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 Light"/>
      <p:regular r:id="rId9"/>
      <p:bold r:id="rId10"/>
      <p:italic r:id="rId11"/>
      <p:boldItalic r:id="rId12"/>
    </p:embeddedFont>
    <p:embeddedFont>
      <p:font typeface="Rubik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Light-italic.fntdata"/><Relationship Id="rId10" Type="http://schemas.openxmlformats.org/officeDocument/2006/relationships/font" Target="fonts/RubikLight-bold.fntdata"/><Relationship Id="rId13" Type="http://schemas.openxmlformats.org/officeDocument/2006/relationships/font" Target="fonts/Rubik-regular.fntdata"/><Relationship Id="rId12" Type="http://schemas.openxmlformats.org/officeDocument/2006/relationships/font" Target="fonts/Rubik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Light-regular.fntdata"/><Relationship Id="rId15" Type="http://schemas.openxmlformats.org/officeDocument/2006/relationships/font" Target="fonts/Rubik-italic.fntdata"/><Relationship Id="rId14" Type="http://schemas.openxmlformats.org/officeDocument/2006/relationships/font" Target="fonts/Rubik-bold.fntdata"/><Relationship Id="rId16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d3a8d452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d3a8d45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www.tel-aviv.gov.il/Transparency/DocLib6/%D7%AA%D7%9C-%D7%90%D7%91%D7%99%D7%91-%D7%99%D7%A4%D7%95%20%D7%91%D7%A8%D7%90%D7%99%20%D7%94%D7%94%D7%A9%D7%9B%D7%9C%D7%94%202022.pdf" TargetMode="External"/><Relationship Id="rId7" Type="http://schemas.openxmlformats.org/officeDocument/2006/relationships/hyperlink" Target="https://drive.google.com/file/d/1S00p7RyUNZiaR151HY-indKWYQP5_eV9/view?usp=sharing" TargetMode="External"/><Relationship Id="rId8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hyperlink" Target="https://drive.google.com/file/d/1mPKykvx5halPxRKL11AtYBRDQLIrb6UJ/view?usp=sharing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tel-aviv.gov.il/Transparency/DocLib6/%D7%AA%D7%9C-%D7%90%D7%91%D7%99%D7%91-%D7%99%D7%A4%D7%95%20%D7%91%D7%A8%D7%90%D7%99%20%D7%94%D7%94%D7%A9%D7%9B%D7%9C%D7%94%202022.pdf" TargetMode="External"/><Relationship Id="rId8" Type="http://schemas.openxmlformats.org/officeDocument/2006/relationships/hyperlink" Target="https://drive.google.com/file/d/1S00p7RyUNZiaR151HY-indKWYQP5_eV9/view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hyperlink" Target="http://www.youtube.com/watch?v=z9M5mgBwFy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4299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90925" y="3004575"/>
            <a:ext cx="8115300" cy="6021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632049" y="1095225"/>
            <a:ext cx="78567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בשיעור זה נלמד על: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ארבעה סוגי תרשימים לעיצוב אינפוגרפיקה בגוגל שיטס (Google Sheets)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 ובגוגל סליידס (Google Slides).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איך להתאים את סוג התרשים לתוכן/מסר שברצוננו להדגיש.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תרשימים - בשביל מה זה טוב? 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61" name="Google Shape;61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16: אינפוגרפיקה- תרשימים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19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-7830150" y="-94050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522925" y="2582725"/>
            <a:ext cx="418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69999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נתחיל בהתנסות קצרה, כי "אין כמו מראה עיניים".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269999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התבוננו בתרשים המציג את רמת השכלה של תושבי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269999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תל אביב-יפו בקרב מועסקים ובלתי מועסקים (באחוזים), ולאחר מכן קראו את הפסקה שמעליו.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269999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269999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באיזו משתי הצורות, הבחנתם בהבדלים בין הקבוצות בקלות ובמהירות רבות יותר?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67" name="Google Shape;67;p13">
            <a:hlinkClick r:id="rId6"/>
          </p:cNvPr>
          <p:cNvSpPr/>
          <p:nvPr/>
        </p:nvSpPr>
        <p:spPr>
          <a:xfrm>
            <a:off x="2268025" y="3647950"/>
            <a:ext cx="1174200" cy="461700"/>
          </a:xfrm>
          <a:prstGeom prst="roundRect">
            <a:avLst>
              <a:gd fmla="val 16667" name="adj"/>
            </a:avLst>
          </a:prstGeom>
          <a:solidFill>
            <a:srgbClr val="E8F3F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קישור לגרף עמ' 6 במסמך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3">
            <a:hlinkClick r:id="rId7"/>
          </p:cNvPr>
          <p:cNvSpPr/>
          <p:nvPr/>
        </p:nvSpPr>
        <p:spPr>
          <a:xfrm>
            <a:off x="1410775" y="3647950"/>
            <a:ext cx="764100" cy="461700"/>
          </a:xfrm>
          <a:prstGeom prst="roundRect">
            <a:avLst>
              <a:gd fmla="val 16667" name="adj"/>
            </a:avLst>
          </a:prstGeom>
          <a:solidFill>
            <a:srgbClr val="E8F3F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קישור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לתמונה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8">
            <a:alphaModFix/>
          </a:blip>
          <a:srcRect b="8939" l="6268" r="5943" t="8898"/>
          <a:stretch/>
        </p:blipFill>
        <p:spPr>
          <a:xfrm rot="-612318">
            <a:off x="544878" y="1513125"/>
            <a:ext cx="2709741" cy="17411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0" name="Google Shape;70;p13"/>
          <p:cNvSpPr txBox="1"/>
          <p:nvPr/>
        </p:nvSpPr>
        <p:spPr>
          <a:xfrm rot="-634010">
            <a:off x="730828" y="3159119"/>
            <a:ext cx="2658382" cy="338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chemeClr val="dk1"/>
                </a:solidFill>
                <a:highlight>
                  <a:srgbClr val="FFFFFF"/>
                </a:highlight>
                <a:latin typeface="Rubik Light"/>
                <a:ea typeface="Rubik Light"/>
                <a:cs typeface="Rubik Light"/>
                <a:sym typeface="Rubik Light"/>
              </a:rPr>
              <a:t>המרכז למחקר כלכלי וחברתי, עיריית תל אביב- יפו</a:t>
            </a:r>
            <a:endParaRPr sz="800"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590925" y="3004575"/>
            <a:ext cx="8115300" cy="6021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32049" y="1095225"/>
            <a:ext cx="7856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מסכימים שהגרף מציג את הנתונים בצורה ברורה ונוחה יותר?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לחצו על </a:t>
            </a:r>
            <a:r>
              <a:rPr lang="iw" sz="1200" u="sng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הקישור</a:t>
            </a:r>
            <a:r>
              <a:rPr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הבא וראו דוגמה לאופן שבו הסטנדאפיסט אבי נוסבאום משתמש </a:t>
            </a:r>
            <a:endParaRPr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באינפוגרפיקה (תרשים קווים) לצורך פרסום וקידום מכירות. בתום השיעור, גם אתם </a:t>
            </a:r>
            <a:endParaRPr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תוכלו לשלב אינפוגרפיקה בתכנים שלכם ברשתות החברתיות ולשווק את עצמכם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בעזרתה.</a:t>
            </a:r>
            <a:r>
              <a:rPr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וכמובן, להשתמש באינפוגרפיקה בביצוע משימות חקר בבית הספר.</a:t>
            </a:r>
            <a:endParaRPr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שאלה למחשבה:</a:t>
            </a:r>
            <a:r>
              <a:rPr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איך נדע להתאים את סוג הגרף לתוכן שאותו נרצה להציג?</a:t>
            </a:r>
            <a:endParaRPr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המשיכו לשלב הבא וגלו את התשובה.</a:t>
            </a:r>
            <a:endParaRPr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82" name="Google Shape;82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84" name="Google Shape;84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3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-7830150" y="-94050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>
            <a:hlinkClick r:id="rId7"/>
          </p:cNvPr>
          <p:cNvSpPr/>
          <p:nvPr/>
        </p:nvSpPr>
        <p:spPr>
          <a:xfrm>
            <a:off x="2268025" y="3647950"/>
            <a:ext cx="1174200" cy="461700"/>
          </a:xfrm>
          <a:prstGeom prst="roundRect">
            <a:avLst>
              <a:gd fmla="val 16667" name="adj"/>
            </a:avLst>
          </a:prstGeom>
          <a:solidFill>
            <a:srgbClr val="E8F3F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קישור לגרף עמ' 6 במסמך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14">
            <a:hlinkClick r:id="rId8"/>
          </p:cNvPr>
          <p:cNvSpPr/>
          <p:nvPr/>
        </p:nvSpPr>
        <p:spPr>
          <a:xfrm>
            <a:off x="1410775" y="3647950"/>
            <a:ext cx="764100" cy="461700"/>
          </a:xfrm>
          <a:prstGeom prst="roundRect">
            <a:avLst>
              <a:gd fmla="val 16667" name="adj"/>
            </a:avLst>
          </a:prstGeom>
          <a:solidFill>
            <a:srgbClr val="E8F3F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קישור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לתמונה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b="8939" l="6268" r="5943" t="8898"/>
          <a:stretch/>
        </p:blipFill>
        <p:spPr>
          <a:xfrm rot="-612318">
            <a:off x="544878" y="1513125"/>
            <a:ext cx="2709741" cy="17411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" name="Google Shape;90;p14"/>
          <p:cNvSpPr txBox="1"/>
          <p:nvPr/>
        </p:nvSpPr>
        <p:spPr>
          <a:xfrm rot="-634010">
            <a:off x="730828" y="3159119"/>
            <a:ext cx="2658382" cy="338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800">
                <a:solidFill>
                  <a:schemeClr val="dk1"/>
                </a:solidFill>
                <a:highlight>
                  <a:srgbClr val="FFFFFF"/>
                </a:highlight>
                <a:latin typeface="Rubik Light"/>
                <a:ea typeface="Rubik Light"/>
                <a:cs typeface="Rubik Light"/>
                <a:sym typeface="Rubik Light"/>
              </a:rPr>
              <a:t>המרכז למחקר כלכלי וחברתי, עיריית תל אביב- יפו</a:t>
            </a:r>
            <a:endParaRPr sz="800"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100" name="Google Shape;100;p15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2351911" y="4495525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969900" y="4203300"/>
            <a:ext cx="336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4" name="Google Shape;104;p15" title="שיעור 16 - אינפוגרפיקה - תרשימי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0800" y="1029550"/>
            <a:ext cx="5522400" cy="310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