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</p:sldIdLst>
  <p:sldSz cy="5143500" cx="9144000"/>
  <p:notesSz cx="6858000" cy="9144000"/>
  <p:embeddedFontLst>
    <p:embeddedFont>
      <p:font typeface="Rubik"/>
      <p:regular r:id="rId9"/>
      <p:bold r:id="rId10"/>
      <p:italic r:id="rId11"/>
      <p:boldItalic r:id="rId1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font" Target="fonts/Rubik-italic.fntdata"/><Relationship Id="rId10" Type="http://schemas.openxmlformats.org/officeDocument/2006/relationships/font" Target="fonts/Rubik-bold.fntdata"/><Relationship Id="rId12" Type="http://schemas.openxmlformats.org/officeDocument/2006/relationships/font" Target="fonts/Rubik-boldItalic.fntdata"/><Relationship Id="rId9" Type="http://schemas.openxmlformats.org/officeDocument/2006/relationships/font" Target="fonts/Rubik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310bebecc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310bebecc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406460cfb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2406460cfb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310bebecc7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2310bebecc7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jpg"/><Relationship Id="rId4" Type="http://schemas.openxmlformats.org/officeDocument/2006/relationships/image" Target="../media/image8.png"/><Relationship Id="rId5" Type="http://schemas.openxmlformats.org/officeDocument/2006/relationships/image" Target="../media/image4.png"/><Relationship Id="rId6" Type="http://schemas.openxmlformats.org/officeDocument/2006/relationships/image" Target="../media/image6.png"/><Relationship Id="rId7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jpg"/><Relationship Id="rId4" Type="http://schemas.openxmlformats.org/officeDocument/2006/relationships/image" Target="../media/image8.png"/><Relationship Id="rId5" Type="http://schemas.openxmlformats.org/officeDocument/2006/relationships/image" Target="../media/image4.png"/><Relationship Id="rId6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jpg"/><Relationship Id="rId4" Type="http://schemas.openxmlformats.org/officeDocument/2006/relationships/image" Target="../media/image8.png"/><Relationship Id="rId9" Type="http://schemas.openxmlformats.org/officeDocument/2006/relationships/image" Target="../media/image7.jpg"/><Relationship Id="rId5" Type="http://schemas.openxmlformats.org/officeDocument/2006/relationships/image" Target="../media/image2.png"/><Relationship Id="rId6" Type="http://schemas.openxmlformats.org/officeDocument/2006/relationships/image" Target="../media/image1.png"/><Relationship Id="rId7" Type="http://schemas.openxmlformats.org/officeDocument/2006/relationships/image" Target="../media/image3.png"/><Relationship Id="rId8" Type="http://schemas.openxmlformats.org/officeDocument/2006/relationships/hyperlink" Target="http://www.youtube.com/watch?v=avEehcltV7k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 amt="24000"/>
          </a:blip>
          <a:stretch>
            <a:fillRect/>
          </a:stretch>
        </p:blipFill>
        <p:spPr>
          <a:xfrm flipH="1">
            <a:off x="-1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/>
          <p:nvPr/>
        </p:nvSpPr>
        <p:spPr>
          <a:xfrm>
            <a:off x="590925" y="3004575"/>
            <a:ext cx="8115300" cy="602100"/>
          </a:xfrm>
          <a:prstGeom prst="roundRect">
            <a:avLst>
              <a:gd fmla="val 16667" name="adj"/>
            </a:avLst>
          </a:prstGeom>
          <a:solidFill>
            <a:srgbClr val="CFE2F3">
              <a:alpha val="310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4">
            <a:alphaModFix amt="12000"/>
          </a:blip>
          <a:stretch>
            <a:fillRect/>
          </a:stretch>
        </p:blipFill>
        <p:spPr>
          <a:xfrm>
            <a:off x="-416200" y="3450350"/>
            <a:ext cx="9900923" cy="3369626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/>
          <p:nvPr/>
        </p:nvSpPr>
        <p:spPr>
          <a:xfrm>
            <a:off x="345400" y="311475"/>
            <a:ext cx="8430000" cy="600300"/>
          </a:xfrm>
          <a:prstGeom prst="round2SameRect">
            <a:avLst>
              <a:gd fmla="val 16667" name="adj1"/>
              <a:gd fmla="val 0" name="adj2"/>
            </a:avLst>
          </a:prstGeom>
          <a:gradFill>
            <a:gsLst>
              <a:gs pos="0">
                <a:srgbClr val="B7DEED"/>
              </a:gs>
              <a:gs pos="100000">
                <a:srgbClr val="EBFAFF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13"/>
          <p:cNvSpPr/>
          <p:nvPr/>
        </p:nvSpPr>
        <p:spPr>
          <a:xfrm>
            <a:off x="345400" y="911775"/>
            <a:ext cx="8398500" cy="35070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rgbClr val="E8F3F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13"/>
          <p:cNvSpPr txBox="1"/>
          <p:nvPr/>
        </p:nvSpPr>
        <p:spPr>
          <a:xfrm>
            <a:off x="632049" y="1095225"/>
            <a:ext cx="7856700" cy="356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w" sz="1200">
                <a:latin typeface="Rubik"/>
                <a:ea typeface="Rubik"/>
                <a:cs typeface="Rubik"/>
                <a:sym typeface="Rubik"/>
              </a:rPr>
              <a:t>בואו נחזור לימי האדם הקדמון.</a:t>
            </a:r>
            <a:endParaRPr sz="1200"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w" sz="1200">
                <a:latin typeface="Rubik"/>
                <a:ea typeface="Rubik"/>
                <a:cs typeface="Rubik"/>
                <a:sym typeface="Rubik"/>
              </a:rPr>
              <a:t>אל דאגה, לא נשלח אתכם לגור במערות, ללקט מזון ולצוד בעלי חיים למחייתכם. </a:t>
            </a:r>
            <a:endParaRPr sz="1200"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iw" sz="1200">
                <a:solidFill>
                  <a:srgbClr val="073763"/>
                </a:solidFill>
                <a:latin typeface="Rubik"/>
                <a:ea typeface="Rubik"/>
                <a:cs typeface="Rubik"/>
                <a:sym typeface="Rubik"/>
              </a:rPr>
              <a:t>האדם הקדמון צייר על קירות המערה</a:t>
            </a:r>
            <a:r>
              <a:rPr lang="iw" sz="1200">
                <a:latin typeface="Rubik"/>
                <a:ea typeface="Rubik"/>
                <a:cs typeface="Rubik"/>
                <a:sym typeface="Rubik"/>
              </a:rPr>
              <a:t>. חוקרים משערים שהציורים נועדו לתקשורת בין אנשים או לטקסים דתיים קדומים. </a:t>
            </a:r>
            <a:br>
              <a:rPr lang="iw" sz="1200">
                <a:latin typeface="Rubik"/>
                <a:ea typeface="Rubik"/>
                <a:cs typeface="Rubik"/>
                <a:sym typeface="Rubik"/>
              </a:rPr>
            </a:br>
            <a:r>
              <a:rPr lang="iw" sz="1200">
                <a:latin typeface="Rubik"/>
                <a:ea typeface="Rubik"/>
                <a:cs typeface="Rubik"/>
                <a:sym typeface="Rubik"/>
              </a:rPr>
              <a:t>כך או כך, הציורים שימשו להעברת מידע, וזה החיבור לנושא השיעור שלנו: </a:t>
            </a:r>
            <a:r>
              <a:rPr b="1" lang="iw" sz="1200">
                <a:solidFill>
                  <a:srgbClr val="073763"/>
                </a:solidFill>
                <a:latin typeface="Rubik"/>
                <a:ea typeface="Rubik"/>
                <a:cs typeface="Rubik"/>
                <a:sym typeface="Rubik"/>
              </a:rPr>
              <a:t>אינפוגרפיקה</a:t>
            </a:r>
            <a:r>
              <a:rPr lang="iw" sz="1200">
                <a:latin typeface="Rubik"/>
                <a:ea typeface="Rubik"/>
                <a:cs typeface="Rubik"/>
                <a:sym typeface="Rubik"/>
              </a:rPr>
              <a:t>.</a:t>
            </a:r>
            <a:endParaRPr sz="1200">
              <a:latin typeface="Rubik"/>
              <a:ea typeface="Rubik"/>
              <a:cs typeface="Rubik"/>
              <a:sym typeface="Rubik"/>
            </a:endParaRPr>
          </a:p>
          <a:p>
            <a:pPr indent="0" lvl="0" marL="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br>
              <a:rPr b="1" lang="iw" sz="1200">
                <a:solidFill>
                  <a:srgbClr val="337BBC"/>
                </a:solidFill>
                <a:latin typeface="Rubik"/>
                <a:ea typeface="Rubik"/>
                <a:cs typeface="Rubik"/>
                <a:sym typeface="Rubik"/>
              </a:rPr>
            </a:br>
            <a:r>
              <a:rPr b="1" lang="iw" sz="1200">
                <a:solidFill>
                  <a:srgbClr val="337BBC"/>
                </a:solidFill>
                <a:latin typeface="Rubik"/>
                <a:ea typeface="Rubik"/>
                <a:cs typeface="Rubik"/>
                <a:sym typeface="Rubik"/>
              </a:rPr>
              <a:t>אז מהי אינפוגרפיקה?</a:t>
            </a:r>
            <a:endParaRPr sz="1200">
              <a:latin typeface="Rubik"/>
              <a:ea typeface="Rubik"/>
              <a:cs typeface="Rubik"/>
              <a:sym typeface="Rubik"/>
            </a:endParaRPr>
          </a:p>
          <a:p>
            <a:pPr indent="0" lvl="0" marL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latin typeface="Rubik"/>
              <a:ea typeface="Rubik"/>
              <a:cs typeface="Rubik"/>
              <a:sym typeface="Rubik"/>
            </a:endParaRPr>
          </a:p>
          <a:p>
            <a:pPr indent="0" lvl="0" marL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latin typeface="Rubik"/>
              <a:ea typeface="Rubik"/>
              <a:cs typeface="Rubik"/>
              <a:sym typeface="Rubik"/>
            </a:endParaRPr>
          </a:p>
          <a:p>
            <a:pPr indent="0" lvl="0" marL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latin typeface="Rubik"/>
              <a:ea typeface="Rubik"/>
              <a:cs typeface="Rubik"/>
              <a:sym typeface="Rubik"/>
            </a:endParaRPr>
          </a:p>
          <a:p>
            <a:pPr indent="0" lvl="0" marL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w" sz="1200">
                <a:latin typeface="Rubik"/>
                <a:ea typeface="Rubik"/>
                <a:cs typeface="Rubik"/>
                <a:sym typeface="Rubik"/>
              </a:rPr>
              <a:t>אינפוגרפיקה מאפשרת להציג מידע רב, כגון </a:t>
            </a:r>
            <a:r>
              <a:rPr b="1" lang="iw" sz="1200">
                <a:solidFill>
                  <a:srgbClr val="073763"/>
                </a:solidFill>
                <a:latin typeface="Rubik"/>
                <a:ea typeface="Rubik"/>
                <a:cs typeface="Rubik"/>
                <a:sym typeface="Rubik"/>
              </a:rPr>
              <a:t>תרשימים, גרפים, אייקונים, איורים ותמונות,</a:t>
            </a:r>
            <a:r>
              <a:rPr lang="iw" sz="1200">
                <a:latin typeface="Rubik"/>
                <a:ea typeface="Rubik"/>
                <a:cs typeface="Rubik"/>
                <a:sym typeface="Rubik"/>
              </a:rPr>
              <a:t> בצורה ויזואלית. </a:t>
            </a:r>
            <a:endParaRPr sz="1200">
              <a:latin typeface="Rubik"/>
              <a:ea typeface="Rubik"/>
              <a:cs typeface="Rubik"/>
              <a:sym typeface="Rubik"/>
            </a:endParaRPr>
          </a:p>
          <a:p>
            <a:pPr indent="0" lvl="0" marL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w" sz="1200">
                <a:latin typeface="Rubik"/>
                <a:ea typeface="Rubik"/>
                <a:cs typeface="Rubik"/>
                <a:sym typeface="Rubik"/>
              </a:rPr>
              <a:t>אינפוגרפיקה יכולה להכיל גם </a:t>
            </a:r>
            <a:r>
              <a:rPr b="1" lang="iw" sz="1200">
                <a:solidFill>
                  <a:srgbClr val="073763"/>
                </a:solidFill>
                <a:latin typeface="Rubik"/>
                <a:ea typeface="Rubik"/>
                <a:cs typeface="Rubik"/>
                <a:sym typeface="Rubik"/>
              </a:rPr>
              <a:t>טקסט מילולי קצר</a:t>
            </a:r>
            <a:r>
              <a:rPr lang="iw" sz="1200">
                <a:latin typeface="Rubik"/>
                <a:ea typeface="Rubik"/>
                <a:cs typeface="Rubik"/>
                <a:sym typeface="Rubik"/>
              </a:rPr>
              <a:t> לצורך הדגשה או חידוד המסר.</a:t>
            </a:r>
            <a:endParaRPr sz="1200">
              <a:latin typeface="Rubik"/>
              <a:ea typeface="Rubik"/>
              <a:cs typeface="Rubik"/>
              <a:sym typeface="Rubik"/>
            </a:endParaRPr>
          </a:p>
          <a:p>
            <a:pPr indent="0" lvl="0" marL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latin typeface="Rubik"/>
              <a:ea typeface="Rubik"/>
              <a:cs typeface="Rubik"/>
              <a:sym typeface="Rubik"/>
            </a:endParaRPr>
          </a:p>
          <a:p>
            <a:pPr indent="0" lvl="0" marL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60" name="Google Shape;60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5396" y="3625204"/>
            <a:ext cx="1301196" cy="138080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1" name="Google Shape;61;p13"/>
          <p:cNvGrpSpPr/>
          <p:nvPr/>
        </p:nvGrpSpPr>
        <p:grpSpPr>
          <a:xfrm>
            <a:off x="2393923" y="4585325"/>
            <a:ext cx="4486058" cy="369300"/>
            <a:chOff x="2621725" y="4347223"/>
            <a:chExt cx="4970702" cy="369300"/>
          </a:xfrm>
        </p:grpSpPr>
        <p:sp>
          <p:nvSpPr>
            <p:cNvPr id="62" name="Google Shape;62;p13"/>
            <p:cNvSpPr/>
            <p:nvPr/>
          </p:nvSpPr>
          <p:spPr>
            <a:xfrm>
              <a:off x="2621725" y="4347223"/>
              <a:ext cx="4836300" cy="369300"/>
            </a:xfrm>
            <a:prstGeom prst="roundRect">
              <a:avLst>
                <a:gd fmla="val 16667" name="adj"/>
              </a:avLst>
            </a:prstGeom>
            <a:solidFill>
              <a:srgbClr val="FFFFFF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" name="Google Shape;63;p13"/>
            <p:cNvSpPr txBox="1"/>
            <p:nvPr/>
          </p:nvSpPr>
          <p:spPr>
            <a:xfrm>
              <a:off x="2621727" y="4347223"/>
              <a:ext cx="49707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1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iw" sz="1200">
                  <a:solidFill>
                    <a:srgbClr val="073763"/>
                  </a:solidFill>
                  <a:latin typeface="Rubik"/>
                  <a:ea typeface="Rubik"/>
                  <a:cs typeface="Rubik"/>
                  <a:sym typeface="Rubik"/>
                </a:rPr>
                <a:t>התקדמו בלמידה בעזרת החצים במקלדת או באמצעות גלילה</a:t>
              </a:r>
              <a:endParaRPr b="1" sz="1200">
                <a:solidFill>
                  <a:srgbClr val="073763"/>
                </a:solidFill>
              </a:endParaRPr>
            </a:p>
          </p:txBody>
        </p:sp>
      </p:grpSp>
      <p:sp>
        <p:nvSpPr>
          <p:cNvPr id="64" name="Google Shape;64;p13"/>
          <p:cNvSpPr txBox="1"/>
          <p:nvPr/>
        </p:nvSpPr>
        <p:spPr>
          <a:xfrm>
            <a:off x="377051" y="380775"/>
            <a:ext cx="8398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w" sz="1800">
                <a:solidFill>
                  <a:srgbClr val="073763"/>
                </a:solidFill>
                <a:latin typeface="Rubik"/>
                <a:ea typeface="Rubik"/>
                <a:cs typeface="Rubik"/>
                <a:sym typeface="Rubik"/>
              </a:rPr>
              <a:t>מבוא לשיעור לשיעור 15: אינפוגרפיקה</a:t>
            </a:r>
            <a:endParaRPr sz="1800">
              <a:solidFill>
                <a:srgbClr val="073763"/>
              </a:solidFill>
            </a:endParaRPr>
          </a:p>
        </p:txBody>
      </p:sp>
      <p:pic>
        <p:nvPicPr>
          <p:cNvPr id="65" name="Google Shape;65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59525" y="397644"/>
            <a:ext cx="423000" cy="422985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3"/>
          <p:cNvSpPr/>
          <p:nvPr/>
        </p:nvSpPr>
        <p:spPr>
          <a:xfrm>
            <a:off x="500075" y="2764625"/>
            <a:ext cx="8115300" cy="654300"/>
          </a:xfrm>
          <a:prstGeom prst="roundRect">
            <a:avLst>
              <a:gd fmla="val 16667" name="adj"/>
            </a:avLst>
          </a:prstGeom>
          <a:solidFill>
            <a:srgbClr val="CFE2F3">
              <a:alpha val="310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13"/>
          <p:cNvSpPr txBox="1"/>
          <p:nvPr/>
        </p:nvSpPr>
        <p:spPr>
          <a:xfrm>
            <a:off x="631325" y="2924825"/>
            <a:ext cx="7334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1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iw" sz="1200">
                <a:solidFill>
                  <a:srgbClr val="337BBC"/>
                </a:solidFill>
                <a:latin typeface="Rubik"/>
                <a:ea typeface="Rubik"/>
                <a:cs typeface="Rubik"/>
                <a:sym typeface="Rubik"/>
              </a:rPr>
              <a:t>"אינפוגרפיקה"</a:t>
            </a:r>
            <a:r>
              <a:rPr lang="iw" sz="1200">
                <a:latin typeface="Rubik"/>
                <a:ea typeface="Rubik"/>
                <a:cs typeface="Rubik"/>
                <a:sym typeface="Rubik"/>
              </a:rPr>
              <a:t> מורכבת מהמילים: </a:t>
            </a:r>
            <a:r>
              <a:rPr b="1" lang="iw" sz="1200">
                <a:solidFill>
                  <a:srgbClr val="337BBC"/>
                </a:solidFill>
                <a:latin typeface="Rubik"/>
                <a:ea typeface="Rubik"/>
                <a:cs typeface="Rubik"/>
                <a:sym typeface="Rubik"/>
              </a:rPr>
              <a:t>"אינפו" = מידע</a:t>
            </a:r>
            <a:r>
              <a:rPr lang="iw" sz="1200">
                <a:latin typeface="Rubik"/>
                <a:ea typeface="Rubik"/>
                <a:cs typeface="Rubik"/>
                <a:sym typeface="Rubik"/>
              </a:rPr>
              <a:t> ו</a:t>
            </a:r>
            <a:r>
              <a:rPr b="1" lang="iw" sz="1200">
                <a:solidFill>
                  <a:srgbClr val="337BBC"/>
                </a:solidFill>
                <a:latin typeface="Rubik"/>
                <a:ea typeface="Rubik"/>
                <a:cs typeface="Rubik"/>
                <a:sym typeface="Rubik"/>
              </a:rPr>
              <a:t>"גרפיקה" = אומנות השרטוט</a:t>
            </a:r>
            <a:r>
              <a:rPr lang="iw" sz="1200">
                <a:latin typeface="Rubik"/>
                <a:ea typeface="Rubik"/>
                <a:cs typeface="Rubik"/>
                <a:sym typeface="Rubik"/>
              </a:rPr>
              <a:t>.</a:t>
            </a:r>
            <a:endParaRPr sz="1100"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68" name="Google Shape;68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991425" y="2860925"/>
            <a:ext cx="461700" cy="461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4"/>
          <p:cNvPicPr preferRelativeResize="0"/>
          <p:nvPr/>
        </p:nvPicPr>
        <p:blipFill>
          <a:blip r:embed="rId3">
            <a:alphaModFix amt="24000"/>
          </a:blip>
          <a:stretch>
            <a:fillRect/>
          </a:stretch>
        </p:blipFill>
        <p:spPr>
          <a:xfrm flipH="1">
            <a:off x="-1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4"/>
          <p:cNvPicPr preferRelativeResize="0"/>
          <p:nvPr/>
        </p:nvPicPr>
        <p:blipFill>
          <a:blip r:embed="rId4">
            <a:alphaModFix amt="12000"/>
          </a:blip>
          <a:stretch>
            <a:fillRect/>
          </a:stretch>
        </p:blipFill>
        <p:spPr>
          <a:xfrm>
            <a:off x="-416200" y="3450350"/>
            <a:ext cx="9900923" cy="3369626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4"/>
          <p:cNvSpPr/>
          <p:nvPr/>
        </p:nvSpPr>
        <p:spPr>
          <a:xfrm>
            <a:off x="345400" y="911775"/>
            <a:ext cx="8398500" cy="36072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rgbClr val="E8F3F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14"/>
          <p:cNvSpPr/>
          <p:nvPr/>
        </p:nvSpPr>
        <p:spPr>
          <a:xfrm>
            <a:off x="345400" y="311475"/>
            <a:ext cx="8430000" cy="600300"/>
          </a:xfrm>
          <a:prstGeom prst="round2SameRect">
            <a:avLst>
              <a:gd fmla="val 16667" name="adj1"/>
              <a:gd fmla="val 0" name="adj2"/>
            </a:avLst>
          </a:prstGeom>
          <a:gradFill>
            <a:gsLst>
              <a:gs pos="0">
                <a:srgbClr val="B7DEED"/>
              </a:gs>
              <a:gs pos="100000">
                <a:srgbClr val="EBFAFF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7" name="Google Shape;77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5396" y="3625204"/>
            <a:ext cx="1301196" cy="138080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8" name="Google Shape;78;p14"/>
          <p:cNvGrpSpPr/>
          <p:nvPr/>
        </p:nvGrpSpPr>
        <p:grpSpPr>
          <a:xfrm>
            <a:off x="2393923" y="4585325"/>
            <a:ext cx="4486058" cy="369300"/>
            <a:chOff x="2621725" y="4347223"/>
            <a:chExt cx="4970702" cy="369300"/>
          </a:xfrm>
        </p:grpSpPr>
        <p:sp>
          <p:nvSpPr>
            <p:cNvPr id="79" name="Google Shape;79;p14"/>
            <p:cNvSpPr/>
            <p:nvPr/>
          </p:nvSpPr>
          <p:spPr>
            <a:xfrm>
              <a:off x="2621725" y="4347223"/>
              <a:ext cx="4836300" cy="369300"/>
            </a:xfrm>
            <a:prstGeom prst="roundRect">
              <a:avLst>
                <a:gd fmla="val 16667" name="adj"/>
              </a:avLst>
            </a:prstGeom>
            <a:solidFill>
              <a:srgbClr val="FFFFFF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14"/>
            <p:cNvSpPr txBox="1"/>
            <p:nvPr/>
          </p:nvSpPr>
          <p:spPr>
            <a:xfrm>
              <a:off x="2621727" y="4347223"/>
              <a:ext cx="49707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1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iw" sz="1200">
                  <a:solidFill>
                    <a:srgbClr val="073763"/>
                  </a:solidFill>
                  <a:latin typeface="Rubik"/>
                  <a:ea typeface="Rubik"/>
                  <a:cs typeface="Rubik"/>
                  <a:sym typeface="Rubik"/>
                </a:rPr>
                <a:t>התקדמו בלמידה בעזרת החצים במקלדת או באמצעות גלילה</a:t>
              </a:r>
              <a:endParaRPr b="1" sz="1200">
                <a:solidFill>
                  <a:srgbClr val="073763"/>
                </a:solidFill>
              </a:endParaRPr>
            </a:p>
          </p:txBody>
        </p:sp>
      </p:grpSp>
      <p:sp>
        <p:nvSpPr>
          <p:cNvPr id="81" name="Google Shape;81;p14"/>
          <p:cNvSpPr txBox="1"/>
          <p:nvPr/>
        </p:nvSpPr>
        <p:spPr>
          <a:xfrm>
            <a:off x="377051" y="380775"/>
            <a:ext cx="8398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w" sz="1800">
                <a:solidFill>
                  <a:srgbClr val="073763"/>
                </a:solidFill>
                <a:latin typeface="Rubik"/>
                <a:ea typeface="Rubik"/>
                <a:cs typeface="Rubik"/>
                <a:sym typeface="Rubik"/>
              </a:rPr>
              <a:t>מבוא לשיעור </a:t>
            </a:r>
            <a:endParaRPr sz="1800">
              <a:solidFill>
                <a:srgbClr val="073763"/>
              </a:solidFill>
            </a:endParaRPr>
          </a:p>
        </p:txBody>
      </p:sp>
      <p:pic>
        <p:nvPicPr>
          <p:cNvPr id="82" name="Google Shape;82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264125" y="397644"/>
            <a:ext cx="423000" cy="422985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4"/>
          <p:cNvSpPr txBox="1"/>
          <p:nvPr/>
        </p:nvSpPr>
        <p:spPr>
          <a:xfrm>
            <a:off x="632049" y="1095225"/>
            <a:ext cx="7856700" cy="224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" sz="1200">
                <a:latin typeface="Rubik"/>
                <a:ea typeface="Rubik"/>
                <a:cs typeface="Rubik"/>
                <a:sym typeface="Rubik"/>
              </a:rPr>
              <a:t>בשיעור זה </a:t>
            </a:r>
            <a:r>
              <a:rPr b="1" lang="iw" sz="1200">
                <a:solidFill>
                  <a:srgbClr val="073763"/>
                </a:solidFill>
                <a:latin typeface="Rubik"/>
                <a:ea typeface="Rubik"/>
                <a:cs typeface="Rubik"/>
                <a:sym typeface="Rubik"/>
              </a:rPr>
              <a:t>נכיר לעומק</a:t>
            </a:r>
            <a:r>
              <a:rPr lang="iw" sz="1200">
                <a:latin typeface="Rubik"/>
                <a:ea typeface="Rubik"/>
                <a:cs typeface="Rubik"/>
                <a:sym typeface="Rubik"/>
              </a:rPr>
              <a:t> את המושג אינפוגרפיקה, נלמד על </a:t>
            </a:r>
            <a:r>
              <a:rPr b="1" lang="iw" sz="1200">
                <a:solidFill>
                  <a:srgbClr val="073763"/>
                </a:solidFill>
                <a:latin typeface="Rubik"/>
                <a:ea typeface="Rubik"/>
                <a:cs typeface="Rubik"/>
                <a:sym typeface="Rubik"/>
              </a:rPr>
              <a:t>סוגי אינפוגרפיקה</a:t>
            </a:r>
            <a:r>
              <a:rPr lang="iw" sz="1200">
                <a:latin typeface="Rubik"/>
                <a:ea typeface="Rubik"/>
                <a:cs typeface="Rubik"/>
                <a:sym typeface="Rubik"/>
              </a:rPr>
              <a:t> שונים, נבין </a:t>
            </a:r>
            <a:r>
              <a:rPr b="1" lang="iw" sz="1200">
                <a:solidFill>
                  <a:srgbClr val="073763"/>
                </a:solidFill>
                <a:latin typeface="Rubik"/>
                <a:ea typeface="Rubik"/>
                <a:cs typeface="Rubik"/>
                <a:sym typeface="Rubik"/>
              </a:rPr>
              <a:t>לאילו מטרות משתמשים</a:t>
            </a:r>
            <a:r>
              <a:rPr lang="iw" sz="1200">
                <a:latin typeface="Rubik"/>
                <a:ea typeface="Rubik"/>
                <a:cs typeface="Rubik"/>
                <a:sym typeface="Rubik"/>
              </a:rPr>
              <a:t> באינפוגרפיקה ו</a:t>
            </a:r>
            <a:r>
              <a:rPr b="1" lang="iw" sz="1200">
                <a:solidFill>
                  <a:srgbClr val="073763"/>
                </a:solidFill>
                <a:latin typeface="Rubik"/>
                <a:ea typeface="Rubik"/>
                <a:cs typeface="Rubik"/>
                <a:sym typeface="Rubik"/>
              </a:rPr>
              <a:t>אילו תכנים היא כוללת</a:t>
            </a:r>
            <a:r>
              <a:rPr lang="iw" sz="1200">
                <a:latin typeface="Rubik"/>
                <a:ea typeface="Rubik"/>
                <a:cs typeface="Rubik"/>
                <a:sym typeface="Rubik"/>
              </a:rPr>
              <a:t>, מה </a:t>
            </a:r>
            <a:r>
              <a:rPr b="1" lang="iw" sz="1200">
                <a:solidFill>
                  <a:srgbClr val="073763"/>
                </a:solidFill>
                <a:latin typeface="Rubik"/>
                <a:ea typeface="Rubik"/>
                <a:cs typeface="Rubik"/>
                <a:sym typeface="Rubik"/>
              </a:rPr>
              <a:t>שלבי היצירה</a:t>
            </a:r>
            <a:r>
              <a:rPr lang="iw" sz="1200">
                <a:latin typeface="Rubik"/>
                <a:ea typeface="Rubik"/>
                <a:cs typeface="Rubik"/>
                <a:sym typeface="Rubik"/>
              </a:rPr>
              <a:t> שלה ו</a:t>
            </a:r>
            <a:r>
              <a:rPr b="1" lang="iw" sz="1200">
                <a:solidFill>
                  <a:srgbClr val="073763"/>
                </a:solidFill>
                <a:latin typeface="Rubik"/>
                <a:ea typeface="Rubik"/>
                <a:cs typeface="Rubik"/>
                <a:sym typeface="Rubik"/>
              </a:rPr>
              <a:t>מדוע היא רלוונטית</a:t>
            </a:r>
            <a:r>
              <a:rPr lang="iw" sz="1200">
                <a:latin typeface="Rubik"/>
                <a:ea typeface="Rubik"/>
                <a:cs typeface="Rubik"/>
                <a:sym typeface="Rubik"/>
              </a:rPr>
              <a:t> עבורכם. </a:t>
            </a:r>
            <a:endParaRPr sz="1200"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w" sz="1200">
                <a:solidFill>
                  <a:srgbClr val="073763"/>
                </a:solidFill>
                <a:latin typeface="Rubik"/>
                <a:ea typeface="Rubik"/>
                <a:cs typeface="Rubik"/>
                <a:sym typeface="Rubik"/>
              </a:rPr>
              <a:t>רמז:</a:t>
            </a:r>
            <a:r>
              <a:rPr lang="iw" sz="1200">
                <a:latin typeface="Rubik"/>
                <a:ea typeface="Rubik"/>
                <a:cs typeface="Rubik"/>
                <a:sym typeface="Rubik"/>
              </a:rPr>
              <a:t> אתם משתמשים בסוגים שונים של אינפוגרפיקה וצורכים אותם בחיי היום יום שלכם! </a:t>
            </a:r>
            <a:endParaRPr sz="1200"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" sz="1200">
                <a:latin typeface="Rubik"/>
                <a:ea typeface="Rubik"/>
                <a:cs typeface="Rubik"/>
                <a:sym typeface="Rubik"/>
              </a:rPr>
              <a:t>בין היתר, באמצעות מכשיר הטלפון הנייד שלכם.</a:t>
            </a:r>
            <a:endParaRPr sz="1200">
              <a:latin typeface="Rubik"/>
              <a:ea typeface="Rubik"/>
              <a:cs typeface="Rubik"/>
              <a:sym typeface="Rubik"/>
            </a:endParaRPr>
          </a:p>
          <a:p>
            <a:pPr indent="0" lvl="0" marL="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latin typeface="Rubik"/>
              <a:ea typeface="Rubik"/>
              <a:cs typeface="Rubik"/>
              <a:sym typeface="Rubik"/>
            </a:endParaRPr>
          </a:p>
          <a:p>
            <a:pPr indent="0" lvl="0" marL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latin typeface="Rubik"/>
              <a:ea typeface="Rubik"/>
              <a:cs typeface="Rubik"/>
              <a:sym typeface="Rubik"/>
            </a:endParaRPr>
          </a:p>
          <a:p>
            <a:pPr indent="0" lvl="0" marL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Rubik"/>
              <a:ea typeface="Rubik"/>
              <a:cs typeface="Rubik"/>
              <a:sym typeface="Rubik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5"/>
          <p:cNvPicPr preferRelativeResize="0"/>
          <p:nvPr/>
        </p:nvPicPr>
        <p:blipFill>
          <a:blip r:embed="rId3">
            <a:alphaModFix amt="24000"/>
          </a:blip>
          <a:stretch>
            <a:fillRect/>
          </a:stretch>
        </p:blipFill>
        <p:spPr>
          <a:xfrm flipH="1">
            <a:off x="-1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5"/>
          <p:cNvPicPr preferRelativeResize="0"/>
          <p:nvPr/>
        </p:nvPicPr>
        <p:blipFill>
          <a:blip r:embed="rId4">
            <a:alphaModFix amt="12000"/>
          </a:blip>
          <a:stretch>
            <a:fillRect/>
          </a:stretch>
        </p:blipFill>
        <p:spPr>
          <a:xfrm>
            <a:off x="-416200" y="3450350"/>
            <a:ext cx="9900923" cy="3369626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5"/>
          <p:cNvSpPr/>
          <p:nvPr/>
        </p:nvSpPr>
        <p:spPr>
          <a:xfrm>
            <a:off x="345400" y="311475"/>
            <a:ext cx="8430000" cy="600300"/>
          </a:xfrm>
          <a:prstGeom prst="round2SameRect">
            <a:avLst>
              <a:gd fmla="val 16667" name="adj1"/>
              <a:gd fmla="val 0" name="adj2"/>
            </a:avLst>
          </a:prstGeom>
          <a:gradFill>
            <a:gsLst>
              <a:gs pos="0">
                <a:srgbClr val="B7DEED"/>
              </a:gs>
              <a:gs pos="100000">
                <a:srgbClr val="EBFAFF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5"/>
          <p:cNvSpPr txBox="1"/>
          <p:nvPr/>
        </p:nvSpPr>
        <p:spPr>
          <a:xfrm>
            <a:off x="377051" y="380775"/>
            <a:ext cx="8398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w" sz="1800">
                <a:solidFill>
                  <a:srgbClr val="073763"/>
                </a:solidFill>
                <a:latin typeface="Rubik"/>
                <a:ea typeface="Rubik"/>
                <a:cs typeface="Rubik"/>
                <a:sym typeface="Rubik"/>
              </a:rPr>
              <a:t>למידה</a:t>
            </a:r>
            <a:endParaRPr sz="1800">
              <a:solidFill>
                <a:srgbClr val="073763"/>
              </a:solidFill>
            </a:endParaRPr>
          </a:p>
        </p:txBody>
      </p:sp>
      <p:pic>
        <p:nvPicPr>
          <p:cNvPr id="92" name="Google Shape;92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5400" y="3993100"/>
            <a:ext cx="1290568" cy="10548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סרטון" id="93" name="Google Shape;93;p15" title="סרטון 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971825" y="400113"/>
            <a:ext cx="423000" cy="42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634086" y="4085574"/>
            <a:ext cx="1141315" cy="962401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5"/>
          <p:cNvSpPr txBox="1"/>
          <p:nvPr/>
        </p:nvSpPr>
        <p:spPr>
          <a:xfrm>
            <a:off x="2351911" y="4495525"/>
            <a:ext cx="4364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w" sz="1200">
                <a:solidFill>
                  <a:srgbClr val="073763"/>
                </a:solidFill>
                <a:latin typeface="Rubik"/>
                <a:ea typeface="Rubik"/>
                <a:cs typeface="Rubik"/>
                <a:sym typeface="Rubik"/>
              </a:rPr>
              <a:t>סגרו את הלשונית וחזרו למרחב הלמידה</a:t>
            </a:r>
            <a:endParaRPr b="1" sz="1200">
              <a:solidFill>
                <a:srgbClr val="073763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96" name="Google Shape;96;p15"/>
          <p:cNvSpPr txBox="1"/>
          <p:nvPr/>
        </p:nvSpPr>
        <p:spPr>
          <a:xfrm>
            <a:off x="4002100" y="4182125"/>
            <a:ext cx="3335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0000" lIns="91425" spcFirstLastPara="1" rIns="0" wrap="square" tIns="18000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iw" sz="1100">
                <a:latin typeface="Rubik"/>
                <a:ea typeface="Rubik"/>
                <a:cs typeface="Rubik"/>
                <a:sym typeface="Rubik"/>
              </a:rPr>
              <a:t>*לצפייה מיטבית מומלץ לשנות את איכות הסרטון ל-HD.</a:t>
            </a:r>
            <a:endParaRPr sz="1100"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97" name="Google Shape;97;p15" title="שיעור 15 - אינפוגרפיקה">
            <a:hlinkClick r:id="rId8"/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815100" y="994900"/>
            <a:ext cx="5522400" cy="31040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