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Assistant"/>
      <p:regular r:id="rId9"/>
      <p:bold r:id="rId10"/>
    </p:embeddedFont>
    <p:embeddedFont>
      <p:font typeface="Rubik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-regular.fntdata"/><Relationship Id="rId10" Type="http://schemas.openxmlformats.org/officeDocument/2006/relationships/font" Target="fonts/Assistant-bold.fntdata"/><Relationship Id="rId13" Type="http://schemas.openxmlformats.org/officeDocument/2006/relationships/font" Target="fonts/Rubik-italic.fntdata"/><Relationship Id="rId12" Type="http://schemas.openxmlformats.org/officeDocument/2006/relationships/font" Target="fonts/Rubi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ssistant-regular.fntdata"/><Relationship Id="rId14" Type="http://schemas.openxmlformats.org/officeDocument/2006/relationships/font" Target="fonts/Rubi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994e769e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994e769e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be8004a2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be8004a2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hyperlink" Target="http://www.youtube.com/watch?v=L_GdZ4AiCk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160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77050" y="78842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5523600" y="4398625"/>
            <a:ext cx="8115300" cy="9699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>
            <a:off x="2407623" y="4564750"/>
            <a:ext cx="4486058" cy="369300"/>
            <a:chOff x="2621725" y="4347223"/>
            <a:chExt cx="4970702" cy="369300"/>
          </a:xfrm>
        </p:grpSpPr>
        <p:sp>
          <p:nvSpPr>
            <p:cNvPr id="59" name="Google Shape;59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61" name="Google Shape;61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14: שיעור מסכם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23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622075" y="1191400"/>
            <a:ext cx="7953600" cy="31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הגענו לשיעור המסכם את פרק זה. </a:t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עברתם כברת דרך משמעותית מבחינת היכולת לנתח נתונים באמצעות גוגל שיטס (Google Sheets).</a:t>
            </a:r>
            <a:r>
              <a:rPr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כיום, כאשר אתם מקבלים טבלת נתונים ארוכה ומסורבלת, אתם מסוגלים:</a:t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לסנן ולמיין אותה בהתאם לשאלות שמעניינות אתכם.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אתם יודעים להדגיש את הנתונים החשובים לכם באמצעות עיצוב מותנה.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ואם אתם נדרשים לבדוק נתונים סטטיסטיים, אתם יכולים לעשות זאת בלחיצת כפתור בלי צורך לבצע חישובים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או לפתור פונקציות.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160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377050" y="78842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73" name="Google Shape;73;p14"/>
          <p:cNvGrpSpPr/>
          <p:nvPr/>
        </p:nvGrpSpPr>
        <p:grpSpPr>
          <a:xfrm>
            <a:off x="2407623" y="4564750"/>
            <a:ext cx="4486058" cy="369300"/>
            <a:chOff x="2621725" y="4347223"/>
            <a:chExt cx="4970702" cy="369300"/>
          </a:xfrm>
        </p:grpSpPr>
        <p:sp>
          <p:nvSpPr>
            <p:cNvPr id="74" name="Google Shape;74;p14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76" name="Google Shape;76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622075" y="1177038"/>
            <a:ext cx="7953600" cy="31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כאשר ניתוח הנתונים מורכב יותר וכולל שאלות ספציפיות יותר, אתם יודעים:</a:t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לבנות טבלת צירים מהטבלה שקיבלתם.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9DC0"/>
              </a:buClr>
              <a:buSzPts val="1200"/>
              <a:buFont typeface="Rubik"/>
              <a:buChar char="★"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אתם יכולים לסכם את הנתונים בטבלת הצירים בהתאם לתנאים שונים, להצליב נתונים ולבנות דשבורד שמרכז את כל המידע לצפייה במקום אחד.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כך ניתן לקבל החלטות בקלות ובמהירות.</a:t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7377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בשיעור זה תלמדו </a:t>
            </a:r>
            <a:r>
              <a:rPr b="1" lang="iw" sz="1200">
                <a:solidFill>
                  <a:srgbClr val="073772"/>
                </a:solidFill>
                <a:latin typeface="Rubik"/>
                <a:ea typeface="Rubik"/>
                <a:cs typeface="Rubik"/>
                <a:sym typeface="Rubik"/>
              </a:rPr>
              <a:t>לשלב בין כל היכולות שרכשתם ותתנסו בפונקציות ראשוניות מעולם ה-data analysis</a:t>
            </a:r>
            <a:r>
              <a:rPr b="1"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בסוף השיעור תקבלו תרגילים שמסכמים את החומר שלמדתם.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בהצלחה!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31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90" name="Google Shape;90;p15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5"/>
          <p:cNvGrpSpPr/>
          <p:nvPr/>
        </p:nvGrpSpPr>
        <p:grpSpPr>
          <a:xfrm>
            <a:off x="2393923" y="4495525"/>
            <a:ext cx="4364761" cy="369300"/>
            <a:chOff x="2621725" y="4347223"/>
            <a:chExt cx="4836300" cy="369300"/>
          </a:xfrm>
        </p:grpSpPr>
        <p:sp>
          <p:nvSpPr>
            <p:cNvPr id="93" name="Google Shape;93;p15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 txBox="1"/>
            <p:nvPr/>
          </p:nvSpPr>
          <p:spPr>
            <a:xfrm>
              <a:off x="2621725" y="4347223"/>
              <a:ext cx="4836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סגרו את הלשונית וחזרו למרחב הלמידה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  <p:sp>
        <p:nvSpPr>
          <p:cNvPr id="95" name="Google Shape;95;p15"/>
          <p:cNvSpPr txBox="1"/>
          <p:nvPr/>
        </p:nvSpPr>
        <p:spPr>
          <a:xfrm>
            <a:off x="3918100" y="4162775"/>
            <a:ext cx="341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91425" spcFirstLastPara="1" rIns="0" wrap="square" tIns="180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6" name="Google Shape;96;p15" title="שיעור 14 - שיעור מסכם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5100" y="985225"/>
            <a:ext cx="5522400" cy="310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