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Assistant"/>
      <p:regular r:id="rId10"/>
      <p:bold r:id="rId11"/>
    </p:embeddedFont>
    <p:embeddedFont>
      <p:font typeface="Rubik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ssistant-bold.fntdata"/><Relationship Id="rId10" Type="http://schemas.openxmlformats.org/officeDocument/2006/relationships/font" Target="fonts/Assistant-regular.fntdata"/><Relationship Id="rId13" Type="http://schemas.openxmlformats.org/officeDocument/2006/relationships/font" Target="fonts/Rubik-bold.fntdata"/><Relationship Id="rId12" Type="http://schemas.openxmlformats.org/officeDocument/2006/relationships/font" Target="fonts/Rubik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ubik-boldItalic.fntdata"/><Relationship Id="rId14" Type="http://schemas.openxmlformats.org/officeDocument/2006/relationships/font" Target="fonts/Rubik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10bebe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10bebe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994e769e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994e769e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be8004a2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be8004a2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10bebec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310bebec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1" Type="http://schemas.openxmlformats.org/officeDocument/2006/relationships/image" Target="../media/image8.png"/><Relationship Id="rId10" Type="http://schemas.openxmlformats.org/officeDocument/2006/relationships/image" Target="../media/image6.png"/><Relationship Id="rId9" Type="http://schemas.openxmlformats.org/officeDocument/2006/relationships/hyperlink" Target="https://experience.arcgis.com/experience/584d9743ce634debab09396bc901a8f2" TargetMode="External"/><Relationship Id="rId5" Type="http://schemas.openxmlformats.org/officeDocument/2006/relationships/image" Target="../media/image7.png"/><Relationship Id="rId6" Type="http://schemas.openxmlformats.org/officeDocument/2006/relationships/hyperlink" Target="https://datadashboard.health.gov.il/portal/dashboard/health" TargetMode="External"/><Relationship Id="rId7" Type="http://schemas.openxmlformats.org/officeDocument/2006/relationships/hyperlink" Target="https://app.powerbi.com/view?r=eyJrIjoiZWE5NjRhZjItMDZhNy00ZjIyLWE0OTUtODA4Mzk2Njc1NTA2IiwidCI6IjE2M2FhMTI0LTVjN2UtNGFlNy04NDkzLWU0YWJiMTI3ODg5YSIsImMiOjl9&amp;pageName=ReportSection682472b3986092ce4075" TargetMode="External"/><Relationship Id="rId8" Type="http://schemas.openxmlformats.org/officeDocument/2006/relationships/hyperlink" Target="https://experience.arcgis.com/experience/584d9743ce634debab09396bc901a8f2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9" Type="http://schemas.openxmlformats.org/officeDocument/2006/relationships/image" Target="../media/image9.jp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hyperlink" Target="http://www.youtube.com/watch?v=gdr_yvWAE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13: הכנת דשבורד לטבלת צירים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45400" y="911775"/>
            <a:ext cx="8398500" cy="350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43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3"/>
          <p:cNvGrpSpPr/>
          <p:nvPr/>
        </p:nvGrpSpPr>
        <p:grpSpPr>
          <a:xfrm>
            <a:off x="2407623" y="4564750"/>
            <a:ext cx="4486058" cy="369300"/>
            <a:chOff x="2621725" y="4347223"/>
            <a:chExt cx="4970702" cy="369300"/>
          </a:xfrm>
        </p:grpSpPr>
        <p:sp>
          <p:nvSpPr>
            <p:cNvPr id="62" name="Google Shape;62;p13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2621727" y="4347223"/>
              <a:ext cx="497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sp>
        <p:nvSpPr>
          <p:cNvPr id="64" name="Google Shape;64;p13"/>
          <p:cNvSpPr/>
          <p:nvPr/>
        </p:nvSpPr>
        <p:spPr>
          <a:xfrm>
            <a:off x="487000" y="2201325"/>
            <a:ext cx="8115300" cy="6543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460300" y="1493624"/>
            <a:ext cx="82320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073772"/>
                </a:solidFill>
                <a:latin typeface="Rubik"/>
                <a:ea typeface="Rubik"/>
                <a:cs typeface="Rubik"/>
                <a:sym typeface="Rubik"/>
              </a:rPr>
              <a:t>נתחיל בחידה:</a:t>
            </a:r>
            <a:endParaRPr b="1" sz="1200">
              <a:solidFill>
                <a:srgbClr val="07377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044650" y="23283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72"/>
                </a:solidFill>
                <a:latin typeface="Rubik"/>
                <a:ea typeface="Rubik"/>
                <a:cs typeface="Rubik"/>
                <a:sym typeface="Rubik"/>
              </a:rPr>
              <a:t> מה משותף למכונית ולטבלת צירים?</a:t>
            </a:r>
            <a:endParaRPr b="1" sz="1200">
              <a:solidFill>
                <a:srgbClr val="07377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90250" y="2264850"/>
            <a:ext cx="527250" cy="5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160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377050" y="788425"/>
            <a:ext cx="8398500" cy="350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487000" y="1058325"/>
            <a:ext cx="8115300" cy="9699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622075" y="1108900"/>
            <a:ext cx="79536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72"/>
                </a:solidFill>
                <a:latin typeface="Assistant"/>
                <a:ea typeface="Assistant"/>
                <a:cs typeface="Assistant"/>
                <a:sym typeface="Assistant"/>
              </a:rPr>
              <a:t>תשובה: דשבורד!</a:t>
            </a:r>
            <a:r>
              <a:rPr lang="iw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 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91440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הדשבורד במכונית מרכז ומציג בפני הנהג נתונים, כמו מהירות הנסיעה, כמות הדלק, המרחק שהרכב עבר ועוד, שמאפשרים לו לנהוג בצורה טובה יותר ולתפעל את הרכב בצורה נכונה. 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77" name="Google Shape;77;p14"/>
          <p:cNvGrpSpPr/>
          <p:nvPr/>
        </p:nvGrpSpPr>
        <p:grpSpPr>
          <a:xfrm>
            <a:off x="2407623" y="4564750"/>
            <a:ext cx="4486058" cy="369300"/>
            <a:chOff x="2621725" y="4347223"/>
            <a:chExt cx="4970702" cy="369300"/>
          </a:xfrm>
        </p:grpSpPr>
        <p:sp>
          <p:nvSpPr>
            <p:cNvPr id="78" name="Google Shape;78;p14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 txBox="1"/>
            <p:nvPr/>
          </p:nvSpPr>
          <p:spPr>
            <a:xfrm>
              <a:off x="2621727" y="4347223"/>
              <a:ext cx="497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sp>
        <p:nvSpPr>
          <p:cNvPr id="80" name="Google Shape;80;p14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31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622075" y="2102275"/>
            <a:ext cx="7953600" cy="21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72"/>
                </a:solidFill>
                <a:latin typeface="Rubik"/>
                <a:ea typeface="Rubik"/>
                <a:cs typeface="Rubik"/>
                <a:sym typeface="Rubik"/>
              </a:rPr>
              <a:t>ניתן לרכז ולהציג נתונים וליצור "דשבורד" גם בטבלת נתונים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באופן הזה, ניתן להציג את</a:t>
            </a:r>
            <a:r>
              <a:rPr b="1" lang="iw" sz="1200">
                <a:solidFill>
                  <a:srgbClr val="073772"/>
                </a:solidFill>
                <a:latin typeface="Rubik"/>
                <a:ea typeface="Rubik"/>
                <a:cs typeface="Rubik"/>
                <a:sym typeface="Rubik"/>
              </a:rPr>
              <a:t> כל הנתונים הרלוונטיים במקום אחד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במקום שיהיו מפוזרים בטבלאות מורכבות על פני גיליונות שונים.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* דשבורד הוא מונח מקצועי שנהוג להשתמש בו בתחומים שונים בעולמות הדאטה, החל מניתוח נתונים ועד אתרים, כגון: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9DC0"/>
              </a:buClr>
              <a:buSzPts val="1200"/>
              <a:buFont typeface="Rubik"/>
              <a:buChar char="★"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אתר </a:t>
            </a:r>
            <a:r>
              <a:rPr lang="iw" sz="1200" u="sng">
                <a:solidFill>
                  <a:srgbClr val="1155CC"/>
                </a:solidFill>
                <a:latin typeface="Rubik"/>
                <a:ea typeface="Rubik"/>
                <a:cs typeface="Rubik"/>
                <a:sym typeface="Rubi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הדשבורד של משרד הבריאות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אתרי בנקים (חשבונות אישיים)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9DC0"/>
              </a:buClr>
              <a:buSzPts val="1200"/>
              <a:buFont typeface="Rubik"/>
              <a:buChar char="★"/>
            </a:pPr>
            <a:r>
              <a:rPr lang="iw" sz="1200" u="sng">
                <a:solidFill>
                  <a:srgbClr val="1155CC"/>
                </a:solidFill>
                <a:latin typeface="Rubik"/>
                <a:ea typeface="Rubik"/>
                <a:cs typeface="Rubik"/>
                <a:sym typeface="Rubik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דשבורד פרופילי קו 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(זמני נסיעה של קווי אוטובוס)</a:t>
            </a:r>
            <a:r>
              <a:rPr lang="iw" sz="1200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/>
          </a:p>
          <a:p>
            <a:pPr indent="-304800" lvl="0" marL="45720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9DC0"/>
              </a:buClr>
              <a:buSzPts val="1200"/>
              <a:buFont typeface="Rubik"/>
              <a:buChar char="★"/>
            </a:pPr>
            <a:r>
              <a:rPr lang="iw" sz="1200" u="sng">
                <a:solidFill>
                  <a:srgbClr val="1155CC"/>
                </a:solidFill>
                <a:latin typeface="Rubik"/>
                <a:ea typeface="Rubik"/>
                <a:cs typeface="Rubik"/>
                <a:sym typeface="Rubik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דשבורד תוכניות לאנרגיה סולארית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- מעקב שטח מאושר למתקנים קרקעיים.</a:t>
            </a:r>
            <a:endParaRPr b="1" sz="1200">
              <a:solidFill>
                <a:srgbClr val="07377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846300" y="1279650"/>
            <a:ext cx="527250" cy="5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160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>
            <a:off x="377050" y="788425"/>
            <a:ext cx="8398500" cy="350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93" name="Google Shape;93;p15"/>
          <p:cNvGrpSpPr/>
          <p:nvPr/>
        </p:nvGrpSpPr>
        <p:grpSpPr>
          <a:xfrm>
            <a:off x="2407623" y="4564750"/>
            <a:ext cx="4486058" cy="369300"/>
            <a:chOff x="2621725" y="4347223"/>
            <a:chExt cx="4970702" cy="369300"/>
          </a:xfrm>
        </p:grpSpPr>
        <p:sp>
          <p:nvSpPr>
            <p:cNvPr id="94" name="Google Shape;94;p15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 txBox="1"/>
            <p:nvPr/>
          </p:nvSpPr>
          <p:spPr>
            <a:xfrm>
              <a:off x="2621727" y="4347223"/>
              <a:ext cx="497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sp>
        <p:nvSpPr>
          <p:cNvPr id="96" name="Google Shape;96;p15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622075" y="1024638"/>
            <a:ext cx="7953600" cy="319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בשונה מהדשבורד במכונית, את </a:t>
            </a:r>
            <a:r>
              <a:rPr b="1" lang="iw" sz="1200">
                <a:solidFill>
                  <a:srgbClr val="073772"/>
                </a:solidFill>
                <a:latin typeface="Rubik"/>
                <a:ea typeface="Rubik"/>
                <a:cs typeface="Rubik"/>
                <a:sym typeface="Rubik"/>
              </a:rPr>
              <a:t>הדשבורד של טבלת הצירים נוכל ליצור בעצמנו בקלות ובפשטות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באמצעות מסמך גוגל שיטס (Google Sheets), בזכות הידע שנלמד בשיעור זה. שימו לב, בתעשיית ההיי-טק משתמשים לרוב בתוכנות חיצוניות ליצירת דשבורד. תוכלו להתנסות בהן באופן עצמאי באתרי האינטרנט השונים.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7377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073772"/>
                </a:solidFill>
                <a:latin typeface="Rubik"/>
                <a:ea typeface="Rubik"/>
                <a:cs typeface="Rubik"/>
                <a:sym typeface="Rubik"/>
              </a:rPr>
              <a:t>יצירת דשבורד בטבלת צירים כוללת בדרך כלל ארבעה שלבים:</a:t>
            </a:r>
            <a:endParaRPr b="1" sz="1200">
              <a:solidFill>
                <a:srgbClr val="07377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45720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        יצירת טבלת צירים (כבר למדתם)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45720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        שימוש במסננים (למדתם)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45720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        עיצוב מותנה (למדתם, אך הפעם נחיל אותו על טבלת צירים)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45720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        הוספת תרשים (נלמד היום) 	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31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8191200" y="2390525"/>
            <a:ext cx="3819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9DC0"/>
              </a:buClr>
              <a:buSzPts val="1200"/>
              <a:buFont typeface="Rubik"/>
              <a:buChar char="★"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 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9DC0"/>
              </a:buClr>
              <a:buSzPts val="1200"/>
              <a:buFont typeface="Rubik"/>
              <a:buChar char="★"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    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9DC0"/>
              </a:buClr>
              <a:buSzPts val="1200"/>
              <a:buFont typeface="Rubik"/>
              <a:buChar char="★"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9DC0"/>
              </a:buClr>
              <a:buSzPts val="1200"/>
              <a:buFont typeface="Rubik"/>
              <a:buChar char="★"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3578402" y="0"/>
            <a:ext cx="5565599" cy="3116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למידה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00" y="3993100"/>
            <a:ext cx="1290568" cy="105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סרטון" id="111" name="Google Shape;111;p16" title="סרטון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825" y="400113"/>
            <a:ext cx="423000" cy="4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4086" y="4085574"/>
            <a:ext cx="1141315" cy="962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6"/>
          <p:cNvGrpSpPr/>
          <p:nvPr/>
        </p:nvGrpSpPr>
        <p:grpSpPr>
          <a:xfrm>
            <a:off x="2393923" y="4495525"/>
            <a:ext cx="4364761" cy="369300"/>
            <a:chOff x="2621725" y="4347223"/>
            <a:chExt cx="4836300" cy="369300"/>
          </a:xfrm>
        </p:grpSpPr>
        <p:sp>
          <p:nvSpPr>
            <p:cNvPr id="114" name="Google Shape;114;p16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2621725" y="4347223"/>
              <a:ext cx="4836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סגרו את הלשונית וחזרו למרחב הלמידה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sp>
        <p:nvSpPr>
          <p:cNvPr id="116" name="Google Shape;116;p16"/>
          <p:cNvSpPr txBox="1"/>
          <p:nvPr/>
        </p:nvSpPr>
        <p:spPr>
          <a:xfrm>
            <a:off x="3899200" y="4179850"/>
            <a:ext cx="340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0" lIns="91425" spcFirstLastPara="1" rIns="0" wrap="square" tIns="180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 sz="1100">
                <a:latin typeface="Rubik"/>
                <a:ea typeface="Rubik"/>
                <a:cs typeface="Rubik"/>
                <a:sym typeface="Rubik"/>
              </a:rPr>
              <a:t>*</a:t>
            </a:r>
            <a:r>
              <a:rPr lang="iw" sz="1100">
                <a:latin typeface="Rubik"/>
                <a:ea typeface="Rubik"/>
                <a:cs typeface="Rubik"/>
                <a:sym typeface="Rubik"/>
              </a:rPr>
              <a:t>לצפייה מיטבית מומלץ לשנות את איכות הסרטון ל-HD.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7" name="Google Shape;117;p16" title="שיעור 13 - הכנת דשבורד בטבלת צירים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77600" y="1023238"/>
            <a:ext cx="5522400" cy="3093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