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Rubik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Rubik-boldItalic.fntdata"/><Relationship Id="rId10" Type="http://schemas.openxmlformats.org/officeDocument/2006/relationships/font" Target="fonts/Rubik-italic.fntdata"/><Relationship Id="rId9" Type="http://schemas.openxmlformats.org/officeDocument/2006/relationships/font" Target="fonts/Rubi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ubik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10bebec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10bebe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310bebec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310bebec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9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hyperlink" Target="http://www.youtube.com/watch?v=XNZold_7J3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 12: הצלבת נתונים בטבלת צירים 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45400" y="911775"/>
            <a:ext cx="8398500" cy="350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377050" y="1012150"/>
            <a:ext cx="8367000" cy="3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בשיעור הקודם </a:t>
            </a:r>
            <a:endParaRPr b="1" sz="1200">
              <a:solidFill>
                <a:srgbClr val="337BBC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למדנו איך לסדר טבלת צירים ולהשתמש במספר חישובים כדי לקבל תשובה עבור נתון בודד.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337BBC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בשיעור הזה</a:t>
            </a:r>
            <a:endParaRPr b="1" sz="1200">
              <a:solidFill>
                <a:srgbClr val="337BBC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נלמד כיצד לבצע </a:t>
            </a: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הצלבת נתונים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כך שנוכל לקבל תשובה לשאלה המתבססת על מספר נתונים.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זוהי המהות האמיתית של טבלת צירים. </a:t>
            </a:r>
            <a:endParaRPr b="1" sz="1200">
              <a:solidFill>
                <a:srgbClr val="337BBC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37BBC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ובפעם האחרונה בהחלט נעזר בטבלת נתונים על 235 ארצות ברחבי העולם בלמידה שלנו.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אז בואו נראה איך הקסם קורה...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37BBC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37BBC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43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3"/>
          <p:cNvGrpSpPr/>
          <p:nvPr/>
        </p:nvGrpSpPr>
        <p:grpSpPr>
          <a:xfrm>
            <a:off x="2407623" y="4564750"/>
            <a:ext cx="4486058" cy="369300"/>
            <a:chOff x="2621725" y="4347223"/>
            <a:chExt cx="4970702" cy="369300"/>
          </a:xfrm>
        </p:grpSpPr>
        <p:sp>
          <p:nvSpPr>
            <p:cNvPr id="63" name="Google Shape;63;p13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621727" y="4347223"/>
              <a:ext cx="497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433750" y="2668658"/>
            <a:ext cx="8253600" cy="697849"/>
            <a:chOff x="414150" y="2668775"/>
            <a:chExt cx="8253600" cy="600300"/>
          </a:xfrm>
        </p:grpSpPr>
        <p:sp>
          <p:nvSpPr>
            <p:cNvPr id="66" name="Google Shape;66;p13"/>
            <p:cNvSpPr/>
            <p:nvPr/>
          </p:nvSpPr>
          <p:spPr>
            <a:xfrm>
              <a:off x="414150" y="2668775"/>
              <a:ext cx="8253600" cy="600300"/>
            </a:xfrm>
            <a:prstGeom prst="roundRect">
              <a:avLst>
                <a:gd fmla="val 16667" name="adj"/>
              </a:avLst>
            </a:prstGeom>
            <a:solidFill>
              <a:srgbClr val="CFE2F3">
                <a:alpha val="310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162000">
              <a:noAutofit/>
            </a:bodyPr>
            <a:lstStyle/>
            <a:p>
              <a:pPr indent="0" lvl="0" marL="540000" rtl="1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w" sz="12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בסיום שיעור זה תדעו כיצד</a:t>
              </a:r>
              <a:r>
                <a:rPr b="1" lang="iw" sz="12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 לארגן </a:t>
              </a:r>
              <a:r>
                <a:rPr lang="iw" sz="12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את הנתונים בטבלת צירים כך שתקבלו תשובה לשאלה הדורשת חישוב הכולל </a:t>
              </a:r>
              <a:r>
                <a:rPr b="1" lang="iw" sz="12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הצלבת מידע </a:t>
              </a:r>
              <a:r>
                <a:rPr lang="iw" sz="12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ושימוש בשדה העמודות ובשדה המסננים בטבלה.</a:t>
              </a:r>
              <a:endParaRPr sz="1200"/>
            </a:p>
          </p:txBody>
        </p:sp>
        <p:pic>
          <p:nvPicPr>
            <p:cNvPr id="67" name="Google Shape;67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074625" y="2757415"/>
              <a:ext cx="423000" cy="4230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למידה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00" y="3993100"/>
            <a:ext cx="1290568" cy="105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סרטון" id="77" name="Google Shape;77;p14" title="סרטון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825" y="400113"/>
            <a:ext cx="423000" cy="4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4086" y="4085574"/>
            <a:ext cx="1141315" cy="962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14"/>
          <p:cNvGrpSpPr/>
          <p:nvPr/>
        </p:nvGrpSpPr>
        <p:grpSpPr>
          <a:xfrm>
            <a:off x="2393923" y="4495525"/>
            <a:ext cx="4364761" cy="369300"/>
            <a:chOff x="2621725" y="4347223"/>
            <a:chExt cx="4836300" cy="369300"/>
          </a:xfrm>
        </p:grpSpPr>
        <p:sp>
          <p:nvSpPr>
            <p:cNvPr id="80" name="Google Shape;80;p14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 txBox="1"/>
            <p:nvPr/>
          </p:nvSpPr>
          <p:spPr>
            <a:xfrm>
              <a:off x="2621725" y="4347223"/>
              <a:ext cx="4836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סגרו את הלשונית וחזרו למרחב הלמידה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  <p:sp>
        <p:nvSpPr>
          <p:cNvPr id="82" name="Google Shape;82;p14"/>
          <p:cNvSpPr txBox="1"/>
          <p:nvPr/>
        </p:nvSpPr>
        <p:spPr>
          <a:xfrm>
            <a:off x="3892900" y="4174425"/>
            <a:ext cx="342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0" lIns="91425" spcFirstLastPara="1" rIns="0" wrap="square" tIns="180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 sz="1100">
                <a:latin typeface="Rubik"/>
                <a:ea typeface="Rubik"/>
                <a:cs typeface="Rubik"/>
                <a:sym typeface="Rubik"/>
              </a:rPr>
              <a:t>*מ</a:t>
            </a:r>
            <a:r>
              <a:rPr lang="iw" sz="1100">
                <a:latin typeface="Rubik"/>
                <a:ea typeface="Rubik"/>
                <a:cs typeface="Rubik"/>
                <a:sym typeface="Rubik"/>
              </a:rPr>
              <a:t>לצפייה מיטבית מומלץ לשנות את איכות הסרטון ל-HD.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3" name="Google Shape;83;p14" title="שיעור 12 - הצלבת נתונים בטבלת צירים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99200" y="1034963"/>
            <a:ext cx="5522400" cy="3093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