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Lst>
  <p:sldSz cy="5143500" cx="9144000"/>
  <p:notesSz cx="6858000" cy="9144000"/>
  <p:embeddedFontLst>
    <p:embeddedFont>
      <p:font typeface="Assistant"/>
      <p:regular r:id="rId9"/>
      <p:bold r:id="rId10"/>
    </p:embeddedFont>
    <p:embeddedFont>
      <p:font typeface="Rubik"/>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ubik-regular.fntdata"/><Relationship Id="rId10" Type="http://schemas.openxmlformats.org/officeDocument/2006/relationships/font" Target="fonts/Assistant-bold.fntdata"/><Relationship Id="rId13" Type="http://schemas.openxmlformats.org/officeDocument/2006/relationships/font" Target="fonts/Rubik-italic.fntdata"/><Relationship Id="rId12" Type="http://schemas.openxmlformats.org/officeDocument/2006/relationships/font" Target="fonts/Rubik-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Assistant-regular.fntdata"/><Relationship Id="rId14" Type="http://schemas.openxmlformats.org/officeDocument/2006/relationships/font" Target="fonts/Rubik-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310bebecc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310bebecc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5994e769ec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5994e769ec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310bebecc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310bebecc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w"/>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6.png"/><Relationship Id="rId9" Type="http://schemas.openxmlformats.org/officeDocument/2006/relationships/image" Target="../media/image5.jp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hyperlink" Target="http://www.youtube.com/watch?v=ReD0bPWGHV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mt="24000"/>
          </a:blip>
          <a:stretch>
            <a:fillRect/>
          </a:stretch>
        </p:blipFill>
        <p:spPr>
          <a:xfrm flipH="1">
            <a:off x="-1" y="0"/>
            <a:ext cx="9144003" cy="5143501"/>
          </a:xfrm>
          <a:prstGeom prst="rect">
            <a:avLst/>
          </a:prstGeom>
          <a:noFill/>
          <a:ln>
            <a:noFill/>
          </a:ln>
        </p:spPr>
      </p:pic>
      <p:pic>
        <p:nvPicPr>
          <p:cNvPr id="55" name="Google Shape;55;p13"/>
          <p:cNvPicPr preferRelativeResize="0"/>
          <p:nvPr/>
        </p:nvPicPr>
        <p:blipFill>
          <a:blip r:embed="rId4">
            <a:alphaModFix amt="12000"/>
          </a:blip>
          <a:stretch>
            <a:fillRect/>
          </a:stretch>
        </p:blipFill>
        <p:spPr>
          <a:xfrm>
            <a:off x="-416200" y="3450350"/>
            <a:ext cx="9900923" cy="3369626"/>
          </a:xfrm>
          <a:prstGeom prst="rect">
            <a:avLst/>
          </a:prstGeom>
          <a:noFill/>
          <a:ln>
            <a:noFill/>
          </a:ln>
        </p:spPr>
      </p:pic>
      <p:sp>
        <p:nvSpPr>
          <p:cNvPr id="56" name="Google Shape;56;p13"/>
          <p:cNvSpPr/>
          <p:nvPr/>
        </p:nvSpPr>
        <p:spPr>
          <a:xfrm>
            <a:off x="345400" y="311475"/>
            <a:ext cx="8430000" cy="600300"/>
          </a:xfrm>
          <a:prstGeom prst="round2SameRect">
            <a:avLst>
              <a:gd fmla="val 16667" name="adj1"/>
              <a:gd fmla="val 0" name="adj2"/>
            </a:avLst>
          </a:prstGeom>
          <a:gradFill>
            <a:gsLst>
              <a:gs pos="0">
                <a:srgbClr val="B7DEED"/>
              </a:gs>
              <a:gs pos="100000">
                <a:srgbClr val="EBFAFF"/>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txBox="1"/>
          <p:nvPr/>
        </p:nvSpPr>
        <p:spPr>
          <a:xfrm>
            <a:off x="377051" y="380775"/>
            <a:ext cx="8398500" cy="4617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iw" sz="1800">
                <a:solidFill>
                  <a:srgbClr val="073763"/>
                </a:solidFill>
                <a:latin typeface="Rubik"/>
                <a:ea typeface="Rubik"/>
                <a:cs typeface="Rubik"/>
                <a:sym typeface="Rubik"/>
              </a:rPr>
              <a:t>מבוא לשיעור 11: חישובים בטבלת צירים </a:t>
            </a:r>
            <a:endParaRPr sz="1800">
              <a:solidFill>
                <a:srgbClr val="073763"/>
              </a:solidFill>
            </a:endParaRPr>
          </a:p>
        </p:txBody>
      </p:sp>
      <p:sp>
        <p:nvSpPr>
          <p:cNvPr id="58" name="Google Shape;58;p13"/>
          <p:cNvSpPr/>
          <p:nvPr/>
        </p:nvSpPr>
        <p:spPr>
          <a:xfrm>
            <a:off x="345400" y="911775"/>
            <a:ext cx="8398500" cy="3507000"/>
          </a:xfrm>
          <a:prstGeom prst="rect">
            <a:avLst/>
          </a:prstGeom>
          <a:solidFill>
            <a:schemeClr val="lt1"/>
          </a:solidFill>
          <a:ln cap="flat" cmpd="sng" w="19050">
            <a:solidFill>
              <a:srgbClr val="E8F3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txBox="1"/>
          <p:nvPr/>
        </p:nvSpPr>
        <p:spPr>
          <a:xfrm>
            <a:off x="599725" y="1164550"/>
            <a:ext cx="8110500" cy="2749200"/>
          </a:xfrm>
          <a:prstGeom prst="rect">
            <a:avLst/>
          </a:prstGeom>
          <a:solidFill>
            <a:schemeClr val="lt1"/>
          </a:solidFill>
          <a:ln>
            <a:noFill/>
          </a:ln>
        </p:spPr>
        <p:txBody>
          <a:bodyPr anchorCtr="0" anchor="t" bIns="91425" lIns="91425" spcFirstLastPara="1" rIns="91425" wrap="square" tIns="91425">
            <a:spAutoFit/>
          </a:bodyPr>
          <a:lstStyle/>
          <a:p>
            <a:pPr indent="0" lvl="0" marL="0" rtl="1" algn="just">
              <a:lnSpc>
                <a:spcPct val="150000"/>
              </a:lnSpc>
              <a:spcBef>
                <a:spcPts val="0"/>
              </a:spcBef>
              <a:spcAft>
                <a:spcPts val="0"/>
              </a:spcAft>
              <a:buNone/>
            </a:pPr>
            <a:r>
              <a:rPr b="1" lang="iw" sz="1200">
                <a:solidFill>
                  <a:srgbClr val="337BBC"/>
                </a:solidFill>
                <a:latin typeface="Rubik"/>
                <a:ea typeface="Rubik"/>
                <a:cs typeface="Rubik"/>
                <a:sym typeface="Rubik"/>
              </a:rPr>
              <a:t>בשיעור הקודם </a:t>
            </a:r>
            <a:endParaRPr b="1" sz="1200">
              <a:solidFill>
                <a:srgbClr val="337BBC"/>
              </a:solidFill>
              <a:latin typeface="Rubik"/>
              <a:ea typeface="Rubik"/>
              <a:cs typeface="Rubik"/>
              <a:sym typeface="Rubik"/>
            </a:endParaRPr>
          </a:p>
          <a:p>
            <a:pPr indent="0" lvl="0" marL="0" rtl="1" algn="just">
              <a:lnSpc>
                <a:spcPct val="150000"/>
              </a:lnSpc>
              <a:spcBef>
                <a:spcPts val="0"/>
              </a:spcBef>
              <a:spcAft>
                <a:spcPts val="0"/>
              </a:spcAft>
              <a:buNone/>
            </a:pPr>
            <a:r>
              <a:rPr lang="iw" sz="1200">
                <a:solidFill>
                  <a:schemeClr val="dk1"/>
                </a:solidFill>
                <a:latin typeface="Rubik"/>
                <a:ea typeface="Rubik"/>
                <a:cs typeface="Rubik"/>
                <a:sym typeface="Rubik"/>
              </a:rPr>
              <a:t>למדנו לבנות טבלת צירים שמציגה חישובים של נתונים שונים העונים על שאלות שמעניינות אותנו מתוך טבלת גוגל שיטס </a:t>
            </a:r>
            <a:endParaRPr sz="1200">
              <a:solidFill>
                <a:schemeClr val="dk1"/>
              </a:solidFill>
              <a:latin typeface="Rubik"/>
              <a:ea typeface="Rubik"/>
              <a:cs typeface="Rubik"/>
              <a:sym typeface="Rubik"/>
            </a:endParaRPr>
          </a:p>
          <a:p>
            <a:pPr indent="0" lvl="0" marL="0" rtl="1" algn="just">
              <a:lnSpc>
                <a:spcPct val="150000"/>
              </a:lnSpc>
              <a:spcBef>
                <a:spcPts val="0"/>
              </a:spcBef>
              <a:spcAft>
                <a:spcPts val="0"/>
              </a:spcAft>
              <a:buNone/>
            </a:pPr>
            <a:r>
              <a:rPr lang="iw" sz="1200">
                <a:solidFill>
                  <a:schemeClr val="dk1"/>
                </a:solidFill>
                <a:latin typeface="Rubik"/>
                <a:ea typeface="Rubik"/>
                <a:cs typeface="Rubik"/>
                <a:sym typeface="Rubik"/>
              </a:rPr>
              <a:t>(Google Sheets) פשוטה, וכל זה בכמה לחיצות כפתור וגרירות עכבר. זו היתה ההיכרות הראשונה שלנו עם הנושא. </a:t>
            </a:r>
            <a:endParaRPr sz="1200">
              <a:solidFill>
                <a:schemeClr val="dk1"/>
              </a:solidFill>
              <a:latin typeface="Rubik"/>
              <a:ea typeface="Rubik"/>
              <a:cs typeface="Rubik"/>
              <a:sym typeface="Rubik"/>
            </a:endParaRPr>
          </a:p>
          <a:p>
            <a:pPr indent="0" lvl="0" marL="0" rtl="1" algn="just">
              <a:lnSpc>
                <a:spcPct val="100000"/>
              </a:lnSpc>
              <a:spcBef>
                <a:spcPts val="0"/>
              </a:spcBef>
              <a:spcAft>
                <a:spcPts val="0"/>
              </a:spcAft>
              <a:buNone/>
            </a:pPr>
            <a:r>
              <a:t/>
            </a:r>
            <a:endParaRPr sz="1200">
              <a:solidFill>
                <a:schemeClr val="dk1"/>
              </a:solidFill>
              <a:latin typeface="Rubik"/>
              <a:ea typeface="Rubik"/>
              <a:cs typeface="Rubik"/>
              <a:sym typeface="Rubik"/>
            </a:endParaRPr>
          </a:p>
          <a:p>
            <a:pPr indent="0" lvl="0" marL="0" rtl="1" algn="just">
              <a:lnSpc>
                <a:spcPct val="150000"/>
              </a:lnSpc>
              <a:spcBef>
                <a:spcPts val="0"/>
              </a:spcBef>
              <a:spcAft>
                <a:spcPts val="0"/>
              </a:spcAft>
              <a:buNone/>
            </a:pPr>
            <a:r>
              <a:rPr b="1" lang="iw" sz="1200">
                <a:solidFill>
                  <a:srgbClr val="337BBC"/>
                </a:solidFill>
                <a:latin typeface="Rubik"/>
                <a:ea typeface="Rubik"/>
                <a:cs typeface="Rubik"/>
                <a:sym typeface="Rubik"/>
              </a:rPr>
              <a:t>בשיעור זה </a:t>
            </a:r>
            <a:endParaRPr b="1" sz="1200">
              <a:solidFill>
                <a:srgbClr val="337BBC"/>
              </a:solidFill>
              <a:latin typeface="Rubik"/>
              <a:ea typeface="Rubik"/>
              <a:cs typeface="Rubik"/>
              <a:sym typeface="Rubik"/>
            </a:endParaRPr>
          </a:p>
          <a:p>
            <a:pPr indent="0" lvl="0" marL="0" rtl="1" algn="just">
              <a:lnSpc>
                <a:spcPct val="150000"/>
              </a:lnSpc>
              <a:spcBef>
                <a:spcPts val="0"/>
              </a:spcBef>
              <a:spcAft>
                <a:spcPts val="0"/>
              </a:spcAft>
              <a:buNone/>
            </a:pPr>
            <a:r>
              <a:rPr lang="iw" sz="1200">
                <a:solidFill>
                  <a:schemeClr val="dk1"/>
                </a:solidFill>
                <a:latin typeface="Rubik"/>
                <a:ea typeface="Rubik"/>
                <a:cs typeface="Rubik"/>
                <a:sym typeface="Rubik"/>
              </a:rPr>
              <a:t>נמשיך להעשיר את ארגז הכלים שלנו ונלמד איך לסדר את הטבלה בצורה ברורה יותר </a:t>
            </a:r>
            <a:endParaRPr sz="1200">
              <a:solidFill>
                <a:schemeClr val="dk1"/>
              </a:solidFill>
              <a:latin typeface="Rubik"/>
              <a:ea typeface="Rubik"/>
              <a:cs typeface="Rubik"/>
              <a:sym typeface="Rubik"/>
            </a:endParaRPr>
          </a:p>
          <a:p>
            <a:pPr indent="0" lvl="0" marL="0" rtl="1" algn="just">
              <a:lnSpc>
                <a:spcPct val="115000"/>
              </a:lnSpc>
              <a:spcBef>
                <a:spcPts val="0"/>
              </a:spcBef>
              <a:spcAft>
                <a:spcPts val="0"/>
              </a:spcAft>
              <a:buNone/>
            </a:pPr>
            <a:r>
              <a:rPr lang="iw" sz="1200">
                <a:solidFill>
                  <a:schemeClr val="dk1"/>
                </a:solidFill>
                <a:latin typeface="Rubik"/>
                <a:ea typeface="Rubik"/>
                <a:cs typeface="Rubik"/>
                <a:sym typeface="Rubik"/>
              </a:rPr>
              <a:t>נלמד איך לבדוק נתונים סטטיסטיים בטבלת צירים. </a:t>
            </a:r>
            <a:endParaRPr sz="1200">
              <a:solidFill>
                <a:schemeClr val="dk1"/>
              </a:solidFill>
              <a:latin typeface="Rubik"/>
              <a:ea typeface="Rubik"/>
              <a:cs typeface="Rubik"/>
              <a:sym typeface="Rubik"/>
            </a:endParaRPr>
          </a:p>
          <a:p>
            <a:pPr indent="0" lvl="0" marL="0" rtl="1" algn="just">
              <a:lnSpc>
                <a:spcPct val="115000"/>
              </a:lnSpc>
              <a:spcBef>
                <a:spcPts val="0"/>
              </a:spcBef>
              <a:spcAft>
                <a:spcPts val="0"/>
              </a:spcAft>
              <a:buNone/>
            </a:pPr>
            <a:r>
              <a:rPr lang="iw" sz="1200">
                <a:solidFill>
                  <a:schemeClr val="dk1"/>
                </a:solidFill>
                <a:latin typeface="Rubik"/>
                <a:ea typeface="Rubik"/>
                <a:cs typeface="Rubik"/>
                <a:sym typeface="Rubik"/>
              </a:rPr>
              <a:t>גם הפעם לא נצטרך להשתמש בנוסחאות או לבצע חישובים.</a:t>
            </a:r>
            <a:endParaRPr sz="1200">
              <a:solidFill>
                <a:schemeClr val="dk1"/>
              </a:solidFill>
              <a:latin typeface="Rubik"/>
              <a:ea typeface="Rubik"/>
              <a:cs typeface="Rubik"/>
              <a:sym typeface="Rubik"/>
            </a:endParaRPr>
          </a:p>
          <a:p>
            <a:pPr indent="0" lvl="0" marL="0" rtl="1" algn="just">
              <a:lnSpc>
                <a:spcPct val="100000"/>
              </a:lnSpc>
              <a:spcBef>
                <a:spcPts val="0"/>
              </a:spcBef>
              <a:spcAft>
                <a:spcPts val="0"/>
              </a:spcAft>
              <a:buNone/>
            </a:pPr>
            <a:r>
              <a:t/>
            </a:r>
            <a:endParaRPr sz="700">
              <a:solidFill>
                <a:schemeClr val="dk1"/>
              </a:solidFill>
              <a:latin typeface="Rubik"/>
              <a:ea typeface="Rubik"/>
              <a:cs typeface="Rubik"/>
              <a:sym typeface="Rubik"/>
            </a:endParaRPr>
          </a:p>
          <a:p>
            <a:pPr indent="0" lvl="0" marL="0" rtl="1" algn="r">
              <a:lnSpc>
                <a:spcPct val="150000"/>
              </a:lnSpc>
              <a:spcBef>
                <a:spcPts val="0"/>
              </a:spcBef>
              <a:spcAft>
                <a:spcPts val="0"/>
              </a:spcAft>
              <a:buNone/>
            </a:pPr>
            <a:r>
              <a:rPr lang="iw" sz="1200">
                <a:latin typeface="Rubik"/>
                <a:ea typeface="Rubik"/>
                <a:cs typeface="Rubik"/>
                <a:sym typeface="Rubik"/>
              </a:rPr>
              <a:t>גם בשיעור זה ניעזר בטבלת הנתונים על 235 ארצות ברחבי העולם, שתכלול מספר נתונים חדשים, כגון:      </a:t>
            </a:r>
            <a:endParaRPr sz="1200">
              <a:latin typeface="Rubik"/>
              <a:ea typeface="Rubik"/>
              <a:cs typeface="Rubik"/>
              <a:sym typeface="Rubik"/>
            </a:endParaRPr>
          </a:p>
          <a:p>
            <a:pPr indent="0" lvl="0" marL="0" rtl="1" algn="r">
              <a:lnSpc>
                <a:spcPct val="150000"/>
              </a:lnSpc>
              <a:spcBef>
                <a:spcPts val="0"/>
              </a:spcBef>
              <a:spcAft>
                <a:spcPts val="0"/>
              </a:spcAft>
              <a:buNone/>
            </a:pPr>
            <a:r>
              <a:rPr lang="iw" sz="1200">
                <a:latin typeface="Rubik"/>
                <a:ea typeface="Rubik"/>
                <a:cs typeface="Rubik"/>
                <a:sym typeface="Rubik"/>
              </a:rPr>
              <a:t>גיל ממוצע, צפיפות אוכלוסין ומטבע.</a:t>
            </a:r>
            <a:endParaRPr sz="1200">
              <a:latin typeface="Rubik"/>
              <a:ea typeface="Rubik"/>
              <a:cs typeface="Rubik"/>
              <a:sym typeface="Rubik"/>
            </a:endParaRPr>
          </a:p>
        </p:txBody>
      </p:sp>
      <p:pic>
        <p:nvPicPr>
          <p:cNvPr id="60" name="Google Shape;60;p13"/>
          <p:cNvPicPr preferRelativeResize="0"/>
          <p:nvPr/>
        </p:nvPicPr>
        <p:blipFill>
          <a:blip r:embed="rId5">
            <a:alphaModFix/>
          </a:blip>
          <a:stretch>
            <a:fillRect/>
          </a:stretch>
        </p:blipFill>
        <p:spPr>
          <a:xfrm>
            <a:off x="6483325" y="397644"/>
            <a:ext cx="423000" cy="422985"/>
          </a:xfrm>
          <a:prstGeom prst="rect">
            <a:avLst/>
          </a:prstGeom>
          <a:noFill/>
          <a:ln>
            <a:noFill/>
          </a:ln>
        </p:spPr>
      </p:pic>
      <p:pic>
        <p:nvPicPr>
          <p:cNvPr id="61" name="Google Shape;61;p13"/>
          <p:cNvPicPr preferRelativeResize="0"/>
          <p:nvPr/>
        </p:nvPicPr>
        <p:blipFill>
          <a:blip r:embed="rId6">
            <a:alphaModFix/>
          </a:blip>
          <a:stretch>
            <a:fillRect/>
          </a:stretch>
        </p:blipFill>
        <p:spPr>
          <a:xfrm>
            <a:off x="345396" y="3625204"/>
            <a:ext cx="1301196" cy="1380803"/>
          </a:xfrm>
          <a:prstGeom prst="rect">
            <a:avLst/>
          </a:prstGeom>
          <a:noFill/>
          <a:ln>
            <a:noFill/>
          </a:ln>
        </p:spPr>
      </p:pic>
      <p:grpSp>
        <p:nvGrpSpPr>
          <p:cNvPr id="62" name="Google Shape;62;p13"/>
          <p:cNvGrpSpPr/>
          <p:nvPr/>
        </p:nvGrpSpPr>
        <p:grpSpPr>
          <a:xfrm>
            <a:off x="2407623" y="4564750"/>
            <a:ext cx="4486058" cy="369300"/>
            <a:chOff x="2621725" y="4347223"/>
            <a:chExt cx="4970702" cy="369300"/>
          </a:xfrm>
        </p:grpSpPr>
        <p:sp>
          <p:nvSpPr>
            <p:cNvPr id="63" name="Google Shape;63;p13"/>
            <p:cNvSpPr/>
            <p:nvPr/>
          </p:nvSpPr>
          <p:spPr>
            <a:xfrm>
              <a:off x="2621725" y="4347223"/>
              <a:ext cx="4836300" cy="3693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txBox="1"/>
            <p:nvPr/>
          </p:nvSpPr>
          <p:spPr>
            <a:xfrm>
              <a:off x="2621727" y="4347223"/>
              <a:ext cx="4970700" cy="3693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iw" sz="1200">
                  <a:solidFill>
                    <a:srgbClr val="073763"/>
                  </a:solidFill>
                  <a:latin typeface="Rubik"/>
                  <a:ea typeface="Rubik"/>
                  <a:cs typeface="Rubik"/>
                  <a:sym typeface="Rubik"/>
                </a:rPr>
                <a:t>התקדמו בלמידה בעזרת החצים במקלדת או באמצעות גלילה</a:t>
              </a:r>
              <a:endParaRPr b="1" sz="1200">
                <a:solidFill>
                  <a:srgbClr val="073763"/>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4"/>
          <p:cNvPicPr preferRelativeResize="0"/>
          <p:nvPr/>
        </p:nvPicPr>
        <p:blipFill>
          <a:blip r:embed="rId3">
            <a:alphaModFix amt="24000"/>
          </a:blip>
          <a:stretch>
            <a:fillRect/>
          </a:stretch>
        </p:blipFill>
        <p:spPr>
          <a:xfrm flipH="1">
            <a:off x="-11601" y="0"/>
            <a:ext cx="9144003" cy="5143501"/>
          </a:xfrm>
          <a:prstGeom prst="rect">
            <a:avLst/>
          </a:prstGeom>
          <a:noFill/>
          <a:ln>
            <a:noFill/>
          </a:ln>
        </p:spPr>
      </p:pic>
      <p:pic>
        <p:nvPicPr>
          <p:cNvPr id="70" name="Google Shape;70;p14"/>
          <p:cNvPicPr preferRelativeResize="0"/>
          <p:nvPr/>
        </p:nvPicPr>
        <p:blipFill>
          <a:blip r:embed="rId4">
            <a:alphaModFix amt="12000"/>
          </a:blip>
          <a:stretch>
            <a:fillRect/>
          </a:stretch>
        </p:blipFill>
        <p:spPr>
          <a:xfrm>
            <a:off x="-416200" y="3450350"/>
            <a:ext cx="9900923" cy="3369626"/>
          </a:xfrm>
          <a:prstGeom prst="rect">
            <a:avLst/>
          </a:prstGeom>
          <a:noFill/>
          <a:ln>
            <a:noFill/>
          </a:ln>
        </p:spPr>
      </p:pic>
      <p:sp>
        <p:nvSpPr>
          <p:cNvPr id="71" name="Google Shape;71;p14"/>
          <p:cNvSpPr/>
          <p:nvPr/>
        </p:nvSpPr>
        <p:spPr>
          <a:xfrm>
            <a:off x="377050" y="788425"/>
            <a:ext cx="8398500" cy="3507000"/>
          </a:xfrm>
          <a:prstGeom prst="rect">
            <a:avLst/>
          </a:prstGeom>
          <a:solidFill>
            <a:schemeClr val="lt1"/>
          </a:solidFill>
          <a:ln cap="flat" cmpd="sng" w="19050">
            <a:solidFill>
              <a:srgbClr val="E8F3FC"/>
            </a:solidFill>
            <a:prstDash val="solid"/>
            <a:round/>
            <a:headEnd len="sm" w="sm" type="none"/>
            <a:tailEnd len="sm" w="sm" type="none"/>
          </a:ln>
        </p:spPr>
        <p:txBody>
          <a:bodyPr anchorCtr="0" anchor="ctr" bIns="91425" lIns="91425" spcFirstLastPara="1" rIns="91425" wrap="square" tIns="91425">
            <a:noAutofit/>
          </a:bodyPr>
          <a:lstStyle/>
          <a:p>
            <a:pPr indent="0" lvl="0" marL="0" rtl="1" algn="just">
              <a:lnSpc>
                <a:spcPct val="150000"/>
              </a:lnSpc>
              <a:spcBef>
                <a:spcPts val="1200"/>
              </a:spcBef>
              <a:spcAft>
                <a:spcPts val="0"/>
              </a:spcAft>
              <a:buNone/>
            </a:pPr>
            <a:r>
              <a:t/>
            </a:r>
            <a:endParaRPr sz="1200">
              <a:solidFill>
                <a:schemeClr val="dk1"/>
              </a:solidFill>
              <a:latin typeface="Assistant"/>
              <a:ea typeface="Assistant"/>
              <a:cs typeface="Assistant"/>
              <a:sym typeface="Assistant"/>
            </a:endParaRPr>
          </a:p>
          <a:p>
            <a:pPr indent="0" lvl="0" marL="0" rtl="1" algn="just">
              <a:lnSpc>
                <a:spcPct val="150000"/>
              </a:lnSpc>
              <a:spcBef>
                <a:spcPts val="1200"/>
              </a:spcBef>
              <a:spcAft>
                <a:spcPts val="0"/>
              </a:spcAft>
              <a:buNone/>
            </a:pPr>
            <a:r>
              <a:t/>
            </a:r>
            <a:endParaRPr sz="1200">
              <a:solidFill>
                <a:schemeClr val="dk1"/>
              </a:solidFill>
              <a:latin typeface="Assistant"/>
              <a:ea typeface="Assistant"/>
              <a:cs typeface="Assistant"/>
              <a:sym typeface="Assistant"/>
            </a:endParaRPr>
          </a:p>
          <a:p>
            <a:pPr indent="0" lvl="0" marL="0" rtl="1" algn="just">
              <a:lnSpc>
                <a:spcPct val="150000"/>
              </a:lnSpc>
              <a:spcBef>
                <a:spcPts val="1200"/>
              </a:spcBef>
              <a:spcAft>
                <a:spcPts val="0"/>
              </a:spcAft>
              <a:buNone/>
            </a:pPr>
            <a:r>
              <a:t/>
            </a:r>
            <a:endParaRPr sz="1200">
              <a:solidFill>
                <a:schemeClr val="dk1"/>
              </a:solidFill>
              <a:latin typeface="Assistant"/>
              <a:ea typeface="Assistant"/>
              <a:cs typeface="Assistant"/>
              <a:sym typeface="Assistant"/>
            </a:endParaRPr>
          </a:p>
          <a:p>
            <a:pPr indent="0" lvl="0" marL="0" rtl="1" algn="just">
              <a:lnSpc>
                <a:spcPct val="150000"/>
              </a:lnSpc>
              <a:spcBef>
                <a:spcPts val="1200"/>
              </a:spcBef>
              <a:spcAft>
                <a:spcPts val="0"/>
              </a:spcAft>
              <a:buNone/>
            </a:pPr>
            <a:r>
              <a:t/>
            </a:r>
            <a:endParaRPr sz="1200">
              <a:solidFill>
                <a:schemeClr val="dk1"/>
              </a:solidFill>
              <a:latin typeface="Assistant"/>
              <a:ea typeface="Assistant"/>
              <a:cs typeface="Assistant"/>
              <a:sym typeface="Assistant"/>
            </a:endParaRPr>
          </a:p>
          <a:p>
            <a:pPr indent="0" lvl="0" marL="0" rtl="1" algn="just">
              <a:lnSpc>
                <a:spcPct val="150000"/>
              </a:lnSpc>
              <a:spcBef>
                <a:spcPts val="1200"/>
              </a:spcBef>
              <a:spcAft>
                <a:spcPts val="0"/>
              </a:spcAft>
              <a:buNone/>
            </a:pPr>
            <a:r>
              <a:t/>
            </a:r>
            <a:endParaRPr sz="1200">
              <a:solidFill>
                <a:schemeClr val="dk1"/>
              </a:solidFill>
              <a:latin typeface="Assistant"/>
              <a:ea typeface="Assistant"/>
              <a:cs typeface="Assistant"/>
              <a:sym typeface="Assistant"/>
            </a:endParaRPr>
          </a:p>
          <a:p>
            <a:pPr indent="0" lvl="0" marL="0" rtl="1" algn="just">
              <a:lnSpc>
                <a:spcPct val="150000"/>
              </a:lnSpc>
              <a:spcBef>
                <a:spcPts val="1200"/>
              </a:spcBef>
              <a:spcAft>
                <a:spcPts val="0"/>
              </a:spcAft>
              <a:buNone/>
            </a:pPr>
            <a:r>
              <a:t/>
            </a:r>
            <a:endParaRPr sz="1200">
              <a:solidFill>
                <a:schemeClr val="dk1"/>
              </a:solidFill>
              <a:latin typeface="Assistant"/>
              <a:ea typeface="Assistant"/>
              <a:cs typeface="Assistant"/>
              <a:sym typeface="Assistant"/>
            </a:endParaRPr>
          </a:p>
          <a:p>
            <a:pPr indent="0" lvl="0" marL="0" rtl="1" algn="just">
              <a:lnSpc>
                <a:spcPct val="150000"/>
              </a:lnSpc>
              <a:spcBef>
                <a:spcPts val="1200"/>
              </a:spcBef>
              <a:spcAft>
                <a:spcPts val="0"/>
              </a:spcAft>
              <a:buNone/>
            </a:pPr>
            <a:r>
              <a:t/>
            </a:r>
            <a:endParaRPr sz="1200">
              <a:solidFill>
                <a:schemeClr val="dk1"/>
              </a:solidFill>
              <a:latin typeface="Assistant"/>
              <a:ea typeface="Assistant"/>
              <a:cs typeface="Assistant"/>
              <a:sym typeface="Assistant"/>
            </a:endParaRPr>
          </a:p>
          <a:p>
            <a:pPr indent="0" lvl="0" marL="0" rtl="1" algn="ctr">
              <a:lnSpc>
                <a:spcPct val="150000"/>
              </a:lnSpc>
              <a:spcBef>
                <a:spcPts val="1200"/>
              </a:spcBef>
              <a:spcAft>
                <a:spcPts val="0"/>
              </a:spcAft>
              <a:buNone/>
            </a:pPr>
            <a:r>
              <a:t/>
            </a:r>
            <a:endParaRPr b="1" sz="1200">
              <a:solidFill>
                <a:schemeClr val="dk1"/>
              </a:solidFill>
              <a:latin typeface="Assistant"/>
              <a:ea typeface="Assistant"/>
              <a:cs typeface="Assistant"/>
              <a:sym typeface="Assistant"/>
            </a:endParaRPr>
          </a:p>
        </p:txBody>
      </p:sp>
      <p:sp>
        <p:nvSpPr>
          <p:cNvPr id="72" name="Google Shape;72;p14"/>
          <p:cNvSpPr txBox="1"/>
          <p:nvPr/>
        </p:nvSpPr>
        <p:spPr>
          <a:xfrm>
            <a:off x="622075" y="1108900"/>
            <a:ext cx="7953600" cy="609600"/>
          </a:xfrm>
          <a:prstGeom prst="rect">
            <a:avLst/>
          </a:prstGeom>
          <a:solidFill>
            <a:schemeClr val="lt1"/>
          </a:solidFill>
          <a:ln>
            <a:noFill/>
          </a:ln>
        </p:spPr>
        <p:txBody>
          <a:bodyPr anchorCtr="0" anchor="t" bIns="91425" lIns="91425" spcFirstLastPara="1" rIns="91425" wrap="square" tIns="91425">
            <a:spAutoFit/>
          </a:bodyPr>
          <a:lstStyle/>
          <a:p>
            <a:pPr indent="0" lvl="0" marL="0" rtl="1" algn="just">
              <a:lnSpc>
                <a:spcPct val="130000"/>
              </a:lnSpc>
              <a:spcBef>
                <a:spcPts val="0"/>
              </a:spcBef>
              <a:spcAft>
                <a:spcPts val="0"/>
              </a:spcAft>
              <a:buNone/>
            </a:pPr>
            <a:r>
              <a:rPr lang="iw" sz="1200">
                <a:solidFill>
                  <a:schemeClr val="dk1"/>
                </a:solidFill>
                <a:latin typeface="Rubik"/>
                <a:ea typeface="Rubik"/>
                <a:cs typeface="Rubik"/>
                <a:sym typeface="Rubik"/>
              </a:rPr>
              <a:t>התכנים שנלמד בשיעור היום יהפכו את השימוש בטבלת צירים ליעיל יותר ויאפשרו לנו לבצע עבודת צוות בצורה קלה ופשוטה יותר.          ניתן להשתמש בטבלת צירים לתכנון פרויקטים בתחומים שונים לפי צורכי הקהילה שבה אנו חיים או לטובת אוכלוסייה מסוימת. </a:t>
            </a:r>
            <a:endParaRPr b="1" sz="1200">
              <a:solidFill>
                <a:srgbClr val="337BBC"/>
              </a:solidFill>
              <a:latin typeface="Rubik"/>
              <a:ea typeface="Rubik"/>
              <a:cs typeface="Rubik"/>
              <a:sym typeface="Rubik"/>
            </a:endParaRPr>
          </a:p>
        </p:txBody>
      </p:sp>
      <p:grpSp>
        <p:nvGrpSpPr>
          <p:cNvPr id="73" name="Google Shape;73;p14"/>
          <p:cNvGrpSpPr/>
          <p:nvPr/>
        </p:nvGrpSpPr>
        <p:grpSpPr>
          <a:xfrm>
            <a:off x="2407623" y="4564750"/>
            <a:ext cx="4486058" cy="369300"/>
            <a:chOff x="2621725" y="4347223"/>
            <a:chExt cx="4970702" cy="369300"/>
          </a:xfrm>
        </p:grpSpPr>
        <p:sp>
          <p:nvSpPr>
            <p:cNvPr id="74" name="Google Shape;74;p14"/>
            <p:cNvSpPr/>
            <p:nvPr/>
          </p:nvSpPr>
          <p:spPr>
            <a:xfrm>
              <a:off x="2621725" y="4347223"/>
              <a:ext cx="4836300" cy="3693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txBox="1"/>
            <p:nvPr/>
          </p:nvSpPr>
          <p:spPr>
            <a:xfrm>
              <a:off x="2621727" y="4347223"/>
              <a:ext cx="4970700" cy="3693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iw" sz="1200">
                  <a:solidFill>
                    <a:srgbClr val="073763"/>
                  </a:solidFill>
                  <a:latin typeface="Rubik"/>
                  <a:ea typeface="Rubik"/>
                  <a:cs typeface="Rubik"/>
                  <a:sym typeface="Rubik"/>
                </a:rPr>
                <a:t>התקדמו בלמידה בעזרת החצים במקלדת או באמצעות גלילה</a:t>
              </a:r>
              <a:endParaRPr b="1" sz="1200">
                <a:solidFill>
                  <a:srgbClr val="073763"/>
                </a:solidFill>
              </a:endParaRPr>
            </a:p>
          </p:txBody>
        </p:sp>
      </p:grpSp>
      <p:sp>
        <p:nvSpPr>
          <p:cNvPr id="76" name="Google Shape;76;p14"/>
          <p:cNvSpPr/>
          <p:nvPr/>
        </p:nvSpPr>
        <p:spPr>
          <a:xfrm>
            <a:off x="4873550" y="2031225"/>
            <a:ext cx="3513000" cy="1380900"/>
          </a:xfrm>
          <a:prstGeom prst="roundRect">
            <a:avLst>
              <a:gd fmla="val 16667" name="adj"/>
            </a:avLst>
          </a:prstGeom>
          <a:solidFill>
            <a:srgbClr val="286A7C"/>
          </a:solidFill>
          <a:ln>
            <a:noFill/>
          </a:ln>
        </p:spPr>
        <p:txBody>
          <a:bodyPr anchorCtr="0" anchor="ctr" bIns="91425" lIns="91425" spcFirstLastPara="1" rIns="91425" wrap="square" tIns="91425">
            <a:noAutofit/>
          </a:bodyPr>
          <a:lstStyle/>
          <a:p>
            <a:pPr indent="0" lvl="0" marL="0" rtl="1" algn="r">
              <a:lnSpc>
                <a:spcPct val="130000"/>
              </a:lnSpc>
              <a:spcBef>
                <a:spcPts val="0"/>
              </a:spcBef>
              <a:spcAft>
                <a:spcPts val="0"/>
              </a:spcAft>
              <a:buNone/>
            </a:pPr>
            <a:r>
              <a:rPr b="1" lang="iw" sz="1000">
                <a:solidFill>
                  <a:srgbClr val="FFFFFF"/>
                </a:solidFill>
                <a:latin typeface="Rubik"/>
                <a:ea typeface="Rubik"/>
                <a:cs typeface="Rubik"/>
                <a:sym typeface="Rubik"/>
              </a:rPr>
              <a:t>במסגרת "סיירת החרם", הפרויקט שהקימה אופק ראשון, נוכל להשתמש בטבלת צירים כדי ללמוד היכן יש ילדים שחווים חרם, מה מספרם, מה אופי האוכלוסייה באזור ועוד. </a:t>
            </a:r>
            <a:endParaRPr b="1" sz="1000">
              <a:solidFill>
                <a:srgbClr val="FFFFFF"/>
              </a:solidFill>
              <a:latin typeface="Rubik"/>
              <a:ea typeface="Rubik"/>
              <a:cs typeface="Rubik"/>
              <a:sym typeface="Rubik"/>
            </a:endParaRPr>
          </a:p>
          <a:p>
            <a:pPr indent="0" lvl="0" marL="0" rtl="1" algn="r">
              <a:lnSpc>
                <a:spcPct val="130000"/>
              </a:lnSpc>
              <a:spcBef>
                <a:spcPts val="0"/>
              </a:spcBef>
              <a:spcAft>
                <a:spcPts val="0"/>
              </a:spcAft>
              <a:buNone/>
            </a:pPr>
            <a:r>
              <a:rPr b="1" lang="iw" sz="1000">
                <a:solidFill>
                  <a:srgbClr val="FFFFFF"/>
                </a:solidFill>
                <a:latin typeface="Rubik"/>
                <a:ea typeface="Rubik"/>
                <a:cs typeface="Rubik"/>
                <a:sym typeface="Rubik"/>
              </a:rPr>
              <a:t>על סמך הטבלה הזאת, נוכל לפנות לעיריות הרלוונטיות כדי שיובילו מהלך לטיפול בנושא במסגרות החינוכיות.</a:t>
            </a:r>
            <a:r>
              <a:rPr lang="iw" sz="1000">
                <a:solidFill>
                  <a:schemeClr val="dk1"/>
                </a:solidFill>
                <a:latin typeface="Rubik"/>
                <a:ea typeface="Rubik"/>
                <a:cs typeface="Rubik"/>
                <a:sym typeface="Rubik"/>
              </a:rPr>
              <a:t>	</a:t>
            </a:r>
            <a:endParaRPr b="1" sz="1000">
              <a:solidFill>
                <a:schemeClr val="lt1"/>
              </a:solidFill>
              <a:latin typeface="Rubik"/>
              <a:ea typeface="Rubik"/>
              <a:cs typeface="Rubik"/>
              <a:sym typeface="Rubik"/>
            </a:endParaRPr>
          </a:p>
        </p:txBody>
      </p:sp>
      <p:sp>
        <p:nvSpPr>
          <p:cNvPr id="77" name="Google Shape;77;p14"/>
          <p:cNvSpPr/>
          <p:nvPr/>
        </p:nvSpPr>
        <p:spPr>
          <a:xfrm>
            <a:off x="5899550" y="1833163"/>
            <a:ext cx="1461000" cy="369300"/>
          </a:xfrm>
          <a:prstGeom prst="roundRect">
            <a:avLst>
              <a:gd fmla="val 16667" name="adj"/>
            </a:avLst>
          </a:prstGeom>
          <a:solidFill>
            <a:srgbClr val="E8F3FC"/>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1" algn="ctr">
              <a:spcBef>
                <a:spcPts val="0"/>
              </a:spcBef>
              <a:spcAft>
                <a:spcPts val="0"/>
              </a:spcAft>
              <a:buNone/>
            </a:pPr>
            <a:r>
              <a:rPr b="1" lang="iw" sz="1300">
                <a:latin typeface="Rubik"/>
                <a:ea typeface="Rubik"/>
                <a:cs typeface="Rubik"/>
                <a:sym typeface="Rubik"/>
              </a:rPr>
              <a:t>פרויקט קהילתי</a:t>
            </a:r>
            <a:endParaRPr b="1" sz="1300">
              <a:latin typeface="Rubik"/>
              <a:ea typeface="Rubik"/>
              <a:cs typeface="Rubik"/>
              <a:sym typeface="Rubik"/>
            </a:endParaRPr>
          </a:p>
        </p:txBody>
      </p:sp>
      <p:sp>
        <p:nvSpPr>
          <p:cNvPr id="78" name="Google Shape;78;p14"/>
          <p:cNvSpPr/>
          <p:nvPr/>
        </p:nvSpPr>
        <p:spPr>
          <a:xfrm>
            <a:off x="828325" y="2031225"/>
            <a:ext cx="3513000" cy="1380900"/>
          </a:xfrm>
          <a:prstGeom prst="roundRect">
            <a:avLst>
              <a:gd fmla="val 16667" name="adj"/>
            </a:avLst>
          </a:prstGeom>
          <a:solidFill>
            <a:srgbClr val="286A7C"/>
          </a:solidFill>
          <a:ln>
            <a:noFill/>
          </a:ln>
        </p:spPr>
        <p:txBody>
          <a:bodyPr anchorCtr="0" anchor="ctr" bIns="91425" lIns="91425" spcFirstLastPara="1" rIns="91425" wrap="square" tIns="91425">
            <a:noAutofit/>
          </a:bodyPr>
          <a:lstStyle/>
          <a:p>
            <a:pPr indent="0" lvl="0" marL="89999" rtl="1" algn="r">
              <a:lnSpc>
                <a:spcPct val="130000"/>
              </a:lnSpc>
              <a:spcBef>
                <a:spcPts val="0"/>
              </a:spcBef>
              <a:spcAft>
                <a:spcPts val="0"/>
              </a:spcAft>
              <a:buNone/>
            </a:pPr>
            <a:r>
              <a:rPr b="1" lang="iw" sz="1000">
                <a:solidFill>
                  <a:srgbClr val="FFFFFF"/>
                </a:solidFill>
                <a:latin typeface="Rubik"/>
                <a:ea typeface="Rubik"/>
                <a:cs typeface="Rubik"/>
                <a:sym typeface="Rubik"/>
              </a:rPr>
              <a:t>בחיים האישיים שלכם, תוכלו להשתמש בטבלת צירים אם תרצו, למשל, לעקוב אחר המדדים הספורטיביים שלכם, למפות אותם ולשפר אותם ביעילות ובקלות.</a:t>
            </a:r>
            <a:endParaRPr b="1" sz="1000">
              <a:solidFill>
                <a:schemeClr val="lt1"/>
              </a:solidFill>
              <a:latin typeface="Rubik"/>
              <a:ea typeface="Rubik"/>
              <a:cs typeface="Rubik"/>
              <a:sym typeface="Rubik"/>
            </a:endParaRPr>
          </a:p>
        </p:txBody>
      </p:sp>
      <p:sp>
        <p:nvSpPr>
          <p:cNvPr id="79" name="Google Shape;79;p14"/>
          <p:cNvSpPr/>
          <p:nvPr/>
        </p:nvSpPr>
        <p:spPr>
          <a:xfrm>
            <a:off x="1854325" y="1833163"/>
            <a:ext cx="1461000" cy="369300"/>
          </a:xfrm>
          <a:prstGeom prst="roundRect">
            <a:avLst>
              <a:gd fmla="val 16667" name="adj"/>
            </a:avLst>
          </a:prstGeom>
          <a:solidFill>
            <a:srgbClr val="E8F3FC"/>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1" algn="ctr">
              <a:spcBef>
                <a:spcPts val="0"/>
              </a:spcBef>
              <a:spcAft>
                <a:spcPts val="0"/>
              </a:spcAft>
              <a:buNone/>
            </a:pPr>
            <a:r>
              <a:rPr b="1" lang="iw" sz="1300">
                <a:latin typeface="Rubik"/>
                <a:ea typeface="Rubik"/>
                <a:cs typeface="Rubik"/>
                <a:sym typeface="Rubik"/>
              </a:rPr>
              <a:t>בחיים האישיים</a:t>
            </a:r>
            <a:endParaRPr b="1" sz="1300">
              <a:latin typeface="Rubik"/>
              <a:ea typeface="Rubik"/>
              <a:cs typeface="Rubik"/>
              <a:sym typeface="Rubik"/>
            </a:endParaRPr>
          </a:p>
        </p:txBody>
      </p:sp>
      <p:sp>
        <p:nvSpPr>
          <p:cNvPr id="80" name="Google Shape;80;p14"/>
          <p:cNvSpPr txBox="1"/>
          <p:nvPr/>
        </p:nvSpPr>
        <p:spPr>
          <a:xfrm>
            <a:off x="7229050" y="1780750"/>
            <a:ext cx="805200" cy="338700"/>
          </a:xfrm>
          <a:prstGeom prst="rect">
            <a:avLst/>
          </a:prstGeom>
          <a:noFill/>
          <a:ln>
            <a:noFill/>
          </a:ln>
        </p:spPr>
        <p:txBody>
          <a:bodyPr anchorCtr="0" anchor="t" bIns="91425" lIns="91425" spcFirstLastPara="1" rIns="91425" wrap="square" tIns="91425">
            <a:spAutoFit/>
          </a:bodyPr>
          <a:lstStyle/>
          <a:p>
            <a:pPr indent="0" lvl="0" marL="0" rtl="1" algn="ctr">
              <a:lnSpc>
                <a:spcPct val="150000"/>
              </a:lnSpc>
              <a:spcBef>
                <a:spcPts val="0"/>
              </a:spcBef>
              <a:spcAft>
                <a:spcPts val="0"/>
              </a:spcAft>
              <a:buNone/>
            </a:pPr>
            <a:r>
              <a:rPr b="1" lang="iw" sz="1000">
                <a:solidFill>
                  <a:srgbClr val="337BBC"/>
                </a:solidFill>
                <a:latin typeface="Rubik"/>
                <a:ea typeface="Rubik"/>
                <a:cs typeface="Rubik"/>
                <a:sym typeface="Rubik"/>
              </a:rPr>
              <a:t>ל</a:t>
            </a:r>
            <a:r>
              <a:rPr b="1" lang="iw" sz="1000">
                <a:solidFill>
                  <a:srgbClr val="337BBC"/>
                </a:solidFill>
                <a:latin typeface="Rubik"/>
                <a:ea typeface="Rubik"/>
                <a:cs typeface="Rubik"/>
                <a:sym typeface="Rubik"/>
              </a:rPr>
              <a:t>דוגמה</a:t>
            </a:r>
            <a:endParaRPr sz="1200"/>
          </a:p>
        </p:txBody>
      </p:sp>
      <p:sp>
        <p:nvSpPr>
          <p:cNvPr id="81" name="Google Shape;81;p14"/>
          <p:cNvSpPr txBox="1"/>
          <p:nvPr/>
        </p:nvSpPr>
        <p:spPr>
          <a:xfrm>
            <a:off x="3162925" y="1792800"/>
            <a:ext cx="805200" cy="338700"/>
          </a:xfrm>
          <a:prstGeom prst="rect">
            <a:avLst/>
          </a:prstGeom>
          <a:noFill/>
          <a:ln>
            <a:noFill/>
          </a:ln>
        </p:spPr>
        <p:txBody>
          <a:bodyPr anchorCtr="0" anchor="t" bIns="91425" lIns="91425" spcFirstLastPara="1" rIns="91425" wrap="square" tIns="91425">
            <a:spAutoFit/>
          </a:bodyPr>
          <a:lstStyle/>
          <a:p>
            <a:pPr indent="0" lvl="0" marL="0" rtl="1" algn="ctr">
              <a:lnSpc>
                <a:spcPct val="150000"/>
              </a:lnSpc>
              <a:spcBef>
                <a:spcPts val="0"/>
              </a:spcBef>
              <a:spcAft>
                <a:spcPts val="0"/>
              </a:spcAft>
              <a:buNone/>
            </a:pPr>
            <a:r>
              <a:rPr b="1" lang="iw" sz="1000">
                <a:solidFill>
                  <a:srgbClr val="337BBC"/>
                </a:solidFill>
                <a:latin typeface="Rubik"/>
                <a:ea typeface="Rubik"/>
                <a:cs typeface="Rubik"/>
                <a:sym typeface="Rubik"/>
              </a:rPr>
              <a:t>ל</a:t>
            </a:r>
            <a:r>
              <a:rPr b="1" lang="iw" sz="1000">
                <a:solidFill>
                  <a:srgbClr val="337BBC"/>
                </a:solidFill>
                <a:latin typeface="Rubik"/>
                <a:ea typeface="Rubik"/>
                <a:cs typeface="Rubik"/>
                <a:sym typeface="Rubik"/>
              </a:rPr>
              <a:t>דוגמה</a:t>
            </a:r>
            <a:endParaRPr sz="1200"/>
          </a:p>
        </p:txBody>
      </p:sp>
      <p:sp>
        <p:nvSpPr>
          <p:cNvPr id="82" name="Google Shape;82;p14"/>
          <p:cNvSpPr txBox="1"/>
          <p:nvPr/>
        </p:nvSpPr>
        <p:spPr>
          <a:xfrm>
            <a:off x="5485802" y="3521825"/>
            <a:ext cx="2863500" cy="369300"/>
          </a:xfrm>
          <a:prstGeom prst="rect">
            <a:avLst/>
          </a:prstGeom>
          <a:noFill/>
          <a:ln>
            <a:noFill/>
          </a:ln>
        </p:spPr>
        <p:txBody>
          <a:bodyPr anchorCtr="0" anchor="t" bIns="91425" lIns="91425" spcFirstLastPara="1" rIns="91425" wrap="square" tIns="91425">
            <a:spAutoFit/>
          </a:bodyPr>
          <a:lstStyle/>
          <a:p>
            <a:pPr indent="0" lvl="0" marL="0" rtl="1" algn="r">
              <a:lnSpc>
                <a:spcPct val="150000"/>
              </a:lnSpc>
              <a:spcBef>
                <a:spcPts val="0"/>
              </a:spcBef>
              <a:spcAft>
                <a:spcPts val="0"/>
              </a:spcAft>
              <a:buNone/>
            </a:pPr>
            <a:r>
              <a:rPr b="1" lang="iw" sz="1200">
                <a:solidFill>
                  <a:srgbClr val="337BBC"/>
                </a:solidFill>
                <a:latin typeface="Rubik"/>
                <a:ea typeface="Rubik"/>
                <a:cs typeface="Rubik"/>
                <a:sym typeface="Rubik"/>
              </a:rPr>
              <a:t>אז בואו נראה איך עושים את זה!           </a:t>
            </a:r>
            <a:endParaRPr sz="1200">
              <a:solidFill>
                <a:srgbClr val="337BBC"/>
              </a:solidFill>
            </a:endParaRPr>
          </a:p>
        </p:txBody>
      </p:sp>
      <p:sp>
        <p:nvSpPr>
          <p:cNvPr id="83" name="Google Shape;83;p14"/>
          <p:cNvSpPr/>
          <p:nvPr/>
        </p:nvSpPr>
        <p:spPr>
          <a:xfrm>
            <a:off x="345400" y="311475"/>
            <a:ext cx="8430000" cy="600300"/>
          </a:xfrm>
          <a:prstGeom prst="round2SameRect">
            <a:avLst>
              <a:gd fmla="val 16667" name="adj1"/>
              <a:gd fmla="val 0" name="adj2"/>
            </a:avLst>
          </a:prstGeom>
          <a:gradFill>
            <a:gsLst>
              <a:gs pos="0">
                <a:srgbClr val="B7DEED"/>
              </a:gs>
              <a:gs pos="100000">
                <a:srgbClr val="EBFAFF"/>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txBox="1"/>
          <p:nvPr/>
        </p:nvSpPr>
        <p:spPr>
          <a:xfrm>
            <a:off x="377051" y="380775"/>
            <a:ext cx="8398500" cy="4617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iw" sz="1800">
                <a:solidFill>
                  <a:srgbClr val="073763"/>
                </a:solidFill>
                <a:latin typeface="Rubik"/>
                <a:ea typeface="Rubik"/>
                <a:cs typeface="Rubik"/>
                <a:sym typeface="Rubik"/>
              </a:rPr>
              <a:t>מבוא </a:t>
            </a:r>
            <a:endParaRPr sz="1800">
              <a:solidFill>
                <a:srgbClr val="073763"/>
              </a:solidFill>
            </a:endParaRPr>
          </a:p>
        </p:txBody>
      </p:sp>
      <p:pic>
        <p:nvPicPr>
          <p:cNvPr id="85" name="Google Shape;85;p14"/>
          <p:cNvPicPr preferRelativeResize="0"/>
          <p:nvPr/>
        </p:nvPicPr>
        <p:blipFill>
          <a:blip r:embed="rId5">
            <a:alphaModFix/>
          </a:blip>
          <a:stretch>
            <a:fillRect/>
          </a:stretch>
        </p:blipFill>
        <p:spPr>
          <a:xfrm>
            <a:off x="4883125" y="397644"/>
            <a:ext cx="423000" cy="422985"/>
          </a:xfrm>
          <a:prstGeom prst="rect">
            <a:avLst/>
          </a:prstGeom>
          <a:noFill/>
          <a:ln>
            <a:noFill/>
          </a:ln>
        </p:spPr>
      </p:pic>
      <p:pic>
        <p:nvPicPr>
          <p:cNvPr id="86" name="Google Shape;86;p14"/>
          <p:cNvPicPr preferRelativeResize="0"/>
          <p:nvPr/>
        </p:nvPicPr>
        <p:blipFill>
          <a:blip r:embed="rId6">
            <a:alphaModFix/>
          </a:blip>
          <a:stretch>
            <a:fillRect/>
          </a:stretch>
        </p:blipFill>
        <p:spPr>
          <a:xfrm>
            <a:off x="345396" y="3625204"/>
            <a:ext cx="1301196" cy="13808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5"/>
          <p:cNvPicPr preferRelativeResize="0"/>
          <p:nvPr/>
        </p:nvPicPr>
        <p:blipFill>
          <a:blip r:embed="rId3">
            <a:alphaModFix amt="24000"/>
          </a:blip>
          <a:stretch>
            <a:fillRect/>
          </a:stretch>
        </p:blipFill>
        <p:spPr>
          <a:xfrm flipH="1">
            <a:off x="12649" y="0"/>
            <a:ext cx="9144003" cy="5143501"/>
          </a:xfrm>
          <a:prstGeom prst="rect">
            <a:avLst/>
          </a:prstGeom>
          <a:noFill/>
          <a:ln>
            <a:noFill/>
          </a:ln>
        </p:spPr>
      </p:pic>
      <p:pic>
        <p:nvPicPr>
          <p:cNvPr id="92" name="Google Shape;92;p15"/>
          <p:cNvPicPr preferRelativeResize="0"/>
          <p:nvPr/>
        </p:nvPicPr>
        <p:blipFill>
          <a:blip r:embed="rId4">
            <a:alphaModFix amt="12000"/>
          </a:blip>
          <a:stretch>
            <a:fillRect/>
          </a:stretch>
        </p:blipFill>
        <p:spPr>
          <a:xfrm>
            <a:off x="-416200" y="3450350"/>
            <a:ext cx="9900923" cy="3369626"/>
          </a:xfrm>
          <a:prstGeom prst="rect">
            <a:avLst/>
          </a:prstGeom>
          <a:noFill/>
          <a:ln>
            <a:noFill/>
          </a:ln>
        </p:spPr>
      </p:pic>
      <p:sp>
        <p:nvSpPr>
          <p:cNvPr id="93" name="Google Shape;93;p15"/>
          <p:cNvSpPr/>
          <p:nvPr/>
        </p:nvSpPr>
        <p:spPr>
          <a:xfrm>
            <a:off x="345400" y="311475"/>
            <a:ext cx="8430000" cy="600300"/>
          </a:xfrm>
          <a:prstGeom prst="round2SameRect">
            <a:avLst>
              <a:gd fmla="val 16667" name="adj1"/>
              <a:gd fmla="val 0" name="adj2"/>
            </a:avLst>
          </a:prstGeom>
          <a:gradFill>
            <a:gsLst>
              <a:gs pos="0">
                <a:srgbClr val="B7DEED"/>
              </a:gs>
              <a:gs pos="100000">
                <a:srgbClr val="EBFAFF"/>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5"/>
          <p:cNvSpPr txBox="1"/>
          <p:nvPr/>
        </p:nvSpPr>
        <p:spPr>
          <a:xfrm>
            <a:off x="377051" y="380775"/>
            <a:ext cx="8398500" cy="4617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iw" sz="1800">
                <a:solidFill>
                  <a:srgbClr val="073763"/>
                </a:solidFill>
                <a:latin typeface="Rubik"/>
                <a:ea typeface="Rubik"/>
                <a:cs typeface="Rubik"/>
                <a:sym typeface="Rubik"/>
              </a:rPr>
              <a:t>למידה</a:t>
            </a:r>
            <a:endParaRPr sz="1800">
              <a:solidFill>
                <a:srgbClr val="073763"/>
              </a:solidFill>
            </a:endParaRPr>
          </a:p>
        </p:txBody>
      </p:sp>
      <p:pic>
        <p:nvPicPr>
          <p:cNvPr id="95" name="Google Shape;95;p15"/>
          <p:cNvPicPr preferRelativeResize="0"/>
          <p:nvPr/>
        </p:nvPicPr>
        <p:blipFill>
          <a:blip r:embed="rId5">
            <a:alphaModFix/>
          </a:blip>
          <a:stretch>
            <a:fillRect/>
          </a:stretch>
        </p:blipFill>
        <p:spPr>
          <a:xfrm>
            <a:off x="345400" y="3993100"/>
            <a:ext cx="1290568" cy="1054875"/>
          </a:xfrm>
          <a:prstGeom prst="rect">
            <a:avLst/>
          </a:prstGeom>
          <a:noFill/>
          <a:ln>
            <a:noFill/>
          </a:ln>
        </p:spPr>
      </p:pic>
      <p:pic>
        <p:nvPicPr>
          <p:cNvPr descr="סרטון" id="96" name="Google Shape;96;p15" title="סרטון "/>
          <p:cNvPicPr preferRelativeResize="0"/>
          <p:nvPr/>
        </p:nvPicPr>
        <p:blipFill>
          <a:blip r:embed="rId6">
            <a:alphaModFix/>
          </a:blip>
          <a:stretch>
            <a:fillRect/>
          </a:stretch>
        </p:blipFill>
        <p:spPr>
          <a:xfrm>
            <a:off x="4971825" y="400113"/>
            <a:ext cx="423000" cy="423025"/>
          </a:xfrm>
          <a:prstGeom prst="rect">
            <a:avLst/>
          </a:prstGeom>
          <a:noFill/>
          <a:ln>
            <a:noFill/>
          </a:ln>
        </p:spPr>
      </p:pic>
      <p:pic>
        <p:nvPicPr>
          <p:cNvPr id="97" name="Google Shape;97;p15"/>
          <p:cNvPicPr preferRelativeResize="0"/>
          <p:nvPr/>
        </p:nvPicPr>
        <p:blipFill>
          <a:blip r:embed="rId7">
            <a:alphaModFix/>
          </a:blip>
          <a:stretch>
            <a:fillRect/>
          </a:stretch>
        </p:blipFill>
        <p:spPr>
          <a:xfrm>
            <a:off x="7634086" y="4085574"/>
            <a:ext cx="1141315" cy="962401"/>
          </a:xfrm>
          <a:prstGeom prst="rect">
            <a:avLst/>
          </a:prstGeom>
          <a:noFill/>
          <a:ln>
            <a:noFill/>
          </a:ln>
        </p:spPr>
      </p:pic>
      <p:grpSp>
        <p:nvGrpSpPr>
          <p:cNvPr id="98" name="Google Shape;98;p15"/>
          <p:cNvGrpSpPr/>
          <p:nvPr/>
        </p:nvGrpSpPr>
        <p:grpSpPr>
          <a:xfrm>
            <a:off x="2393923" y="4495525"/>
            <a:ext cx="4364761" cy="369300"/>
            <a:chOff x="2621725" y="4347223"/>
            <a:chExt cx="4836300" cy="369300"/>
          </a:xfrm>
        </p:grpSpPr>
        <p:sp>
          <p:nvSpPr>
            <p:cNvPr id="99" name="Google Shape;99;p15"/>
            <p:cNvSpPr/>
            <p:nvPr/>
          </p:nvSpPr>
          <p:spPr>
            <a:xfrm>
              <a:off x="2621725" y="4347223"/>
              <a:ext cx="4836300" cy="369300"/>
            </a:xfrm>
            <a:prstGeom prst="roundRect">
              <a:avLst>
                <a:gd fmla="val 16667" name="adj"/>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5"/>
            <p:cNvSpPr txBox="1"/>
            <p:nvPr/>
          </p:nvSpPr>
          <p:spPr>
            <a:xfrm>
              <a:off x="2621725" y="4347223"/>
              <a:ext cx="4836300" cy="3693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iw" sz="1200">
                  <a:solidFill>
                    <a:srgbClr val="073763"/>
                  </a:solidFill>
                  <a:latin typeface="Rubik"/>
                  <a:ea typeface="Rubik"/>
                  <a:cs typeface="Rubik"/>
                  <a:sym typeface="Rubik"/>
                </a:rPr>
                <a:t>סגרו את הלשונית וחזרו למרחב הלמידה</a:t>
              </a:r>
              <a:endParaRPr b="1" sz="1200">
                <a:solidFill>
                  <a:srgbClr val="073763"/>
                </a:solidFill>
              </a:endParaRPr>
            </a:p>
          </p:txBody>
        </p:sp>
      </p:grpSp>
      <p:pic>
        <p:nvPicPr>
          <p:cNvPr id="101" name="Google Shape;101;p15" title="שיעור 11   חישובים בטבלת צירים">
            <a:hlinkClick r:id="rId8"/>
          </p:cNvPr>
          <p:cNvPicPr preferRelativeResize="0"/>
          <p:nvPr/>
        </p:nvPicPr>
        <p:blipFill>
          <a:blip r:embed="rId9">
            <a:alphaModFix/>
          </a:blip>
          <a:stretch>
            <a:fillRect/>
          </a:stretch>
        </p:blipFill>
        <p:spPr>
          <a:xfrm>
            <a:off x="1873825" y="1107275"/>
            <a:ext cx="5421650" cy="3104100"/>
          </a:xfrm>
          <a:prstGeom prst="rect">
            <a:avLst/>
          </a:prstGeom>
          <a:noFill/>
          <a:ln>
            <a:noFill/>
          </a:ln>
        </p:spPr>
      </p:pic>
      <p:sp>
        <p:nvSpPr>
          <p:cNvPr id="102" name="Google Shape;102;p15"/>
          <p:cNvSpPr txBox="1"/>
          <p:nvPr/>
        </p:nvSpPr>
        <p:spPr>
          <a:xfrm>
            <a:off x="3883725" y="4211375"/>
            <a:ext cx="3411600" cy="369300"/>
          </a:xfrm>
          <a:prstGeom prst="rect">
            <a:avLst/>
          </a:prstGeom>
          <a:noFill/>
          <a:ln>
            <a:noFill/>
          </a:ln>
        </p:spPr>
        <p:txBody>
          <a:bodyPr anchorCtr="0" anchor="ctr" bIns="180000" lIns="91425" spcFirstLastPara="1" rIns="0" wrap="square" tIns="18000">
            <a:noAutofit/>
          </a:bodyPr>
          <a:lstStyle/>
          <a:p>
            <a:pPr indent="0" lvl="0" marL="0" rtl="1" algn="r">
              <a:spcBef>
                <a:spcPts val="0"/>
              </a:spcBef>
              <a:spcAft>
                <a:spcPts val="0"/>
              </a:spcAft>
              <a:buNone/>
            </a:pPr>
            <a:r>
              <a:rPr lang="iw" sz="1100">
                <a:latin typeface="Rubik"/>
                <a:ea typeface="Rubik"/>
                <a:cs typeface="Rubik"/>
                <a:sym typeface="Rubik"/>
              </a:rPr>
              <a:t>לצפייה מיטבית מומלץ לשנות את איכות הסרטון ל-HD.</a:t>
            </a:r>
            <a:endParaRPr sz="1100">
              <a:latin typeface="Rubik"/>
              <a:ea typeface="Rubik"/>
              <a:cs typeface="Rubik"/>
              <a:sym typeface="Rubi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