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Rubik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Rubik-italic.fntdata"/><Relationship Id="rId10" Type="http://schemas.openxmlformats.org/officeDocument/2006/relationships/font" Target="fonts/Rubik-bold.fntdata"/><Relationship Id="rId12" Type="http://schemas.openxmlformats.org/officeDocument/2006/relationships/font" Target="fonts/Rubik-boldItalic.fntdata"/><Relationship Id="rId9" Type="http://schemas.openxmlformats.org/officeDocument/2006/relationships/font" Target="fonts/Rubi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310bebec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310bebec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06460cf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06460cf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310bebecc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310bebecc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5" Type="http://schemas.openxmlformats.org/officeDocument/2006/relationships/image" Target="../media/image1.png"/><Relationship Id="rId6" Type="http://schemas.openxmlformats.org/officeDocument/2006/relationships/image" Target="../media/image10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Relationship Id="rId4" Type="http://schemas.openxmlformats.org/officeDocument/2006/relationships/image" Target="../media/image3.png"/><Relationship Id="rId9" Type="http://schemas.openxmlformats.org/officeDocument/2006/relationships/image" Target="../media/image5.jpg"/><Relationship Id="rId5" Type="http://schemas.openxmlformats.org/officeDocument/2006/relationships/image" Target="../media/image9.png"/><Relationship Id="rId6" Type="http://schemas.openxmlformats.org/officeDocument/2006/relationships/image" Target="../media/image2.png"/><Relationship Id="rId7" Type="http://schemas.openxmlformats.org/officeDocument/2006/relationships/image" Target="../media/image11.png"/><Relationship Id="rId8" Type="http://schemas.openxmlformats.org/officeDocument/2006/relationships/hyperlink" Target="http://www.youtube.com/watch?v=MmqAhXt0s8I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 10: טבלת צירים (Pivot Table)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45400" y="911775"/>
            <a:ext cx="8398500" cy="350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418263" y="1102850"/>
            <a:ext cx="8232000" cy="33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בשיעור זה נלמד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איך ליצור טבלת צירים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בגוגל שיטס וכיצד להשתמש בה.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טבלת צירים היא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כלי רב-עוצמה לחישוב, סיכום וניתוח נתונים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. טבלת צירים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מאפשרת לערוך השוואות בין נתונים ולגזור מהן דפוסים ומגמות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, שיעזרו לנו לקבל החלטות מושכלות שישפרו את הבחירות, הפעולות והתוצאות שלנו.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אופן השימוש בטבלת צירים הוא פשוט,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בלחיצת כפתור ובגרירת עכבר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ניתן ליצור מסמך שיענה לצרכים שלנו.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מה שנדרש מאיתנו הוא: לנסח את השאלות שמעניינות אותנו ולארגן את טבלת הצירים כך שתיתן לנו את התשובות עליהן.</a:t>
            </a:r>
            <a:endParaRPr b="1" sz="1200">
              <a:solidFill>
                <a:srgbClr val="073763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881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074" y="3789338"/>
            <a:ext cx="1146526" cy="121666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/>
          <p:nvPr/>
        </p:nvSpPr>
        <p:spPr>
          <a:xfrm>
            <a:off x="500075" y="2365863"/>
            <a:ext cx="8115300" cy="6543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3"/>
          <p:cNvSpPr txBox="1"/>
          <p:nvPr/>
        </p:nvSpPr>
        <p:spPr>
          <a:xfrm>
            <a:off x="624675" y="2388225"/>
            <a:ext cx="74283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טבלת צירים מתייחדת בכך שהיא 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מאפשרת לנו לארגן מידע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בצורה שמאפשרת לנו לקבל </a:t>
            </a:r>
            <a:r>
              <a:rPr b="1" lang="iw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תשובה ממוקדת לשאלה שמעניינת אותנו</a:t>
            </a:r>
            <a:r>
              <a:rPr lang="iw" sz="12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מתוך טבלה מרובת נתונים. 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7">
            <a:alphaModFix/>
          </a:blip>
          <a:srcRect b="0" l="14596" r="16971" t="38657"/>
          <a:stretch/>
        </p:blipFill>
        <p:spPr>
          <a:xfrm>
            <a:off x="8141772" y="2641814"/>
            <a:ext cx="364477" cy="310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7">
            <a:alphaModFix/>
          </a:blip>
          <a:srcRect b="0" l="14596" r="16971" t="38657"/>
          <a:stretch/>
        </p:blipFill>
        <p:spPr>
          <a:xfrm>
            <a:off x="8252222" y="2433300"/>
            <a:ext cx="143576" cy="12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7">
            <a:alphaModFix/>
          </a:blip>
          <a:srcRect b="0" l="14596" r="16971" t="38657"/>
          <a:stretch/>
        </p:blipFill>
        <p:spPr>
          <a:xfrm>
            <a:off x="8083249" y="2505075"/>
            <a:ext cx="217540" cy="185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" name="Google Shape;67;p13"/>
          <p:cNvGrpSpPr/>
          <p:nvPr/>
        </p:nvGrpSpPr>
        <p:grpSpPr>
          <a:xfrm>
            <a:off x="2393923" y="4585325"/>
            <a:ext cx="4486058" cy="369300"/>
            <a:chOff x="2621725" y="4347223"/>
            <a:chExt cx="4970702" cy="369300"/>
          </a:xfrm>
        </p:grpSpPr>
        <p:sp>
          <p:nvSpPr>
            <p:cNvPr id="68" name="Google Shape;68;p13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4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4276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מבוא לשיעור</a:t>
            </a:r>
            <a:endParaRPr sz="1800">
              <a:solidFill>
                <a:srgbClr val="073763"/>
              </a:solidFill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345400" y="911775"/>
            <a:ext cx="8398500" cy="36072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rgbClr val="E8F3F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4125" y="397644"/>
            <a:ext cx="423000" cy="42298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/>
          <p:nvPr/>
        </p:nvSpPr>
        <p:spPr>
          <a:xfrm>
            <a:off x="500075" y="1469225"/>
            <a:ext cx="8115300" cy="6543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500075" y="2231225"/>
            <a:ext cx="8115300" cy="654300"/>
          </a:xfrm>
          <a:prstGeom prst="roundRect">
            <a:avLst>
              <a:gd fmla="val 16667" name="adj"/>
            </a:avLst>
          </a:prstGeom>
          <a:solidFill>
            <a:srgbClr val="CFE2F3">
              <a:alpha val="3100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1149875" y="985450"/>
            <a:ext cx="7465500" cy="36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iw" sz="1200">
                <a:solidFill>
                  <a:srgbClr val="1C4587"/>
                </a:solidFill>
                <a:latin typeface="Rubik"/>
                <a:ea typeface="Rubik"/>
                <a:cs typeface="Rubik"/>
                <a:sym typeface="Rubik"/>
              </a:rPr>
              <a:t>טבלת צירים יכולה להיות שימושית גם לצורך פעילויות שבשגרה.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631325" y="1477025"/>
            <a:ext cx="7334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לדוגמה, אם ברצוננו לשפר את ההישגים הלימודיים שלנו, נוכל להשתמש בטבלת צירים כדי </a:t>
            </a: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לנתח את ההישגים שלנו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לעקוב אחר הציונים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שלנו לאורך זמן ו</a:t>
            </a: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לזהות תחומים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שאנחנו צריכים לחזק.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680225" y="2221325"/>
            <a:ext cx="7285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נוכל להיעזר בטבלת צירים גם אם כדי </a:t>
            </a: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לשפר את ניהול ההוצאות הכספיות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שלנו. בעזרת הטבלה, נ</a:t>
            </a:r>
            <a:r>
              <a:rPr b="1" lang="iw" sz="1200">
                <a:solidFill>
                  <a:srgbClr val="337BBC"/>
                </a:solidFill>
                <a:latin typeface="Rubik"/>
                <a:ea typeface="Rubik"/>
                <a:cs typeface="Rubik"/>
                <a:sym typeface="Rubik"/>
              </a:rPr>
              <a:t>וכל לעקוב אחר ההוצאות שלנו, לנתח אותן ולתכנן</a:t>
            </a:r>
            <a:r>
              <a:rPr lang="iw" sz="1200">
                <a:latin typeface="Rubik"/>
                <a:ea typeface="Rubik"/>
                <a:cs typeface="Rubik"/>
                <a:sym typeface="Rubik"/>
              </a:rPr>
              <a:t> כיצד להתנהל טוב יותר עם הכסף שלנו.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0700" y="1544565"/>
            <a:ext cx="423000" cy="42302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4"/>
          <p:cNvSpPr txBox="1"/>
          <p:nvPr/>
        </p:nvSpPr>
        <p:spPr>
          <a:xfrm>
            <a:off x="1149875" y="3042850"/>
            <a:ext cx="7465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במהלך השיעור נעבוד עם טבלת נתונים על 235 ארצות ברחבי העולם. בעזרת טבלת צירים, נוכל להתבונן בנתונים לפי מדינה, יבשת, קבוצת מדינות שתושביהן דוברים צרפתית ועוד.. הכול אפשרי!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500"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w" sz="1200">
                <a:latin typeface="Rubik"/>
                <a:ea typeface="Rubik"/>
                <a:cs typeface="Rubik"/>
                <a:sym typeface="Rubik"/>
              </a:rPr>
              <a:t>אז בואו נראה איך עושים את זה.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00975" y="2302605"/>
            <a:ext cx="392724" cy="392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9074" y="3789338"/>
            <a:ext cx="1146526" cy="12166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4"/>
          <p:cNvGrpSpPr/>
          <p:nvPr/>
        </p:nvGrpSpPr>
        <p:grpSpPr>
          <a:xfrm>
            <a:off x="2393923" y="4585325"/>
            <a:ext cx="4486058" cy="369300"/>
            <a:chOff x="2621725" y="4347223"/>
            <a:chExt cx="4970702" cy="369300"/>
          </a:xfrm>
        </p:grpSpPr>
        <p:sp>
          <p:nvSpPr>
            <p:cNvPr id="90" name="Google Shape;90;p14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 txBox="1"/>
            <p:nvPr/>
          </p:nvSpPr>
          <p:spPr>
            <a:xfrm>
              <a:off x="2621727" y="4347223"/>
              <a:ext cx="49707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התקדמו בלמידה בעזרת החצים במקלדת או באמצעות גלילה</a:t>
              </a:r>
              <a:endParaRPr b="1" sz="1200">
                <a:solidFill>
                  <a:srgbClr val="073763"/>
                </a:solidFill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>
          <a:blip r:embed="rId3">
            <a:alphaModFix amt="24000"/>
          </a:blip>
          <a:stretch>
            <a:fillRect/>
          </a:stretch>
        </p:blipFill>
        <p:spPr>
          <a:xfrm flipH="1"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4">
            <a:alphaModFix amt="12000"/>
          </a:blip>
          <a:stretch>
            <a:fillRect/>
          </a:stretch>
        </p:blipFill>
        <p:spPr>
          <a:xfrm>
            <a:off x="-416200" y="3450350"/>
            <a:ext cx="9900923" cy="336962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/>
          <p:nvPr/>
        </p:nvSpPr>
        <p:spPr>
          <a:xfrm>
            <a:off x="345400" y="311475"/>
            <a:ext cx="8430000" cy="600300"/>
          </a:xfrm>
          <a:prstGeom prst="round2Same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B7DEED"/>
              </a:gs>
              <a:gs pos="100000">
                <a:srgbClr val="EBFAFF"/>
              </a:gs>
            </a:gsLst>
            <a:lin ang="2700006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377051" y="380775"/>
            <a:ext cx="8398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w" sz="18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rPr>
              <a:t>למידה</a:t>
            </a:r>
            <a:endParaRPr sz="1800">
              <a:solidFill>
                <a:srgbClr val="073763"/>
              </a:solidFill>
            </a:endParaRPr>
          </a:p>
        </p:txBody>
      </p:sp>
      <p:pic>
        <p:nvPicPr>
          <p:cNvPr id="100" name="Google Shape;10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5400" y="3993100"/>
            <a:ext cx="1290568" cy="1054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סרטון" id="101" name="Google Shape;101;p15" title="סרטון 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71825" y="400113"/>
            <a:ext cx="423000" cy="42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4086" y="4085574"/>
            <a:ext cx="1141315" cy="9624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3" name="Google Shape;103;p15"/>
          <p:cNvGrpSpPr/>
          <p:nvPr/>
        </p:nvGrpSpPr>
        <p:grpSpPr>
          <a:xfrm>
            <a:off x="2393923" y="4495525"/>
            <a:ext cx="4364761" cy="369300"/>
            <a:chOff x="2621725" y="4347223"/>
            <a:chExt cx="4836300" cy="369300"/>
          </a:xfrm>
        </p:grpSpPr>
        <p:sp>
          <p:nvSpPr>
            <p:cNvPr id="104" name="Google Shape;104;p15"/>
            <p:cNvSpPr/>
            <p:nvPr/>
          </p:nvSpPr>
          <p:spPr>
            <a:xfrm>
              <a:off x="2621725" y="4347223"/>
              <a:ext cx="4836300" cy="3693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 txBox="1"/>
            <p:nvPr/>
          </p:nvSpPr>
          <p:spPr>
            <a:xfrm>
              <a:off x="2621725" y="4347223"/>
              <a:ext cx="4836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1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w" sz="1200">
                  <a:solidFill>
                    <a:srgbClr val="073763"/>
                  </a:solidFill>
                  <a:latin typeface="Rubik"/>
                  <a:ea typeface="Rubik"/>
                  <a:cs typeface="Rubik"/>
                  <a:sym typeface="Rubik"/>
                </a:rPr>
                <a:t>סגרו את הלשונית וחזרו למרחב הלמידה</a:t>
              </a:r>
              <a:endParaRPr b="1" sz="1200">
                <a:solidFill>
                  <a:srgbClr val="073763"/>
                </a:solidFill>
                <a:latin typeface="Rubik"/>
                <a:ea typeface="Rubik"/>
                <a:cs typeface="Rubik"/>
                <a:sym typeface="Rubik"/>
              </a:endParaRPr>
            </a:p>
          </p:txBody>
        </p:sp>
      </p:grpSp>
      <p:sp>
        <p:nvSpPr>
          <p:cNvPr id="106" name="Google Shape;106;p15"/>
          <p:cNvSpPr txBox="1"/>
          <p:nvPr/>
        </p:nvSpPr>
        <p:spPr>
          <a:xfrm>
            <a:off x="3967525" y="4174425"/>
            <a:ext cx="319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000" lIns="91425" spcFirstLastPara="1" rIns="0" wrap="square" tIns="180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iw" sz="1100">
                <a:latin typeface="Rubik"/>
                <a:ea typeface="Rubik"/>
                <a:cs typeface="Rubik"/>
                <a:sym typeface="Rubik"/>
              </a:rPr>
              <a:t>לצפייה מיטבית מומלץ לשנות את איכות הסרטון ל-HD.</a:t>
            </a:r>
            <a:endParaRPr sz="11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7" name="Google Shape;107;p15" title="שיעור 10 – טבלת צירים (Pivot table)‏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35963" y="1029550"/>
            <a:ext cx="5522400" cy="3104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