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talentedladiesclub.com/all-help/reasons-to-be-cheerful-why-positivity-pays/"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talentedladiesclub.com/all-help/reasons-to-be-cheerful-why-positivity-pays/"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g1bb9d28698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bb9d28698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g1bb99f748f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1bb99f748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g1bb99f748f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1bb99f748f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g1bc156adc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1bc156adc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g20cd4eb84c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20cd4eb84c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iw"/>
              <a:t>בתיוגים נוספים המביעים את התחושה המעיקה</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g20cd4eb84c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20cd4eb84c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iw"/>
              <a:t>ובתיאורים  הנלווים המתייחסים לתחושה זו</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g20cd4eb84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20cd4eb84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g20cd4eb84c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0cd4eb84c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iw"/>
              <a:t>הפגת התסכול באמצעות המחשב ואוכל</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g20cd4eb84c_1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0cd4eb84c_1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g20cd4eb84c_1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0cd4eb84c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1cc8aaeb6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1cc8aaeb6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1cc8aaeb6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1cc8aaeb6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g1cc8aaeb64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1cc8aaeb64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g1cc8aaeb64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1cc8aaeb64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1cc8aaeb64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1cc8aaeb64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g1cc8aaeb64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1cc8aaeb64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g1cc8aaeb64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1cc8aaeb64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Google Shape;220;g1ccae2604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1ccae2604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g1ccae2604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1ccae2604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Google Shape;234;g1ccae2604c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1ccae2604c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Google Shape;242;g1ccae2604c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1ccae2604c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 name="Shape 61"/>
        <p:cNvGrpSpPr/>
        <p:nvPr/>
      </p:nvGrpSpPr>
      <p:grpSpPr>
        <a:xfrm>
          <a:off x="0" y="0"/>
          <a:ext cx="0" cy="0"/>
          <a:chOff x="0" y="0"/>
          <a:chExt cx="0" cy="0"/>
        </a:xfrm>
      </p:grpSpPr>
      <p:sp>
        <p:nvSpPr>
          <p:cNvPr id="62" name="Google Shape;62;g1bb9d28698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1bb9d28698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g1ccae2604c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1ccae2604c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g1ccae2604c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1ccae2604c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20ee6e26e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20ee6e26e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g20ee6e26e1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0ee6e26e1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 name="Shape 66"/>
        <p:cNvGrpSpPr/>
        <p:nvPr/>
      </p:nvGrpSpPr>
      <p:grpSpPr>
        <a:xfrm>
          <a:off x="0" y="0"/>
          <a:ext cx="0" cy="0"/>
          <a:chOff x="0" y="0"/>
          <a:chExt cx="0" cy="0"/>
        </a:xfrm>
      </p:grpSpPr>
      <p:sp>
        <p:nvSpPr>
          <p:cNvPr id="67" name="Google Shape;67;g20caf936fb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20caf936fb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iw" sz="1200">
                <a:solidFill>
                  <a:schemeClr val="dk1"/>
                </a:solidFill>
                <a:latin typeface="Calibri"/>
                <a:ea typeface="Calibri"/>
                <a:cs typeface="Calibri"/>
                <a:sym typeface="Calibri"/>
              </a:rPr>
              <a:t>Six tactics to help make homework more fun</a:t>
            </a:r>
            <a:endParaRPr b="1"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iw" sz="1200">
                <a:solidFill>
                  <a:schemeClr val="dk1"/>
                </a:solidFill>
                <a:latin typeface="Calibri"/>
                <a:ea typeface="Calibri"/>
                <a:cs typeface="Calibri"/>
                <a:sym typeface="Calibri"/>
              </a:rPr>
              <a:t>So if you’re already dreading the inevitable homework fights, try Penny’s six simple tactics.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1" lang="iw" sz="1200">
                <a:solidFill>
                  <a:schemeClr val="dk1"/>
                </a:solidFill>
                <a:latin typeface="Calibri"/>
                <a:ea typeface="Calibri"/>
                <a:cs typeface="Calibri"/>
                <a:sym typeface="Calibri"/>
              </a:rPr>
              <a:t>1) Be positive</a:t>
            </a:r>
            <a:endParaRPr b="1"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iw" sz="1200">
                <a:solidFill>
                  <a:schemeClr val="dk1"/>
                </a:solidFill>
                <a:latin typeface="Calibri"/>
                <a:ea typeface="Calibri"/>
                <a:cs typeface="Calibri"/>
                <a:sym typeface="Calibri"/>
              </a:rPr>
              <a:t>As </a:t>
            </a:r>
            <a:r>
              <a:rPr b="1" lang="iw" sz="1200" u="sng">
                <a:solidFill>
                  <a:schemeClr val="hlink"/>
                </a:solidFill>
                <a:latin typeface="Calibri"/>
                <a:ea typeface="Calibri"/>
                <a:cs typeface="Calibri"/>
                <a:sym typeface="Calibri"/>
                <a:hlinkClick r:id="rId2"/>
              </a:rPr>
              <a:t>this article explains</a:t>
            </a:r>
            <a:r>
              <a:rPr lang="iw" sz="1200">
                <a:solidFill>
                  <a:schemeClr val="dk1"/>
                </a:solidFill>
                <a:latin typeface="Calibri"/>
                <a:ea typeface="Calibri"/>
                <a:cs typeface="Calibri"/>
                <a:sym typeface="Calibri"/>
              </a:rPr>
              <a:t>, our mood – positive or negative – is infectious. So a positive approach to homework from you should rub off on your child, saving you both tears and time.</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 name="Shape 71"/>
        <p:cNvGrpSpPr/>
        <p:nvPr/>
      </p:nvGrpSpPr>
      <p:grpSpPr>
        <a:xfrm>
          <a:off x="0" y="0"/>
          <a:ext cx="0" cy="0"/>
          <a:chOff x="0" y="0"/>
          <a:chExt cx="0" cy="0"/>
        </a:xfrm>
      </p:grpSpPr>
      <p:sp>
        <p:nvSpPr>
          <p:cNvPr id="72" name="Google Shape;72;g20caf936fb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20caf936fb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iw" sz="1200">
                <a:solidFill>
                  <a:schemeClr val="dk1"/>
                </a:solidFill>
                <a:latin typeface="Calibri"/>
                <a:ea typeface="Calibri"/>
                <a:cs typeface="Calibri"/>
                <a:sym typeface="Calibri"/>
              </a:rPr>
              <a:t>Six tactics to help make homework more fun</a:t>
            </a:r>
            <a:endParaRPr b="1"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iw" sz="1200">
                <a:solidFill>
                  <a:schemeClr val="dk1"/>
                </a:solidFill>
                <a:latin typeface="Calibri"/>
                <a:ea typeface="Calibri"/>
                <a:cs typeface="Calibri"/>
                <a:sym typeface="Calibri"/>
              </a:rPr>
              <a:t>So if you’re already dreading the inevitable homework fights, try Penny’s six simple tactics.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1" lang="iw" sz="1200">
                <a:solidFill>
                  <a:schemeClr val="dk1"/>
                </a:solidFill>
                <a:latin typeface="Calibri"/>
                <a:ea typeface="Calibri"/>
                <a:cs typeface="Calibri"/>
                <a:sym typeface="Calibri"/>
              </a:rPr>
              <a:t>1) Be positive</a:t>
            </a:r>
            <a:endParaRPr b="1"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iw" sz="1200">
                <a:solidFill>
                  <a:schemeClr val="dk1"/>
                </a:solidFill>
                <a:latin typeface="Calibri"/>
                <a:ea typeface="Calibri"/>
                <a:cs typeface="Calibri"/>
                <a:sym typeface="Calibri"/>
              </a:rPr>
              <a:t>As </a:t>
            </a:r>
            <a:r>
              <a:rPr b="1" lang="iw" sz="1200" u="sng">
                <a:solidFill>
                  <a:schemeClr val="hlink"/>
                </a:solidFill>
                <a:latin typeface="Calibri"/>
                <a:ea typeface="Calibri"/>
                <a:cs typeface="Calibri"/>
                <a:sym typeface="Calibri"/>
                <a:hlinkClick r:id="rId2"/>
              </a:rPr>
              <a:t>this article explains</a:t>
            </a:r>
            <a:r>
              <a:rPr lang="iw" sz="1200">
                <a:solidFill>
                  <a:schemeClr val="dk1"/>
                </a:solidFill>
                <a:latin typeface="Calibri"/>
                <a:ea typeface="Calibri"/>
                <a:cs typeface="Calibri"/>
                <a:sym typeface="Calibri"/>
              </a:rPr>
              <a:t>, our mood – positive or negative – is infectious. So a positive approach to homework from you should rub off on your child, saving you both tears and time.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 name="Shape 76"/>
        <p:cNvGrpSpPr/>
        <p:nvPr/>
      </p:nvGrpSpPr>
      <p:grpSpPr>
        <a:xfrm>
          <a:off x="0" y="0"/>
          <a:ext cx="0" cy="0"/>
          <a:chOff x="0" y="0"/>
          <a:chExt cx="0" cy="0"/>
        </a:xfrm>
      </p:grpSpPr>
      <p:sp>
        <p:nvSpPr>
          <p:cNvPr id="77" name="Google Shape;77;g20caf936fb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20caf936fb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iw" sz="1200">
                <a:solidFill>
                  <a:schemeClr val="dk1"/>
                </a:solidFill>
                <a:latin typeface="Calibri"/>
                <a:ea typeface="Calibri"/>
                <a:cs typeface="Calibri"/>
                <a:sym typeface="Calibri"/>
              </a:rPr>
              <a:t>Teenagers</a:t>
            </a:r>
            <a:endParaRPr b="1"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iw" sz="1200">
                <a:solidFill>
                  <a:schemeClr val="dk1"/>
                </a:solidFill>
                <a:latin typeface="Calibri"/>
                <a:ea typeface="Calibri"/>
                <a:cs typeface="Calibri"/>
                <a:sym typeface="Calibri"/>
              </a:rPr>
              <a:t>Moody teenagers often present the biggest challenge. Encourage them by showing them what they might achieve if they work hard. Let them interview your friends about the rewards of their jobs and how they got there. Or take them to industry shows to show what various careers entail.</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g20caf936fb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20caf936fb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i="1" lang="iw" sz="1200">
                <a:solidFill>
                  <a:schemeClr val="dk1"/>
                </a:solidFill>
                <a:latin typeface="Calibri"/>
                <a:ea typeface="Calibri"/>
                <a:cs typeface="Calibri"/>
                <a:sym typeface="Calibri"/>
              </a:rPr>
              <a:t>Studies show homework doesn’t benefit young children, so why are we forcing them to do it?</a:t>
            </a:r>
            <a:endParaRPr b="1" i="1"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iw" sz="1200">
                <a:solidFill>
                  <a:schemeClr val="dk1"/>
                </a:solidFill>
                <a:latin typeface="Calibri"/>
                <a:ea typeface="Calibri"/>
                <a:cs typeface="Calibri"/>
                <a:sym typeface="Calibri"/>
              </a:rPr>
              <a:t>No, my elementary-aged children will not be doing homework. Why? Because they don’t have to. Schooling is mandatory, homework for elementary children isn’t.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 name="Shape 86"/>
        <p:cNvGrpSpPr/>
        <p:nvPr/>
      </p:nvGrpSpPr>
      <p:grpSpPr>
        <a:xfrm>
          <a:off x="0" y="0"/>
          <a:ext cx="0" cy="0"/>
          <a:chOff x="0" y="0"/>
          <a:chExt cx="0" cy="0"/>
        </a:xfrm>
      </p:grpSpPr>
      <p:sp>
        <p:nvSpPr>
          <p:cNvPr id="87" name="Google Shape;87;g1bb9ad5005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1bb9ad5005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iw"/>
              <a:t>התמונות המוצגות עבור #school מתארות מפגשים חברתיים ,(גם אם מסתכנים במעט ילדים) ארועים שרוצים להנציח ולתעד המתרחשים בסביבת בית הספר. נראה שיש בתמונות אלו כמאין סיפר מקרה המתרחש בסביבה הבית סיפרית.</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Google Shape;95;g1bb99f748f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1bb99f748f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w"/>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w"/>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w"/>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w"/>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w"/>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iw"/>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iw"/>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2.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1.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https://www.instagram.com/p/BQppdv-DuQJ/?tagged=teacher" TargetMode="External"/><Relationship Id="rId4" Type="http://schemas.openxmlformats.org/officeDocument/2006/relationships/hyperlink" Target="https://www.instagram.com/p/BQtgxy6jMgU/?tagged=teacher"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hyperlink" Target="https://www.instagram.com/p/BQtgxy6jMgU/?tagged=teacher"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Google Shape;54;p13"/>
          <p:cNvSpPr txBox="1"/>
          <p:nvPr>
            <p:ph type="ctrTitle"/>
          </p:nvPr>
        </p:nvSpPr>
        <p:spPr>
          <a:xfrm>
            <a:off x="240483" y="2714950"/>
            <a:ext cx="8520600" cy="2052600"/>
          </a:xfrm>
          <a:prstGeom prst="rect">
            <a:avLst/>
          </a:prstGeom>
        </p:spPr>
        <p:txBody>
          <a:bodyPr anchorCtr="0" anchor="b" bIns="91425" lIns="91425" spcFirstLastPara="1" rIns="91425" wrap="square" tIns="91425">
            <a:noAutofit/>
          </a:bodyPr>
          <a:lstStyle/>
          <a:p>
            <a:pPr indent="0" lvl="0" marL="0" rtl="1" algn="r">
              <a:lnSpc>
                <a:spcPct val="150000"/>
              </a:lnSpc>
              <a:spcBef>
                <a:spcPts val="0"/>
              </a:spcBef>
              <a:spcAft>
                <a:spcPts val="0"/>
              </a:spcAft>
              <a:buClr>
                <a:schemeClr val="dk1"/>
              </a:buClr>
              <a:buSzPts val="1100"/>
              <a:buFont typeface="Arial"/>
              <a:buNone/>
            </a:pPr>
            <a:r>
              <a:rPr lang="iw" sz="1200">
                <a:latin typeface="David"/>
                <a:ea typeface="David"/>
                <a:cs typeface="David"/>
                <a:sym typeface="David"/>
              </a:rPr>
              <a:t>המשתמשים יחולקו ל3 קבוצות, כל קבוצה תקבל האשטג אליו עליהם להיכנס ולחקור את רצף התמונות המוצגות בו:</a:t>
            </a:r>
            <a:endParaRPr sz="1200">
              <a:latin typeface="David"/>
              <a:ea typeface="David"/>
              <a:cs typeface="David"/>
              <a:sym typeface="David"/>
            </a:endParaRPr>
          </a:p>
          <a:p>
            <a:pPr indent="0" lvl="0" marL="0" rtl="1" algn="r">
              <a:lnSpc>
                <a:spcPct val="150000"/>
              </a:lnSpc>
              <a:spcBef>
                <a:spcPts val="0"/>
              </a:spcBef>
              <a:spcAft>
                <a:spcPts val="0"/>
              </a:spcAft>
              <a:buClr>
                <a:schemeClr val="dk1"/>
              </a:buClr>
              <a:buSzPts val="1100"/>
              <a:buFont typeface="Arial"/>
              <a:buNone/>
            </a:pPr>
            <a:r>
              <a:rPr lang="iw" sz="1200">
                <a:latin typeface="David"/>
                <a:ea typeface="David"/>
                <a:cs typeface="David"/>
                <a:sym typeface="David"/>
              </a:rPr>
              <a:t>#school</a:t>
            </a:r>
            <a:endParaRPr sz="1200">
              <a:latin typeface="David"/>
              <a:ea typeface="David"/>
              <a:cs typeface="David"/>
              <a:sym typeface="David"/>
            </a:endParaRPr>
          </a:p>
          <a:p>
            <a:pPr indent="0" lvl="0" marL="0" rtl="1" algn="r">
              <a:lnSpc>
                <a:spcPct val="150000"/>
              </a:lnSpc>
              <a:spcBef>
                <a:spcPts val="0"/>
              </a:spcBef>
              <a:spcAft>
                <a:spcPts val="0"/>
              </a:spcAft>
              <a:buClr>
                <a:schemeClr val="dk1"/>
              </a:buClr>
              <a:buSzPts val="1100"/>
              <a:buFont typeface="Arial"/>
              <a:buNone/>
            </a:pPr>
            <a:r>
              <a:rPr lang="iw" sz="1200">
                <a:latin typeface="David"/>
                <a:ea typeface="David"/>
                <a:cs typeface="David"/>
                <a:sym typeface="David"/>
              </a:rPr>
              <a:t>#homework</a:t>
            </a:r>
            <a:endParaRPr sz="1200">
              <a:latin typeface="David"/>
              <a:ea typeface="David"/>
              <a:cs typeface="David"/>
              <a:sym typeface="David"/>
            </a:endParaRPr>
          </a:p>
          <a:p>
            <a:pPr indent="0" lvl="0" marL="0" rtl="1" algn="r">
              <a:lnSpc>
                <a:spcPct val="150000"/>
              </a:lnSpc>
              <a:spcBef>
                <a:spcPts val="0"/>
              </a:spcBef>
              <a:spcAft>
                <a:spcPts val="0"/>
              </a:spcAft>
              <a:buClr>
                <a:schemeClr val="dk1"/>
              </a:buClr>
              <a:buSzPts val="1100"/>
              <a:buFont typeface="Arial"/>
              <a:buNone/>
            </a:pPr>
            <a:r>
              <a:rPr lang="iw" sz="1200">
                <a:latin typeface="David"/>
                <a:ea typeface="David"/>
                <a:cs typeface="David"/>
                <a:sym typeface="David"/>
              </a:rPr>
              <a:t>teacher#</a:t>
            </a:r>
            <a:endParaRPr sz="1200">
              <a:latin typeface="David"/>
              <a:ea typeface="David"/>
              <a:cs typeface="David"/>
              <a:sym typeface="David"/>
            </a:endParaRPr>
          </a:p>
          <a:p>
            <a:pPr indent="0" lvl="0" marL="0" rtl="1" algn="r">
              <a:lnSpc>
                <a:spcPct val="150000"/>
              </a:lnSpc>
              <a:spcBef>
                <a:spcPts val="0"/>
              </a:spcBef>
              <a:spcAft>
                <a:spcPts val="0"/>
              </a:spcAft>
              <a:buClr>
                <a:schemeClr val="dk1"/>
              </a:buClr>
              <a:buSzPts val="1100"/>
              <a:buFont typeface="Arial"/>
              <a:buNone/>
            </a:pPr>
            <a:r>
              <a:rPr lang="iw" sz="1200">
                <a:latin typeface="David"/>
                <a:ea typeface="David"/>
                <a:cs typeface="David"/>
                <a:sym typeface="David"/>
              </a:rPr>
              <a:t>עליהם יהיה לחקור ב – 3  שלבים:</a:t>
            </a:r>
            <a:endParaRPr sz="1200">
              <a:latin typeface="David"/>
              <a:ea typeface="David"/>
              <a:cs typeface="David"/>
              <a:sym typeface="David"/>
            </a:endParaRPr>
          </a:p>
          <a:p>
            <a:pPr indent="-228600" lvl="0" marL="0" rtl="1" algn="r">
              <a:lnSpc>
                <a:spcPct val="150000"/>
              </a:lnSpc>
              <a:spcBef>
                <a:spcPts val="0"/>
              </a:spcBef>
              <a:spcAft>
                <a:spcPts val="0"/>
              </a:spcAft>
              <a:buClr>
                <a:schemeClr val="dk1"/>
              </a:buClr>
              <a:buSzPts val="1100"/>
              <a:buFont typeface="Arial"/>
              <a:buNone/>
            </a:pPr>
            <a:r>
              <a:rPr lang="iw" sz="1200">
                <a:latin typeface="David"/>
                <a:ea typeface="David"/>
                <a:cs typeface="David"/>
                <a:sym typeface="David"/>
              </a:rPr>
              <a:t>1.</a:t>
            </a:r>
            <a:r>
              <a:rPr lang="iw" sz="700">
                <a:latin typeface="Times New Roman"/>
                <a:ea typeface="Times New Roman"/>
                <a:cs typeface="Times New Roman"/>
                <a:sym typeface="Times New Roman"/>
              </a:rPr>
              <a:t>       </a:t>
            </a:r>
            <a:r>
              <a:rPr lang="iw" sz="1200">
                <a:latin typeface="David"/>
                <a:ea typeface="David"/>
                <a:cs typeface="David"/>
                <a:sym typeface="David"/>
              </a:rPr>
              <a:t>לגלות נתונים דומים העולים בהתבוננות מרצף התמונות.</a:t>
            </a:r>
            <a:endParaRPr sz="1200">
              <a:latin typeface="David"/>
              <a:ea typeface="David"/>
              <a:cs typeface="David"/>
              <a:sym typeface="David"/>
            </a:endParaRPr>
          </a:p>
          <a:p>
            <a:pPr indent="-228600" lvl="0" marL="0" rtl="1" algn="r">
              <a:lnSpc>
                <a:spcPct val="150000"/>
              </a:lnSpc>
              <a:spcBef>
                <a:spcPts val="0"/>
              </a:spcBef>
              <a:spcAft>
                <a:spcPts val="0"/>
              </a:spcAft>
              <a:buClr>
                <a:schemeClr val="dk1"/>
              </a:buClr>
              <a:buSzPts val="1100"/>
              <a:buFont typeface="Arial"/>
              <a:buNone/>
            </a:pPr>
            <a:r>
              <a:rPr lang="iw" sz="1200">
                <a:latin typeface="David"/>
                <a:ea typeface="David"/>
                <a:cs typeface="David"/>
                <a:sym typeface="David"/>
              </a:rPr>
              <a:t>2.</a:t>
            </a:r>
            <a:r>
              <a:rPr lang="iw" sz="700">
                <a:latin typeface="Times New Roman"/>
                <a:ea typeface="Times New Roman"/>
                <a:cs typeface="Times New Roman"/>
                <a:sym typeface="Times New Roman"/>
              </a:rPr>
              <a:t>       </a:t>
            </a:r>
            <a:r>
              <a:rPr lang="iw" sz="1200">
                <a:latin typeface="David"/>
                <a:ea typeface="David"/>
                <a:cs typeface="David"/>
                <a:sym typeface="David"/>
              </a:rPr>
              <a:t>לאתר את המקור לדימויים באמצעות חיפוש גוגל, ידע אישי, לשאול אנשים שמכירים וכדומה..</a:t>
            </a:r>
            <a:endParaRPr sz="1200">
              <a:latin typeface="David"/>
              <a:ea typeface="David"/>
              <a:cs typeface="David"/>
              <a:sym typeface="David"/>
            </a:endParaRPr>
          </a:p>
          <a:p>
            <a:pPr indent="-228600" lvl="0" marL="0" rtl="1" algn="r">
              <a:lnSpc>
                <a:spcPct val="150000"/>
              </a:lnSpc>
              <a:spcBef>
                <a:spcPts val="0"/>
              </a:spcBef>
              <a:spcAft>
                <a:spcPts val="0"/>
              </a:spcAft>
              <a:buClr>
                <a:schemeClr val="dk1"/>
              </a:buClr>
              <a:buSzPts val="1100"/>
              <a:buFont typeface="Arial"/>
              <a:buNone/>
            </a:pPr>
            <a:r>
              <a:rPr lang="iw" sz="1200">
                <a:latin typeface="David"/>
                <a:ea typeface="David"/>
                <a:cs typeface="David"/>
                <a:sym typeface="David"/>
              </a:rPr>
              <a:t>3.</a:t>
            </a:r>
            <a:r>
              <a:rPr lang="iw" sz="700">
                <a:latin typeface="Times New Roman"/>
                <a:ea typeface="Times New Roman"/>
                <a:cs typeface="Times New Roman"/>
                <a:sym typeface="Times New Roman"/>
              </a:rPr>
              <a:t>       </a:t>
            </a:r>
            <a:r>
              <a:rPr lang="iw" sz="1200">
                <a:latin typeface="David"/>
                <a:ea typeface="David"/>
                <a:cs typeface="David"/>
                <a:sym typeface="David"/>
              </a:rPr>
              <a:t>לנסות לאבחן תמונה כללית על פי הבנתם, של חשיבה משותפת כלפי המתועד- מה זה אומר שככה תועד הבית ספר, שיעור הבית, מורה.</a:t>
            </a:r>
            <a:endParaRPr sz="1200">
              <a:latin typeface="David"/>
              <a:ea typeface="David"/>
              <a:cs typeface="David"/>
              <a:sym typeface="David"/>
            </a:endParaRPr>
          </a:p>
          <a:p>
            <a:pPr indent="0" lvl="0" marL="0" rtl="1" algn="r">
              <a:lnSpc>
                <a:spcPct val="150000"/>
              </a:lnSpc>
              <a:spcBef>
                <a:spcPts val="0"/>
              </a:spcBef>
              <a:spcAft>
                <a:spcPts val="0"/>
              </a:spcAft>
              <a:buClr>
                <a:schemeClr val="dk1"/>
              </a:buClr>
              <a:buSzPts val="1100"/>
              <a:buFont typeface="Arial"/>
              <a:buNone/>
            </a:pPr>
            <a:r>
              <a:rPr b="1" lang="iw" sz="1200">
                <a:latin typeface="David"/>
                <a:ea typeface="David"/>
                <a:cs typeface="David"/>
                <a:sym typeface="David"/>
              </a:rPr>
              <a:t>הצגה של המחקרים</a:t>
            </a:r>
            <a:r>
              <a:rPr lang="iw" sz="1200">
                <a:latin typeface="David"/>
                <a:ea typeface="David"/>
                <a:cs typeface="David"/>
                <a:sym typeface="David"/>
              </a:rPr>
              <a:t>- ע"פ התמונות</a:t>
            </a:r>
            <a:endParaRPr sz="1200">
              <a:latin typeface="David"/>
              <a:ea typeface="David"/>
              <a:cs typeface="David"/>
              <a:sym typeface="David"/>
            </a:endParaRPr>
          </a:p>
          <a:p>
            <a:pPr indent="0" lvl="0" marL="0" rtl="1" algn="r">
              <a:lnSpc>
                <a:spcPct val="150000"/>
              </a:lnSpc>
              <a:spcBef>
                <a:spcPts val="0"/>
              </a:spcBef>
              <a:spcAft>
                <a:spcPts val="0"/>
              </a:spcAft>
              <a:buClr>
                <a:schemeClr val="dk1"/>
              </a:buClr>
              <a:buSzPts val="1100"/>
              <a:buFont typeface="Arial"/>
              <a:buNone/>
            </a:pPr>
            <a:r>
              <a:rPr lang="iw" sz="1200">
                <a:latin typeface="David"/>
                <a:ea typeface="David"/>
                <a:cs typeface="David"/>
                <a:sym typeface="David"/>
              </a:rPr>
              <a:t>כל קבוצה תציג את המחקר בקובץ השיתופי ותקיים דיון על ממצאים להוסיף הדיון על השקף. </a:t>
            </a:r>
            <a:endParaRPr sz="1200">
              <a:latin typeface="David"/>
              <a:ea typeface="David"/>
              <a:cs typeface="David"/>
              <a:sym typeface="David"/>
            </a:endParaRPr>
          </a:p>
          <a:p>
            <a:pPr indent="0" lvl="0" marL="0" rtl="1" algn="r">
              <a:lnSpc>
                <a:spcPct val="150000"/>
              </a:lnSpc>
              <a:spcBef>
                <a:spcPts val="0"/>
              </a:spcBef>
              <a:spcAft>
                <a:spcPts val="0"/>
              </a:spcAft>
              <a:buClr>
                <a:schemeClr val="dk1"/>
              </a:buClr>
              <a:buSzPts val="1100"/>
              <a:buFont typeface="Arial"/>
              <a:buNone/>
            </a:pPr>
            <a:r>
              <a:t/>
            </a:r>
            <a:endParaRPr sz="1200">
              <a:latin typeface="David"/>
              <a:ea typeface="David"/>
              <a:cs typeface="David"/>
              <a:sym typeface="David"/>
            </a:endParaRPr>
          </a:p>
          <a:p>
            <a:pPr indent="0" lvl="0" marL="0" rtl="1" algn="r">
              <a:lnSpc>
                <a:spcPct val="150000"/>
              </a:lnSpc>
              <a:spcBef>
                <a:spcPts val="0"/>
              </a:spcBef>
              <a:spcAft>
                <a:spcPts val="0"/>
              </a:spcAft>
              <a:buClr>
                <a:schemeClr val="dk1"/>
              </a:buClr>
              <a:buSzPts val="1100"/>
              <a:buFont typeface="Arial"/>
              <a:buNone/>
            </a:pPr>
            <a:r>
              <a:rPr lang="iw" sz="1200">
                <a:latin typeface="David"/>
                <a:ea typeface="David"/>
                <a:cs typeface="David"/>
                <a:sym typeface="David"/>
              </a:rPr>
              <a:t>כתבו את שמכם על המחקר שבצעתם</a:t>
            </a:r>
            <a:endParaRPr sz="1200">
              <a:latin typeface="David"/>
              <a:ea typeface="David"/>
              <a:cs typeface="David"/>
              <a:sym typeface="David"/>
            </a:endParaRPr>
          </a:p>
          <a:p>
            <a:pPr indent="0" lvl="0" marL="0" rtl="0" algn="ctr">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sp>
        <p:nvSpPr>
          <p:cNvPr id="106" name="Google Shape;106;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2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08" name="Google Shape;108;p22"/>
          <p:cNvPicPr preferRelativeResize="0"/>
          <p:nvPr/>
        </p:nvPicPr>
        <p:blipFill>
          <a:blip r:embed="rId3">
            <a:alphaModFix/>
          </a:blip>
          <a:stretch>
            <a:fillRect/>
          </a:stretch>
        </p:blipFill>
        <p:spPr>
          <a:xfrm>
            <a:off x="1397675" y="1017725"/>
            <a:ext cx="3448050" cy="3486150"/>
          </a:xfrm>
          <a:prstGeom prst="rect">
            <a:avLst/>
          </a:prstGeom>
          <a:noFill/>
          <a:ln>
            <a:noFill/>
          </a:ln>
        </p:spPr>
      </p:pic>
      <p:sp>
        <p:nvSpPr>
          <p:cNvPr id="109" name="Google Shape;109;p22"/>
          <p:cNvSpPr txBox="1"/>
          <p:nvPr/>
        </p:nvSpPr>
        <p:spPr>
          <a:xfrm>
            <a:off x="345791" y="2440283"/>
            <a:ext cx="7980300" cy="93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10" name="Google Shape;110;p22"/>
          <p:cNvPicPr preferRelativeResize="0"/>
          <p:nvPr/>
        </p:nvPicPr>
        <p:blipFill>
          <a:blip r:embed="rId4">
            <a:alphaModFix/>
          </a:blip>
          <a:stretch>
            <a:fillRect/>
          </a:stretch>
        </p:blipFill>
        <p:spPr>
          <a:xfrm>
            <a:off x="5438688" y="960563"/>
            <a:ext cx="3495675" cy="34766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sp>
        <p:nvSpPr>
          <p:cNvPr id="115" name="Google Shape;115;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17" name="Google Shape;117;p23"/>
          <p:cNvPicPr preferRelativeResize="0"/>
          <p:nvPr/>
        </p:nvPicPr>
        <p:blipFill>
          <a:blip r:embed="rId3">
            <a:alphaModFix/>
          </a:blip>
          <a:stretch>
            <a:fillRect/>
          </a:stretch>
        </p:blipFill>
        <p:spPr>
          <a:xfrm>
            <a:off x="311701" y="484000"/>
            <a:ext cx="3830050" cy="4050526"/>
          </a:xfrm>
          <a:prstGeom prst="rect">
            <a:avLst/>
          </a:prstGeom>
          <a:noFill/>
          <a:ln>
            <a:noFill/>
          </a:ln>
        </p:spPr>
      </p:pic>
      <p:pic>
        <p:nvPicPr>
          <p:cNvPr id="118" name="Google Shape;118;p23"/>
          <p:cNvPicPr preferRelativeResize="0"/>
          <p:nvPr/>
        </p:nvPicPr>
        <p:blipFill>
          <a:blip r:embed="rId4">
            <a:alphaModFix/>
          </a:blip>
          <a:stretch>
            <a:fillRect/>
          </a:stretch>
        </p:blipFill>
        <p:spPr>
          <a:xfrm>
            <a:off x="4192977" y="484002"/>
            <a:ext cx="4050525" cy="40505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sp>
        <p:nvSpPr>
          <p:cNvPr id="123" name="Google Shape;123;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iw" sz="6000">
                <a:solidFill>
                  <a:srgbClr val="333333"/>
                </a:solidFill>
                <a:highlight>
                  <a:schemeClr val="lt1"/>
                </a:highlight>
              </a:rPr>
              <a:t>#homework</a:t>
            </a:r>
            <a:endParaRPr sz="6000">
              <a:solidFill>
                <a:srgbClr val="333333"/>
              </a:solidFill>
              <a:highlight>
                <a:schemeClr val="lt1"/>
              </a:highlight>
            </a:endParaRPr>
          </a:p>
          <a:p>
            <a:pPr indent="0" lvl="0" marL="0" rtl="1" algn="ctr">
              <a:lnSpc>
                <a:spcPct val="100000"/>
              </a:lnSpc>
              <a:spcBef>
                <a:spcPts val="0"/>
              </a:spcBef>
              <a:spcAft>
                <a:spcPts val="0"/>
              </a:spcAft>
              <a:buNone/>
            </a:pPr>
            <a:r>
              <a:rPr lang="iw" sz="3600">
                <a:solidFill>
                  <a:srgbClr val="333333"/>
                </a:solidFill>
                <a:highlight>
                  <a:schemeClr val="lt1"/>
                </a:highlight>
              </a:rPr>
              <a:t>סופיה ברנט</a:t>
            </a:r>
            <a:endParaRPr sz="3600">
              <a:solidFill>
                <a:srgbClr val="333333"/>
              </a:solidFill>
              <a:highlight>
                <a:schemeClr val="lt1"/>
              </a:highlight>
            </a:endParaRPr>
          </a:p>
          <a:p>
            <a:pPr indent="0" lvl="0" marL="0" rtl="1" algn="ctr">
              <a:lnSpc>
                <a:spcPct val="100000"/>
              </a:lnSpc>
              <a:spcBef>
                <a:spcPts val="0"/>
              </a:spcBef>
              <a:spcAft>
                <a:spcPts val="0"/>
              </a:spcAft>
              <a:buNone/>
            </a:pPr>
            <a:r>
              <a:rPr lang="iw" sz="3600">
                <a:solidFill>
                  <a:srgbClr val="333333"/>
                </a:solidFill>
                <a:highlight>
                  <a:schemeClr val="lt1"/>
                </a:highlight>
              </a:rPr>
              <a:t>רונית קרלבסקי-ברמן</a:t>
            </a:r>
            <a:endParaRPr sz="3600">
              <a:solidFill>
                <a:srgbClr val="333333"/>
              </a:solidFill>
              <a:highlight>
                <a:schemeClr val="lt1"/>
              </a:highlight>
            </a:endParaRPr>
          </a:p>
          <a:p>
            <a:pPr indent="0" lvl="0" marL="0" rtl="1" algn="ctr">
              <a:lnSpc>
                <a:spcPct val="100000"/>
              </a:lnSpc>
              <a:spcBef>
                <a:spcPts val="0"/>
              </a:spcBef>
              <a:spcAft>
                <a:spcPts val="0"/>
              </a:spcAft>
              <a:buClr>
                <a:schemeClr val="dk1"/>
              </a:buClr>
              <a:buSzPts val="1100"/>
              <a:buFont typeface="Arial"/>
              <a:buNone/>
            </a:pPr>
            <a:r>
              <a:t/>
            </a:r>
            <a:endParaRPr sz="3600">
              <a:solidFill>
                <a:srgbClr val="333333"/>
              </a:solidFill>
              <a:highlight>
                <a:schemeClr val="lt1"/>
              </a:high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Google Shape;129;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Clr>
                <a:schemeClr val="dk1"/>
              </a:buClr>
              <a:buSzPts val="1100"/>
              <a:buFont typeface="Arial"/>
              <a:buNone/>
            </a:pPr>
            <a:r>
              <a:rPr lang="iw"/>
              <a:t>שיעורי בית-תחושה מתסכלת</a:t>
            </a:r>
            <a:endParaRPr/>
          </a:p>
        </p:txBody>
      </p:sp>
      <p:sp>
        <p:nvSpPr>
          <p:cNvPr id="130" name="Google Shape;130;p2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31" name="Google Shape;131;p25"/>
          <p:cNvPicPr preferRelativeResize="0"/>
          <p:nvPr/>
        </p:nvPicPr>
        <p:blipFill>
          <a:blip r:embed="rId3">
            <a:alphaModFix/>
          </a:blip>
          <a:stretch>
            <a:fillRect/>
          </a:stretch>
        </p:blipFill>
        <p:spPr>
          <a:xfrm>
            <a:off x="311695" y="1250950"/>
            <a:ext cx="4377749" cy="2641601"/>
          </a:xfrm>
          <a:prstGeom prst="rect">
            <a:avLst/>
          </a:prstGeom>
          <a:noFill/>
          <a:ln>
            <a:noFill/>
          </a:ln>
        </p:spPr>
      </p:pic>
      <p:pic>
        <p:nvPicPr>
          <p:cNvPr id="132" name="Google Shape;132;p25"/>
          <p:cNvPicPr preferRelativeResize="0"/>
          <p:nvPr/>
        </p:nvPicPr>
        <p:blipFill>
          <a:blip r:embed="rId4">
            <a:alphaModFix/>
          </a:blip>
          <a:stretch>
            <a:fillRect/>
          </a:stretch>
        </p:blipFill>
        <p:spPr>
          <a:xfrm>
            <a:off x="4454550" y="1250950"/>
            <a:ext cx="4377750" cy="30067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sp>
        <p:nvSpPr>
          <p:cNvPr id="137" name="Google Shape;137;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39" name="Google Shape;139;p26"/>
          <p:cNvPicPr preferRelativeResize="0"/>
          <p:nvPr/>
        </p:nvPicPr>
        <p:blipFill>
          <a:blip r:embed="rId3">
            <a:alphaModFix/>
          </a:blip>
          <a:stretch>
            <a:fillRect/>
          </a:stretch>
        </p:blipFill>
        <p:spPr>
          <a:xfrm>
            <a:off x="311700" y="1517525"/>
            <a:ext cx="4663524" cy="2821375"/>
          </a:xfrm>
          <a:prstGeom prst="rect">
            <a:avLst/>
          </a:prstGeom>
          <a:noFill/>
          <a:ln>
            <a:noFill/>
          </a:ln>
        </p:spPr>
      </p:pic>
      <p:pic>
        <p:nvPicPr>
          <p:cNvPr id="140" name="Google Shape;140;p26"/>
          <p:cNvPicPr preferRelativeResize="0"/>
          <p:nvPr/>
        </p:nvPicPr>
        <p:blipFill>
          <a:blip r:embed="rId4">
            <a:alphaModFix/>
          </a:blip>
          <a:stretch>
            <a:fillRect/>
          </a:stretch>
        </p:blipFill>
        <p:spPr>
          <a:xfrm>
            <a:off x="4975225" y="1580225"/>
            <a:ext cx="3531826" cy="27586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sp>
        <p:nvSpPr>
          <p:cNvPr id="145" name="Google Shape;145;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t/>
            </a:r>
            <a:endParaRPr/>
          </a:p>
        </p:txBody>
      </p:sp>
      <p:sp>
        <p:nvSpPr>
          <p:cNvPr id="146" name="Google Shape;146;p2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47" name="Google Shape;147;p27"/>
          <p:cNvPicPr preferRelativeResize="0"/>
          <p:nvPr/>
        </p:nvPicPr>
        <p:blipFill>
          <a:blip r:embed="rId3">
            <a:alphaModFix/>
          </a:blip>
          <a:stretch>
            <a:fillRect/>
          </a:stretch>
        </p:blipFill>
        <p:spPr>
          <a:xfrm>
            <a:off x="1772605" y="925525"/>
            <a:ext cx="5790244" cy="36433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Google Shape;152;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iw"/>
              <a:t>ניהול זמן יעיל- מחשב, נשנושים ו</a:t>
            </a:r>
            <a:r>
              <a:rPr lang="iw"/>
              <a:t>גם </a:t>
            </a:r>
            <a:r>
              <a:rPr lang="iw"/>
              <a:t>שיעורים </a:t>
            </a:r>
            <a:endParaRPr/>
          </a:p>
        </p:txBody>
      </p:sp>
      <p:sp>
        <p:nvSpPr>
          <p:cNvPr id="153" name="Google Shape;153;p2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54" name="Google Shape;154;p28"/>
          <p:cNvPicPr preferRelativeResize="0"/>
          <p:nvPr/>
        </p:nvPicPr>
        <p:blipFill>
          <a:blip r:embed="rId3">
            <a:alphaModFix/>
          </a:blip>
          <a:stretch>
            <a:fillRect/>
          </a:stretch>
        </p:blipFill>
        <p:spPr>
          <a:xfrm>
            <a:off x="645075" y="1312975"/>
            <a:ext cx="3983725" cy="3070500"/>
          </a:xfrm>
          <a:prstGeom prst="rect">
            <a:avLst/>
          </a:prstGeom>
          <a:noFill/>
          <a:ln>
            <a:noFill/>
          </a:ln>
        </p:spPr>
      </p:pic>
      <p:pic>
        <p:nvPicPr>
          <p:cNvPr id="155" name="Google Shape;155;p28"/>
          <p:cNvPicPr preferRelativeResize="0"/>
          <p:nvPr/>
        </p:nvPicPr>
        <p:blipFill>
          <a:blip r:embed="rId4">
            <a:alphaModFix/>
          </a:blip>
          <a:stretch>
            <a:fillRect/>
          </a:stretch>
        </p:blipFill>
        <p:spPr>
          <a:xfrm>
            <a:off x="4866925" y="1254013"/>
            <a:ext cx="3361775" cy="32133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62" name="Google Shape;162;p29"/>
          <p:cNvPicPr preferRelativeResize="0"/>
          <p:nvPr/>
        </p:nvPicPr>
        <p:blipFill>
          <a:blip r:embed="rId3">
            <a:alphaModFix/>
          </a:blip>
          <a:stretch>
            <a:fillRect/>
          </a:stretch>
        </p:blipFill>
        <p:spPr>
          <a:xfrm>
            <a:off x="5149850" y="1287100"/>
            <a:ext cx="3332301" cy="2983576"/>
          </a:xfrm>
          <a:prstGeom prst="rect">
            <a:avLst/>
          </a:prstGeom>
          <a:noFill/>
          <a:ln>
            <a:noFill/>
          </a:ln>
        </p:spPr>
      </p:pic>
      <p:pic>
        <p:nvPicPr>
          <p:cNvPr id="163" name="Google Shape;163;p29"/>
          <p:cNvPicPr preferRelativeResize="0"/>
          <p:nvPr/>
        </p:nvPicPr>
        <p:blipFill>
          <a:blip r:embed="rId4">
            <a:alphaModFix/>
          </a:blip>
          <a:stretch>
            <a:fillRect/>
          </a:stretch>
        </p:blipFill>
        <p:spPr>
          <a:xfrm>
            <a:off x="1255724" y="1287099"/>
            <a:ext cx="3798874" cy="29023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3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70" name="Google Shape;170;p30"/>
          <p:cNvPicPr preferRelativeResize="0"/>
          <p:nvPr/>
        </p:nvPicPr>
        <p:blipFill>
          <a:blip r:embed="rId3">
            <a:alphaModFix/>
          </a:blip>
          <a:stretch>
            <a:fillRect/>
          </a:stretch>
        </p:blipFill>
        <p:spPr>
          <a:xfrm>
            <a:off x="523208" y="1152477"/>
            <a:ext cx="3569717" cy="3135701"/>
          </a:xfrm>
          <a:prstGeom prst="rect">
            <a:avLst/>
          </a:prstGeom>
          <a:noFill/>
          <a:ln>
            <a:noFill/>
          </a:ln>
        </p:spPr>
      </p:pic>
      <p:pic>
        <p:nvPicPr>
          <p:cNvPr id="171" name="Google Shape;171;p30"/>
          <p:cNvPicPr preferRelativeResize="0"/>
          <p:nvPr/>
        </p:nvPicPr>
        <p:blipFill>
          <a:blip r:embed="rId4">
            <a:alphaModFix/>
          </a:blip>
          <a:stretch>
            <a:fillRect/>
          </a:stretch>
        </p:blipFill>
        <p:spPr>
          <a:xfrm>
            <a:off x="4439200" y="1292825"/>
            <a:ext cx="4155676" cy="3135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b="1" lang="iw" sz="6000"/>
              <a:t>אושרת ניניו  ואיילת ותמרי</a:t>
            </a:r>
            <a:endParaRPr b="1" sz="6000"/>
          </a:p>
        </p:txBody>
      </p:sp>
      <p:sp>
        <p:nvSpPr>
          <p:cNvPr id="177" name="Google Shape;177;p31"/>
          <p:cNvSpPr txBox="1"/>
          <p:nvPr>
            <p:ph idx="1" type="body"/>
          </p:nvPr>
        </p:nvSpPr>
        <p:spPr>
          <a:xfrm>
            <a:off x="311700" y="1565425"/>
            <a:ext cx="8520600" cy="3003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iw" sz="6000">
                <a:solidFill>
                  <a:srgbClr val="CC0000"/>
                </a:solidFill>
              </a:rPr>
              <a:t># SCHOOL</a:t>
            </a:r>
            <a:endParaRPr b="1" sz="6000">
              <a:solidFill>
                <a:srgbClr val="CC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sp>
        <p:nvSpPr>
          <p:cNvPr id="59" name="Google Shape;59;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iw" sz="6000">
                <a:solidFill>
                  <a:srgbClr val="333333"/>
                </a:solidFill>
                <a:highlight>
                  <a:srgbClr val="FFFFFF"/>
                </a:highlight>
              </a:rPr>
              <a:t>#school</a:t>
            </a:r>
            <a:endParaRPr sz="6000"/>
          </a:p>
        </p:txBody>
      </p:sp>
      <p:sp>
        <p:nvSpPr>
          <p:cNvPr id="60" name="Google Shape;60;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32"/>
          <p:cNvSpPr txBox="1"/>
          <p:nvPr>
            <p:ph type="title"/>
          </p:nvPr>
        </p:nvSpPr>
        <p:spPr>
          <a:xfrm>
            <a:off x="434650" y="79625"/>
            <a:ext cx="8520600" cy="5727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iw"/>
              <a:t>אושרת ואיילת</a:t>
            </a:r>
            <a:endParaRPr/>
          </a:p>
        </p:txBody>
      </p:sp>
      <p:sp>
        <p:nvSpPr>
          <p:cNvPr id="183" name="Google Shape;183;p3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84" name="Google Shape;184;p32"/>
          <p:cNvPicPr preferRelativeResize="0"/>
          <p:nvPr/>
        </p:nvPicPr>
        <p:blipFill>
          <a:blip r:embed="rId3">
            <a:alphaModFix/>
          </a:blip>
          <a:stretch>
            <a:fillRect/>
          </a:stretch>
        </p:blipFill>
        <p:spPr>
          <a:xfrm>
            <a:off x="85425" y="652325"/>
            <a:ext cx="4792525" cy="4416700"/>
          </a:xfrm>
          <a:prstGeom prst="rect">
            <a:avLst/>
          </a:prstGeom>
          <a:noFill/>
          <a:ln>
            <a:noFill/>
          </a:ln>
        </p:spPr>
      </p:pic>
      <p:pic>
        <p:nvPicPr>
          <p:cNvPr id="185" name="Google Shape;185;p32"/>
          <p:cNvPicPr preferRelativeResize="0"/>
          <p:nvPr/>
        </p:nvPicPr>
        <p:blipFill>
          <a:blip r:embed="rId4">
            <a:alphaModFix/>
          </a:blip>
          <a:stretch>
            <a:fillRect/>
          </a:stretch>
        </p:blipFill>
        <p:spPr>
          <a:xfrm>
            <a:off x="5017725" y="1152475"/>
            <a:ext cx="3741400" cy="37414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sp>
        <p:nvSpPr>
          <p:cNvPr id="190" name="Google Shape;190;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iw"/>
              <a:t>אושרת ואיילת</a:t>
            </a:r>
            <a:endParaRPr/>
          </a:p>
        </p:txBody>
      </p:sp>
      <p:sp>
        <p:nvSpPr>
          <p:cNvPr id="191" name="Google Shape;191;p3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92" name="Google Shape;192;p33"/>
          <p:cNvPicPr preferRelativeResize="0"/>
          <p:nvPr/>
        </p:nvPicPr>
        <p:blipFill>
          <a:blip r:embed="rId3">
            <a:alphaModFix/>
          </a:blip>
          <a:stretch>
            <a:fillRect/>
          </a:stretch>
        </p:blipFill>
        <p:spPr>
          <a:xfrm>
            <a:off x="0" y="712825"/>
            <a:ext cx="4626350" cy="4626350"/>
          </a:xfrm>
          <a:prstGeom prst="rect">
            <a:avLst/>
          </a:prstGeom>
          <a:noFill/>
          <a:ln>
            <a:noFill/>
          </a:ln>
        </p:spPr>
      </p:pic>
      <p:pic>
        <p:nvPicPr>
          <p:cNvPr id="193" name="Google Shape;193;p33"/>
          <p:cNvPicPr preferRelativeResize="0"/>
          <p:nvPr/>
        </p:nvPicPr>
        <p:blipFill>
          <a:blip r:embed="rId4">
            <a:alphaModFix/>
          </a:blip>
          <a:stretch>
            <a:fillRect/>
          </a:stretch>
        </p:blipFill>
        <p:spPr>
          <a:xfrm>
            <a:off x="4749625" y="1017713"/>
            <a:ext cx="4310524" cy="43105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sp>
        <p:nvSpPr>
          <p:cNvPr id="198" name="Google Shape;198;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3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1" algn="r">
              <a:spcBef>
                <a:spcPts val="0"/>
              </a:spcBef>
              <a:spcAft>
                <a:spcPts val="1600"/>
              </a:spcAft>
              <a:buNone/>
            </a:pPr>
            <a:r>
              <a:rPr b="1" lang="iw" sz="3000"/>
              <a:t>אושרת ואיילת</a:t>
            </a:r>
            <a:endParaRPr b="1" sz="3000"/>
          </a:p>
        </p:txBody>
      </p:sp>
      <p:pic>
        <p:nvPicPr>
          <p:cNvPr id="200" name="Google Shape;200;p34"/>
          <p:cNvPicPr preferRelativeResize="0"/>
          <p:nvPr/>
        </p:nvPicPr>
        <p:blipFill>
          <a:blip r:embed="rId3">
            <a:alphaModFix/>
          </a:blip>
          <a:stretch>
            <a:fillRect/>
          </a:stretch>
        </p:blipFill>
        <p:spPr>
          <a:xfrm>
            <a:off x="840150" y="0"/>
            <a:ext cx="5143499" cy="51434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Google Shape;205;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1" algn="r">
              <a:spcBef>
                <a:spcPts val="0"/>
              </a:spcBef>
              <a:spcAft>
                <a:spcPts val="1600"/>
              </a:spcAft>
              <a:buNone/>
            </a:pPr>
            <a:r>
              <a:rPr b="1" lang="iw" sz="3000"/>
              <a:t>אושרת ואיילת</a:t>
            </a:r>
            <a:endParaRPr b="1" sz="3000"/>
          </a:p>
        </p:txBody>
      </p:sp>
      <p:pic>
        <p:nvPicPr>
          <p:cNvPr id="207" name="Google Shape;207;p35"/>
          <p:cNvPicPr preferRelativeResize="0"/>
          <p:nvPr/>
        </p:nvPicPr>
        <p:blipFill>
          <a:blip r:embed="rId3">
            <a:alphaModFix/>
          </a:blip>
          <a:stretch>
            <a:fillRect/>
          </a:stretch>
        </p:blipFill>
        <p:spPr>
          <a:xfrm>
            <a:off x="434825" y="181700"/>
            <a:ext cx="4780100" cy="47801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
        <p:nvSpPr>
          <p:cNvPr id="212" name="Google Shape;212;p36"/>
          <p:cNvSpPr txBox="1"/>
          <p:nvPr>
            <p:ph idx="1" type="body"/>
          </p:nvPr>
        </p:nvSpPr>
        <p:spPr>
          <a:xfrm>
            <a:off x="311700" y="0"/>
            <a:ext cx="8395800" cy="45687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Clr>
                <a:schemeClr val="dk1"/>
              </a:buClr>
              <a:buSzPts val="1100"/>
              <a:buFont typeface="Arial"/>
              <a:buNone/>
            </a:pPr>
            <a:r>
              <a:rPr b="1" lang="iw" sz="3600">
                <a:solidFill>
                  <a:srgbClr val="222222"/>
                </a:solidFill>
                <a:highlight>
                  <a:srgbClr val="FFFFFF"/>
                </a:highlight>
              </a:rPr>
              <a:t>אושרת ואיילת</a:t>
            </a:r>
            <a:endParaRPr b="1" sz="3600">
              <a:solidFill>
                <a:srgbClr val="222222"/>
              </a:solidFill>
              <a:highlight>
                <a:srgbClr val="FFFFFF"/>
              </a:highlight>
            </a:endParaRPr>
          </a:p>
          <a:p>
            <a:pPr indent="0" lvl="0" marL="0" rtl="1" algn="r">
              <a:spcBef>
                <a:spcPts val="0"/>
              </a:spcBef>
              <a:spcAft>
                <a:spcPts val="0"/>
              </a:spcAft>
              <a:buNone/>
            </a:pPr>
            <a:r>
              <a:rPr b="1" lang="iw" sz="3600">
                <a:solidFill>
                  <a:srgbClr val="222222"/>
                </a:solidFill>
                <a:highlight>
                  <a:srgbClr val="FFFFFF"/>
                </a:highlight>
              </a:rPr>
              <a:t>נראה כי בכל התמונות התלמידים לא מתעדים את בית הספר עצמו אלא את עצמם, רואים הרבה צילומי סלפי והרבה פעולות ידיים.  אנו מזהות כי בתפיסתם של התלמידים את בית ספר  קיימת </a:t>
            </a:r>
            <a:r>
              <a:rPr b="1" lang="iw" sz="3600">
                <a:solidFill>
                  <a:srgbClr val="2D2A28"/>
                </a:solidFill>
              </a:rPr>
              <a:t>ביקורת כלפי בתי הספר, חוסר שביעות רצון . </a:t>
            </a:r>
            <a:endParaRPr b="1" sz="3600">
              <a:solidFill>
                <a:srgbClr val="2D2A28"/>
              </a:solidFill>
            </a:endParaRPr>
          </a:p>
          <a:p>
            <a:pPr indent="0" lvl="0" marL="0" rtl="0" algn="r">
              <a:spcBef>
                <a:spcPts val="0"/>
              </a:spcBef>
              <a:spcAft>
                <a:spcPts val="160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Google Shape;217;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rPr lang="iw"/>
              <a:t>אושרת ואיילת</a:t>
            </a:r>
            <a:endParaRPr/>
          </a:p>
        </p:txBody>
      </p:sp>
      <p:sp>
        <p:nvSpPr>
          <p:cNvPr id="218" name="Google Shape;218;p3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Clr>
                <a:schemeClr val="dk1"/>
              </a:buClr>
              <a:buSzPts val="1100"/>
              <a:buFont typeface="Arial"/>
              <a:buNone/>
            </a:pPr>
            <a:r>
              <a:rPr b="1" lang="iw" sz="3600">
                <a:solidFill>
                  <a:srgbClr val="2D2A28"/>
                </a:solidFill>
              </a:rPr>
              <a:t>  הסלפי כצורת ביטוי של העצמי מייצר אמירה, כנגד תחושות של קולקטיביות, של האחדות , של הזדהות ושייכות אל בית הספר.  רואים תלמידים המישירים מבט אל המצלמה, גבם מופנה אל הלוח, לכיתה והם מרוכזים בעצמם.</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sp>
        <p:nvSpPr>
          <p:cNvPr id="223" name="Google Shape;223;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iw">
                <a:solidFill>
                  <a:srgbClr val="0000FF"/>
                </a:solidFill>
              </a:rPr>
              <a:t>קארן רבנסרי</a:t>
            </a:r>
            <a:endParaRPr b="1">
              <a:solidFill>
                <a:srgbClr val="0000FF"/>
              </a:solidFill>
            </a:endParaRPr>
          </a:p>
        </p:txBody>
      </p:sp>
      <p:sp>
        <p:nvSpPr>
          <p:cNvPr id="224" name="Google Shape;224;p38"/>
          <p:cNvSpPr txBox="1"/>
          <p:nvPr>
            <p:ph idx="1" type="body"/>
          </p:nvPr>
        </p:nvSpPr>
        <p:spPr>
          <a:xfrm>
            <a:off x="311700" y="1152475"/>
            <a:ext cx="8520600" cy="3416400"/>
          </a:xfrm>
          <a:prstGeom prst="rect">
            <a:avLst/>
          </a:prstGeom>
        </p:spPr>
        <p:txBody>
          <a:bodyPr anchorCtr="0" anchor="ctr" bIns="91425" lIns="91425" spcFirstLastPara="1" rIns="91425" wrap="square" tIns="91425">
            <a:noAutofit/>
          </a:bodyPr>
          <a:lstStyle/>
          <a:p>
            <a:pPr indent="0" lvl="0" marL="0" rtl="0" algn="ctr">
              <a:spcBef>
                <a:spcPts val="0"/>
              </a:spcBef>
              <a:spcAft>
                <a:spcPts val="1600"/>
              </a:spcAft>
              <a:buNone/>
            </a:pPr>
            <a:r>
              <a:rPr b="1" lang="iw" sz="4800">
                <a:solidFill>
                  <a:srgbClr val="38761D"/>
                </a:solidFill>
              </a:rPr>
              <a:t>#TEACHER</a:t>
            </a:r>
            <a:endParaRPr b="1" sz="4800">
              <a:solidFill>
                <a:srgbClr val="38761D"/>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iw">
                <a:solidFill>
                  <a:srgbClr val="0000FF"/>
                </a:solidFill>
              </a:rPr>
              <a:t>קארן רבנסרי</a:t>
            </a:r>
            <a:endParaRPr b="1">
              <a:solidFill>
                <a:srgbClr val="0000FF"/>
              </a:solidFill>
            </a:endParaRPr>
          </a:p>
        </p:txBody>
      </p:sp>
      <p:sp>
        <p:nvSpPr>
          <p:cNvPr id="230" name="Google Shape;230;p3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31" name="Google Shape;231;p39"/>
          <p:cNvPicPr preferRelativeResize="0"/>
          <p:nvPr/>
        </p:nvPicPr>
        <p:blipFill>
          <a:blip r:embed="rId3">
            <a:alphaModFix/>
          </a:blip>
          <a:stretch>
            <a:fillRect/>
          </a:stretch>
        </p:blipFill>
        <p:spPr>
          <a:xfrm>
            <a:off x="311700" y="1152475"/>
            <a:ext cx="4093799" cy="3416400"/>
          </a:xfrm>
          <a:prstGeom prst="rect">
            <a:avLst/>
          </a:prstGeom>
          <a:noFill/>
          <a:ln>
            <a:noFill/>
          </a:ln>
        </p:spPr>
      </p:pic>
      <p:pic>
        <p:nvPicPr>
          <p:cNvPr id="232" name="Google Shape;232;p39"/>
          <p:cNvPicPr preferRelativeResize="0"/>
          <p:nvPr/>
        </p:nvPicPr>
        <p:blipFill>
          <a:blip r:embed="rId4">
            <a:alphaModFix/>
          </a:blip>
          <a:stretch>
            <a:fillRect/>
          </a:stretch>
        </p:blipFill>
        <p:spPr>
          <a:xfrm>
            <a:off x="4208450" y="1152475"/>
            <a:ext cx="4623850" cy="34164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sp>
        <p:nvSpPr>
          <p:cNvPr id="237" name="Google Shape;237;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iw">
                <a:solidFill>
                  <a:srgbClr val="0000FF"/>
                </a:solidFill>
              </a:rPr>
              <a:t>קארן רבנסרי</a:t>
            </a:r>
            <a:endParaRPr b="1">
              <a:solidFill>
                <a:srgbClr val="0000FF"/>
              </a:solidFill>
            </a:endParaRPr>
          </a:p>
        </p:txBody>
      </p:sp>
      <p:sp>
        <p:nvSpPr>
          <p:cNvPr id="238" name="Google Shape;238;p4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39" name="Google Shape;239;p40"/>
          <p:cNvPicPr preferRelativeResize="0"/>
          <p:nvPr/>
        </p:nvPicPr>
        <p:blipFill>
          <a:blip r:embed="rId3">
            <a:alphaModFix/>
          </a:blip>
          <a:stretch>
            <a:fillRect/>
          </a:stretch>
        </p:blipFill>
        <p:spPr>
          <a:xfrm>
            <a:off x="311700" y="1152475"/>
            <a:ext cx="4400100" cy="3416400"/>
          </a:xfrm>
          <a:prstGeom prst="rect">
            <a:avLst/>
          </a:prstGeom>
          <a:noFill/>
          <a:ln>
            <a:noFill/>
          </a:ln>
        </p:spPr>
      </p:pic>
      <p:pic>
        <p:nvPicPr>
          <p:cNvPr id="240" name="Google Shape;240;p40"/>
          <p:cNvPicPr preferRelativeResize="0"/>
          <p:nvPr/>
        </p:nvPicPr>
        <p:blipFill>
          <a:blip r:embed="rId4">
            <a:alphaModFix/>
          </a:blip>
          <a:stretch>
            <a:fillRect/>
          </a:stretch>
        </p:blipFill>
        <p:spPr>
          <a:xfrm>
            <a:off x="4613550" y="1152475"/>
            <a:ext cx="4218750" cy="34164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 name="Shape 244"/>
        <p:cNvGrpSpPr/>
        <p:nvPr/>
      </p:nvGrpSpPr>
      <p:grpSpPr>
        <a:xfrm>
          <a:off x="0" y="0"/>
          <a:ext cx="0" cy="0"/>
          <a:chOff x="0" y="0"/>
          <a:chExt cx="0" cy="0"/>
        </a:xfrm>
      </p:grpSpPr>
      <p:sp>
        <p:nvSpPr>
          <p:cNvPr id="245" name="Google Shape;245;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iw">
                <a:solidFill>
                  <a:srgbClr val="0000FF"/>
                </a:solidFill>
              </a:rPr>
              <a:t>קארן רבנסרי</a:t>
            </a:r>
            <a:endParaRPr b="1">
              <a:solidFill>
                <a:srgbClr val="0000FF"/>
              </a:solidFill>
            </a:endParaRPr>
          </a:p>
        </p:txBody>
      </p:sp>
      <p:sp>
        <p:nvSpPr>
          <p:cNvPr id="246" name="Google Shape;246;p4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47" name="Google Shape;247;p41"/>
          <p:cNvPicPr preferRelativeResize="0"/>
          <p:nvPr/>
        </p:nvPicPr>
        <p:blipFill>
          <a:blip r:embed="rId3">
            <a:alphaModFix/>
          </a:blip>
          <a:stretch>
            <a:fillRect/>
          </a:stretch>
        </p:blipFill>
        <p:spPr>
          <a:xfrm>
            <a:off x="311700" y="1152475"/>
            <a:ext cx="4237375" cy="3416400"/>
          </a:xfrm>
          <a:prstGeom prst="rect">
            <a:avLst/>
          </a:prstGeom>
          <a:noFill/>
          <a:ln>
            <a:noFill/>
          </a:ln>
        </p:spPr>
      </p:pic>
      <p:pic>
        <p:nvPicPr>
          <p:cNvPr id="248" name="Google Shape;248;p41"/>
          <p:cNvPicPr preferRelativeResize="0"/>
          <p:nvPr/>
        </p:nvPicPr>
        <p:blipFill>
          <a:blip r:embed="rId4">
            <a:alphaModFix/>
          </a:blip>
          <a:stretch>
            <a:fillRect/>
          </a:stretch>
        </p:blipFill>
        <p:spPr>
          <a:xfrm>
            <a:off x="4488425" y="1152475"/>
            <a:ext cx="4343875" cy="3416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 name="Shape 64"/>
        <p:cNvGrpSpPr/>
        <p:nvPr/>
      </p:nvGrpSpPr>
      <p:grpSpPr>
        <a:xfrm>
          <a:off x="0" y="0"/>
          <a:ext cx="0" cy="0"/>
          <a:chOff x="0" y="0"/>
          <a:chExt cx="0" cy="0"/>
        </a:xfrm>
      </p:grpSpPr>
      <p:pic>
        <p:nvPicPr>
          <p:cNvPr id="65" name="Google Shape;65;p15"/>
          <p:cNvPicPr preferRelativeResize="0"/>
          <p:nvPr/>
        </p:nvPicPr>
        <p:blipFill>
          <a:blip r:embed="rId3">
            <a:alphaModFix/>
          </a:blip>
          <a:stretch>
            <a:fillRect/>
          </a:stretch>
        </p:blipFill>
        <p:spPr>
          <a:xfrm>
            <a:off x="762000" y="428625"/>
            <a:ext cx="7620000" cy="42862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Google Shape;253;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iw">
                <a:solidFill>
                  <a:srgbClr val="0000FF"/>
                </a:solidFill>
              </a:rPr>
              <a:t>קארן רבנסרי</a:t>
            </a:r>
            <a:endParaRPr>
              <a:solidFill>
                <a:srgbClr val="0000FF"/>
              </a:solidFill>
            </a:endParaRPr>
          </a:p>
        </p:txBody>
      </p:sp>
      <p:sp>
        <p:nvSpPr>
          <p:cNvPr id="254" name="Google Shape;254;p4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Clr>
                <a:schemeClr val="dk1"/>
              </a:buClr>
              <a:buSzPts val="1100"/>
              <a:buFont typeface="Arial"/>
              <a:buNone/>
            </a:pPr>
            <a:r>
              <a:rPr lang="iw" sz="2400"/>
              <a:t>נראה שבחלק מהתמונות המורים הם אלה שמתעדים את עצמם, עם כיתות הלימוד שלהם, בזמן הפסקות בין השיעורים ופעילויות לימודיות אותן הן מתעדים.</a:t>
            </a:r>
            <a:endParaRPr sz="2400"/>
          </a:p>
          <a:p>
            <a:pPr indent="0" lvl="0" marL="0" rtl="1" algn="r">
              <a:spcBef>
                <a:spcPts val="0"/>
              </a:spcBef>
              <a:spcAft>
                <a:spcPts val="0"/>
              </a:spcAft>
              <a:buNone/>
            </a:pPr>
            <a:r>
              <a:rPr lang="iw" sz="2400"/>
              <a:t>כמו כן ניתן למצוא תמונות גם ממסגרות בלתי פורמליות וחוגים כמו מורה לריקוד או מורה לפסנתר יחד עם תלמידיה. אירועים המתרחשים מחוץ למסגרת הבית ספרית המוכרת.</a:t>
            </a:r>
            <a:endParaRPr sz="2400"/>
          </a:p>
          <a:p>
            <a:pPr indent="0" lvl="0" marL="0" rtl="1" algn="r">
              <a:spcBef>
                <a:spcPts val="0"/>
              </a:spcBef>
              <a:spcAft>
                <a:spcPts val="0"/>
              </a:spcAft>
              <a:buClr>
                <a:schemeClr val="dk1"/>
              </a:buClr>
              <a:buSzPts val="1100"/>
              <a:buFont typeface="Arial"/>
              <a:buNone/>
            </a:pPr>
            <a:r>
              <a:rPr lang="iw" sz="2400"/>
              <a:t>ישנם מקרים בהם ניתן למצוא תמונות סלפי של תלמידים יחד עם מוריהם.</a:t>
            </a:r>
            <a:endParaRPr sz="2400"/>
          </a:p>
          <a:p>
            <a:pPr indent="0" lvl="0" marL="0" rtl="0" algn="l">
              <a:spcBef>
                <a:spcPts val="0"/>
              </a:spcBef>
              <a:spcAft>
                <a:spcPts val="160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sp>
        <p:nvSpPr>
          <p:cNvPr id="259" name="Google Shape;259;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iw">
                <a:solidFill>
                  <a:srgbClr val="0000FF"/>
                </a:solidFill>
              </a:rPr>
              <a:t>קארן רבנסרי</a:t>
            </a:r>
            <a:endParaRPr b="1">
              <a:solidFill>
                <a:srgbClr val="0000FF"/>
              </a:solidFill>
            </a:endParaRPr>
          </a:p>
        </p:txBody>
      </p:sp>
      <p:sp>
        <p:nvSpPr>
          <p:cNvPr id="260" name="Google Shape;260;p4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1" algn="r">
              <a:spcBef>
                <a:spcPts val="0"/>
              </a:spcBef>
              <a:spcAft>
                <a:spcPts val="0"/>
              </a:spcAft>
              <a:buNone/>
            </a:pPr>
            <a:r>
              <a:t/>
            </a:r>
            <a:endParaRPr sz="2400"/>
          </a:p>
          <a:p>
            <a:pPr indent="0" lvl="0" marL="0" rtl="1" algn="r">
              <a:spcBef>
                <a:spcPts val="0"/>
              </a:spcBef>
              <a:spcAft>
                <a:spcPts val="0"/>
              </a:spcAft>
              <a:buClr>
                <a:schemeClr val="dk1"/>
              </a:buClr>
              <a:buSzPts val="1100"/>
              <a:buFont typeface="Arial"/>
              <a:buNone/>
            </a:pPr>
            <a:r>
              <a:rPr lang="iw" sz="2400"/>
              <a:t>ניתן לראות מתוך התמונות כי ישנה חשיבות למורה בכל מסגרת גם הבית ספרית וגם מחוצה לה. הרצון לתעד את הנעשה בא לא רק מקרב התלמידים אלא גם מקרב המורים עצמם המתעדים את חייהם באמצעות  האינסטגרם.</a:t>
            </a:r>
            <a:endParaRPr sz="2400"/>
          </a:p>
          <a:p>
            <a:pPr indent="0" lvl="0" marL="0" rtl="0" algn="l">
              <a:spcBef>
                <a:spcPts val="0"/>
              </a:spcBef>
              <a:spcAft>
                <a:spcPts val="160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Google Shape;265;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w"/>
              <a:t>#Teacher נטע אליה</a:t>
            </a:r>
            <a:endParaRPr/>
          </a:p>
        </p:txBody>
      </p:sp>
      <p:sp>
        <p:nvSpPr>
          <p:cNvPr id="266" name="Google Shape;266;p4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w" u="sng">
                <a:solidFill>
                  <a:schemeClr val="hlink"/>
                </a:solidFill>
                <a:hlinkClick r:id="rId3"/>
              </a:rPr>
              <a:t>https://www.instagram.com/p/BQppdv-DuQJ/?tagged=teacher</a:t>
            </a:r>
            <a:endParaRPr/>
          </a:p>
          <a:p>
            <a:pPr indent="0" lvl="0" marL="0" rtl="0" algn="r">
              <a:spcBef>
                <a:spcPts val="1600"/>
              </a:spcBef>
              <a:spcAft>
                <a:spcPts val="0"/>
              </a:spcAft>
              <a:buNone/>
            </a:pPr>
            <a:r>
              <a:t/>
            </a:r>
            <a:endParaRPr/>
          </a:p>
          <a:p>
            <a:pPr indent="0" lvl="0" marL="0" rtl="0" algn="r">
              <a:spcBef>
                <a:spcPts val="1600"/>
              </a:spcBef>
              <a:spcAft>
                <a:spcPts val="0"/>
              </a:spcAft>
              <a:buNone/>
            </a:pPr>
            <a:r>
              <a:rPr lang="iw"/>
              <a:t>בתמונות המורים שעלו בעקבות האשתג זה, נכר הרצון של המורים לתעד תמונה חיובית מחיי בית הספר: תלמידים מחייכים, תלמידים מציגים תוצרים מעין חיים אידיליים בבית הספר. מצד </a:t>
            </a:r>
            <a:endParaRPr/>
          </a:p>
          <a:p>
            <a:pPr indent="0" lvl="0" marL="0" rtl="0" algn="ctr">
              <a:spcBef>
                <a:spcPts val="1600"/>
              </a:spcBef>
              <a:spcAft>
                <a:spcPts val="0"/>
              </a:spcAft>
              <a:buNone/>
            </a:pPr>
            <a:r>
              <a:rPr lang="iw"/>
              <a:t>מצד שני תמצאו תלמידים, הורים או מורים שהתיאשו מהמקצוע ויציגו תמונה שלילית של חיי המורה</a:t>
            </a:r>
            <a:endParaRPr/>
          </a:p>
          <a:p>
            <a:pPr indent="0" lvl="0" marL="0" rtl="0" algn="l">
              <a:spcBef>
                <a:spcPts val="1600"/>
              </a:spcBef>
              <a:spcAft>
                <a:spcPts val="0"/>
              </a:spcAft>
              <a:buNone/>
            </a:pPr>
            <a:r>
              <a:rPr lang="iw" u="sng">
                <a:solidFill>
                  <a:schemeClr val="hlink"/>
                </a:solidFill>
                <a:hlinkClick r:id="rId4"/>
              </a:rPr>
              <a:t>r</a:t>
            </a:r>
            <a:endParaRPr/>
          </a:p>
          <a:p>
            <a:pPr indent="0" lvl="0" marL="0" rtl="0" algn="l">
              <a:spcBef>
                <a:spcPts val="1600"/>
              </a:spcBef>
              <a:spcAft>
                <a:spcPts val="1600"/>
              </a:spcAft>
              <a:buNone/>
            </a:pPr>
            <a:r>
              <a:t/>
            </a:r>
            <a:endParaRPr/>
          </a:p>
        </p:txBody>
      </p:sp>
      <p:sp>
        <p:nvSpPr>
          <p:cNvPr id="267" name="Google Shape;267;p44"/>
          <p:cNvSpPr txBox="1"/>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sp>
        <p:nvSpPr>
          <p:cNvPr id="272" name="Google Shape;272;p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w"/>
              <a:t>המשך האשתג מורים נטע אליה</a:t>
            </a:r>
            <a:endParaRPr/>
          </a:p>
        </p:txBody>
      </p:sp>
      <p:sp>
        <p:nvSpPr>
          <p:cNvPr id="273" name="Google Shape;273;p4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iw"/>
              <a:t>																		מורים מיואשים שרוב זמנם החופשי מתבזבז על בדיקת עבודות.</a:t>
            </a:r>
            <a:endParaRPr/>
          </a:p>
          <a:p>
            <a:pPr indent="0" lvl="0" marL="0" rtl="0" algn="l">
              <a:spcBef>
                <a:spcPts val="1600"/>
              </a:spcBef>
              <a:spcAft>
                <a:spcPts val="0"/>
              </a:spcAft>
              <a:buNone/>
            </a:pPr>
            <a:r>
              <a:rPr lang="iw"/>
              <a:t>אך התמונה הבולטת שעולה מרוב התמונות היא אנשים חדורי אמונה ומסירות למקצוע שתחושה זו נכרת במבטם נוכח ולמרות העבודה הקשה.</a:t>
            </a:r>
            <a:endParaRPr/>
          </a:p>
          <a:p>
            <a:pPr indent="0" lvl="0" marL="0" rtl="0" algn="l">
              <a:spcBef>
                <a:spcPts val="1600"/>
              </a:spcBef>
              <a:spcAft>
                <a:spcPts val="0"/>
              </a:spcAft>
              <a:buNone/>
            </a:pPr>
            <a:r>
              <a:rPr lang="iw" u="sng">
                <a:solidFill>
                  <a:schemeClr val="hlink"/>
                </a:solidFill>
                <a:hlinkClick r:id="rId3"/>
              </a:rPr>
              <a:t>https:/</a:t>
            </a:r>
            <a:endParaRPr/>
          </a:p>
          <a:p>
            <a:pPr indent="0" lvl="0" marL="0" rtl="0" algn="l">
              <a:spcBef>
                <a:spcPts val="1600"/>
              </a:spcBef>
              <a:spcAft>
                <a:spcPts val="160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 name="Shape 69"/>
        <p:cNvGrpSpPr/>
        <p:nvPr/>
      </p:nvGrpSpPr>
      <p:grpSpPr>
        <a:xfrm>
          <a:off x="0" y="0"/>
          <a:ext cx="0" cy="0"/>
          <a:chOff x="0" y="0"/>
          <a:chExt cx="0" cy="0"/>
        </a:xfrm>
      </p:grpSpPr>
      <p:pic>
        <p:nvPicPr>
          <p:cNvPr id="70" name="Google Shape;70;p16"/>
          <p:cNvPicPr preferRelativeResize="0"/>
          <p:nvPr/>
        </p:nvPicPr>
        <p:blipFill>
          <a:blip r:embed="rId3">
            <a:alphaModFix/>
          </a:blip>
          <a:stretch>
            <a:fillRect/>
          </a:stretch>
        </p:blipFill>
        <p:spPr>
          <a:xfrm>
            <a:off x="762000" y="428625"/>
            <a:ext cx="7620000" cy="42862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 name="Shape 74"/>
        <p:cNvGrpSpPr/>
        <p:nvPr/>
      </p:nvGrpSpPr>
      <p:grpSpPr>
        <a:xfrm>
          <a:off x="0" y="0"/>
          <a:ext cx="0" cy="0"/>
          <a:chOff x="0" y="0"/>
          <a:chExt cx="0" cy="0"/>
        </a:xfrm>
      </p:grpSpPr>
      <p:pic>
        <p:nvPicPr>
          <p:cNvPr id="75" name="Google Shape;75;p17"/>
          <p:cNvPicPr preferRelativeResize="0"/>
          <p:nvPr/>
        </p:nvPicPr>
        <p:blipFill>
          <a:blip r:embed="rId3">
            <a:alphaModFix/>
          </a:blip>
          <a:stretch>
            <a:fillRect/>
          </a:stretch>
        </p:blipFill>
        <p:spPr>
          <a:xfrm>
            <a:off x="403775" y="0"/>
            <a:ext cx="8339150"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 name="Shape 79"/>
        <p:cNvGrpSpPr/>
        <p:nvPr/>
      </p:nvGrpSpPr>
      <p:grpSpPr>
        <a:xfrm>
          <a:off x="0" y="0"/>
          <a:ext cx="0" cy="0"/>
          <a:chOff x="0" y="0"/>
          <a:chExt cx="0" cy="0"/>
        </a:xfrm>
      </p:grpSpPr>
      <p:pic>
        <p:nvPicPr>
          <p:cNvPr id="80" name="Google Shape;80;p18"/>
          <p:cNvPicPr preferRelativeResize="0"/>
          <p:nvPr/>
        </p:nvPicPr>
        <p:blipFill>
          <a:blip r:embed="rId3">
            <a:alphaModFix/>
          </a:blip>
          <a:stretch>
            <a:fillRect/>
          </a:stretch>
        </p:blipFill>
        <p:spPr>
          <a:xfrm>
            <a:off x="401400" y="0"/>
            <a:ext cx="8411124" cy="4953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pic>
        <p:nvPicPr>
          <p:cNvPr id="85" name="Google Shape;85;p19"/>
          <p:cNvPicPr preferRelativeResize="0"/>
          <p:nvPr/>
        </p:nvPicPr>
        <p:blipFill>
          <a:blip r:embed="rId3">
            <a:alphaModFix/>
          </a:blip>
          <a:stretch>
            <a:fillRect/>
          </a:stretch>
        </p:blipFill>
        <p:spPr>
          <a:xfrm>
            <a:off x="277100" y="0"/>
            <a:ext cx="8702100" cy="5015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AD1DC"/>
        </a:solidFill>
      </p:bgPr>
    </p:bg>
    <p:spTree>
      <p:nvGrpSpPr>
        <p:cNvPr id="89" name="Shape 89"/>
        <p:cNvGrpSpPr/>
        <p:nvPr/>
      </p:nvGrpSpPr>
      <p:grpSpPr>
        <a:xfrm>
          <a:off x="0" y="0"/>
          <a:ext cx="0" cy="0"/>
          <a:chOff x="0" y="0"/>
          <a:chExt cx="0" cy="0"/>
        </a:xfrm>
      </p:grpSpPr>
      <p:sp>
        <p:nvSpPr>
          <p:cNvPr id="90" name="Google Shape;90;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0"/>
          <p:cNvSpPr txBox="1"/>
          <p:nvPr>
            <p:ph idx="1" type="body"/>
          </p:nvPr>
        </p:nvSpPr>
        <p:spPr>
          <a:xfrm>
            <a:off x="311700" y="1152475"/>
            <a:ext cx="8520600" cy="3416400"/>
          </a:xfrm>
          <a:prstGeom prst="rect">
            <a:avLst/>
          </a:prstGeom>
          <a:solidFill>
            <a:srgbClr val="A4C2F4"/>
          </a:solidFill>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92" name="Google Shape;92;p20"/>
          <p:cNvPicPr preferRelativeResize="0"/>
          <p:nvPr/>
        </p:nvPicPr>
        <p:blipFill>
          <a:blip r:embed="rId3">
            <a:alphaModFix/>
          </a:blip>
          <a:stretch>
            <a:fillRect/>
          </a:stretch>
        </p:blipFill>
        <p:spPr>
          <a:xfrm>
            <a:off x="792200" y="1201063"/>
            <a:ext cx="3250026" cy="3250026"/>
          </a:xfrm>
          <a:prstGeom prst="rect">
            <a:avLst/>
          </a:prstGeom>
          <a:noFill/>
          <a:ln>
            <a:noFill/>
          </a:ln>
        </p:spPr>
      </p:pic>
      <p:pic>
        <p:nvPicPr>
          <p:cNvPr id="93" name="Google Shape;93;p20"/>
          <p:cNvPicPr preferRelativeResize="0"/>
          <p:nvPr/>
        </p:nvPicPr>
        <p:blipFill>
          <a:blip r:embed="rId4">
            <a:alphaModFix/>
          </a:blip>
          <a:stretch>
            <a:fillRect/>
          </a:stretch>
        </p:blipFill>
        <p:spPr>
          <a:xfrm>
            <a:off x="4414450" y="1277275"/>
            <a:ext cx="3742013" cy="31668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 name="Shape 97"/>
        <p:cNvGrpSpPr/>
        <p:nvPr/>
      </p:nvGrpSpPr>
      <p:grpSpPr>
        <a:xfrm>
          <a:off x="0" y="0"/>
          <a:ext cx="0" cy="0"/>
          <a:chOff x="0" y="0"/>
          <a:chExt cx="0" cy="0"/>
        </a:xfrm>
      </p:grpSpPr>
      <p:sp>
        <p:nvSpPr>
          <p:cNvPr id="98" name="Google Shape;98;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00" name="Google Shape;100;p21"/>
          <p:cNvPicPr preferRelativeResize="0"/>
          <p:nvPr/>
        </p:nvPicPr>
        <p:blipFill>
          <a:blip r:embed="rId3">
            <a:alphaModFix/>
          </a:blip>
          <a:stretch>
            <a:fillRect/>
          </a:stretch>
        </p:blipFill>
        <p:spPr>
          <a:xfrm>
            <a:off x="311700" y="1152475"/>
            <a:ext cx="4889975" cy="2957650"/>
          </a:xfrm>
          <a:prstGeom prst="rect">
            <a:avLst/>
          </a:prstGeom>
          <a:noFill/>
          <a:ln>
            <a:noFill/>
          </a:ln>
        </p:spPr>
      </p:pic>
      <p:pic>
        <p:nvPicPr>
          <p:cNvPr id="101" name="Google Shape;101;p21"/>
          <p:cNvPicPr preferRelativeResize="0"/>
          <p:nvPr/>
        </p:nvPicPr>
        <p:blipFill>
          <a:blip r:embed="rId4">
            <a:alphaModFix/>
          </a:blip>
          <a:stretch>
            <a:fillRect/>
          </a:stretch>
        </p:blipFill>
        <p:spPr>
          <a:xfrm>
            <a:off x="5843350" y="588775"/>
            <a:ext cx="3261024" cy="40803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