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3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 type="screen16x9"/>
  <p:notesSz cx="6858000" cy="9144000"/>
  <p:embeddedFontLst>
    <p:embeddedFont>
      <p:font charset="-79" pitchFamily="2" typeface="Assistant"/>
      <p:regular r:id="rId20"/>
      <p:bold r:id="rId21"/>
    </p:embeddedFont>
    <p:embeddedFont>
      <p:font charset="-79" pitchFamily="2" typeface="Assistant ExtraBold"/>
      <p:bold r:id="rId22"/>
    </p:embeddedFont>
    <p:embeddedFont>
      <p:font charset="-79" pitchFamily="2" typeface="Assistant SemiBold"/>
      <p:bold r:id="rId23"/>
    </p:embeddedFont>
    <p:embeddedFont>
      <p:font charset="0" panose="020F0502020204030204" pitchFamily="34" typeface="Calibri"/>
      <p:regular r:id="rId24"/>
      <p:bold r:id="rId25"/>
      <p:italic r:id="rId26"/>
      <p:boldItalic r:id="rId27"/>
    </p:embeddedFont>
    <p:embeddedFont>
      <p:font charset="0" panose="020B0604020202020204" pitchFamily="34" typeface="Helvetica"/>
      <p:regular r:id="rId28"/>
      <p:bold r:id="rId29"/>
      <p:italic r:id="rId30"/>
      <p:boldItalic r:id="rId31"/>
    </p:embeddedFont>
    <p:embeddedFont>
      <p:font charset="0" panose="020B0604020202020204" typeface="Quattrocento Sans"/>
      <p:regular r:id="rId32"/>
      <p:bold r:id="rId33"/>
      <p:italic r:id="rId34"/>
      <p:boldItalic r:id="rId35"/>
    </p:embeddedFont>
  </p:embeddedFontLst>
  <p:defaultTextStyle>
    <a:defPPr algn="l" defTabSz="914400" hangingPunct="0" indent="0" latinLnBrk="1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</a:defRPr>
    </a:defPPr>
    <a:lvl1pPr algn="r" defTabSz="685800" hangingPunct="0" indent="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algn="r" defTabSz="685800" hangingPunct="0" indent="4572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algn="r" defTabSz="685800" hangingPunct="0" indent="9144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algn="r" defTabSz="685800" hangingPunct="0" indent="13716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algn="r" defTabSz="685800" hangingPunct="0" indent="18288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algn="r" defTabSz="685800" hangingPunct="0" indent="22860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algn="r" defTabSz="685800" hangingPunct="0" indent="27432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algn="r" defTabSz="685800" hangingPunct="0" indent="32004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algn="r" defTabSz="685800" hangingPunct="0" indent="36576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  <a:srgbClr val="232752"/>
    <a:srgbClr val="FFCF3F"/>
    <a:srgbClr val="FEC224"/>
    <a:srgbClr val="EBB117"/>
    <a:srgbClr val="918D8E"/>
    <a:srgbClr val="BCE3F6"/>
    <a:srgbClr val="C38C01"/>
    <a:srgbClr val="FFF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3175">
              <a:noFill/>
              <a:miter lim="400000"/>
            </a:ln>
          </a:top>
          <a:bottom>
            <a:ln cap="flat" w="3175">
              <a:noFill/>
              <a:miter lim="400000"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3175">
              <a:noFill/>
              <a:miter lim="400000"/>
            </a:ln>
          </a:top>
          <a:bottom>
            <a:ln cap="flat" w="3175">
              <a:noFill/>
              <a:miter lim="400000"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381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175">
              <a:solidFill>
                <a:srgbClr val="000000"/>
              </a:solidFill>
              <a:prstDash val="solid"/>
              <a:round/>
            </a:ln>
          </a:top>
          <a:bottom>
            <a:ln cap="flat" w="3175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175">
              <a:solidFill>
                <a:srgbClr val="000000"/>
              </a:solidFill>
              <a:prstDash val="solid"/>
              <a:round/>
            </a:ln>
          </a:top>
          <a:bottom>
            <a:ln cap="flat" w="3175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8100">
              <a:solidFill>
                <a:srgbClr val="000000"/>
              </a:solidFill>
              <a:prstDash val="solid"/>
              <a:round/>
            </a:ln>
          </a:top>
          <a:bottom>
            <a:ln cap="flat" w="3175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175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autoAdjust="0" sz="90867"/>
  </p:normalViewPr>
  <p:slideViewPr>
    <p:cSldViewPr snapToGrid="0">
      <p:cViewPr varScale="1">
        <p:scale>
          <a:sx d="100" n="129"/>
          <a:sy d="100" n="129"/>
        </p:scale>
        <p:origin x="852" y="10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35" Target="fonts/font16.fntdata" Type="http://schemas.openxmlformats.org/officeDocument/2006/relationships/font"/><Relationship Id="rId34" Target="fonts/font15.fntdata" Type="http://schemas.openxmlformats.org/officeDocument/2006/relationships/font"/><Relationship Id="rId33" Target="fonts/font14.fntdata" Type="http://schemas.openxmlformats.org/officeDocument/2006/relationships/font"/><Relationship Id="rId32" Target="fonts/font13.fntdata" Type="http://schemas.openxmlformats.org/officeDocument/2006/relationships/font"/><Relationship Id="rId31" Target="fonts/font12.fntdata" Type="http://schemas.openxmlformats.org/officeDocument/2006/relationships/font"/><Relationship Id="rId30" Target="fonts/font11.fntdata" Type="http://schemas.openxmlformats.org/officeDocument/2006/relationships/font"/><Relationship Id="rId27" Target="fonts/font8.fntdata" Type="http://schemas.openxmlformats.org/officeDocument/2006/relationships/font"/><Relationship Id="rId26" Target="fonts/font7.fntdata" Type="http://schemas.openxmlformats.org/officeDocument/2006/relationships/font"/><Relationship Id="rId25" Target="fonts/font6.fntdata" Type="http://schemas.openxmlformats.org/officeDocument/2006/relationships/font"/><Relationship Id="rId24" Target="fonts/font5.fntdata" Type="http://schemas.openxmlformats.org/officeDocument/2006/relationships/font"/><Relationship Id="rId21" Target="fonts/font2.fntdata" Type="http://schemas.openxmlformats.org/officeDocument/2006/relationships/font"/><Relationship Id="rId19" Target="slides/slide13.xml" Type="http://schemas.openxmlformats.org/officeDocument/2006/relationships/slide"/><Relationship Id="rId20" Target="fonts/font1.fntdata" Type="http://schemas.openxmlformats.org/officeDocument/2006/relationships/font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9" Target="slides/slide3.xml" Type="http://schemas.openxmlformats.org/officeDocument/2006/relationships/slide"/><Relationship Id="rId10" Target="slides/slide4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fonts/font4.fntdata" Type="http://schemas.openxmlformats.org/officeDocument/2006/relationships/font"/><Relationship Id="rId29" Target="fonts/font10.fntdata" Type="http://schemas.openxmlformats.org/officeDocument/2006/relationships/font"/><Relationship Id="rId2" Target="viewProps.xml" Type="http://schemas.openxmlformats.org/officeDocument/2006/relationships/viewProps"/><Relationship Id="rId22" Target="fonts/font3.fntdata" Type="http://schemas.openxmlformats.org/officeDocument/2006/relationships/font"/><Relationship Id="rId28" Target="fonts/font9.fntdata" Type="http://schemas.openxmlformats.org/officeDocument/2006/relationships/font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ChangeAspect="1"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idx="1" sz="quarter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algn="r" defTabSz="685800" latinLnBrk="0" rtl="1">
      <a:defRPr sz="900">
        <a:latin typeface="+mj-lt"/>
        <a:ea typeface="+mj-ea"/>
        <a:cs typeface="+mj-cs"/>
        <a:sym typeface="Calibri"/>
      </a:defRPr>
    </a:lvl1pPr>
    <a:lvl2pPr algn="r" defTabSz="685800" indent="228600" latinLnBrk="0" rtl="1">
      <a:defRPr sz="900">
        <a:latin typeface="+mj-lt"/>
        <a:ea typeface="+mj-ea"/>
        <a:cs typeface="+mj-cs"/>
        <a:sym typeface="Calibri"/>
      </a:defRPr>
    </a:lvl2pPr>
    <a:lvl3pPr algn="r" defTabSz="685800" indent="457200" latinLnBrk="0" rtl="1">
      <a:defRPr sz="900">
        <a:latin typeface="+mj-lt"/>
        <a:ea typeface="+mj-ea"/>
        <a:cs typeface="+mj-cs"/>
        <a:sym typeface="Calibri"/>
      </a:defRPr>
    </a:lvl3pPr>
    <a:lvl4pPr algn="r" defTabSz="685800" indent="685800" latinLnBrk="0" rtl="1">
      <a:defRPr sz="900">
        <a:latin typeface="+mj-lt"/>
        <a:ea typeface="+mj-ea"/>
        <a:cs typeface="+mj-cs"/>
        <a:sym typeface="Calibri"/>
      </a:defRPr>
    </a:lvl4pPr>
    <a:lvl5pPr algn="r" defTabSz="685800" indent="914400" latinLnBrk="0" rtl="1">
      <a:defRPr sz="900">
        <a:latin typeface="+mj-lt"/>
        <a:ea typeface="+mj-ea"/>
        <a:cs typeface="+mj-cs"/>
        <a:sym typeface="Calibri"/>
      </a:defRPr>
    </a:lvl5pPr>
    <a:lvl6pPr algn="r" defTabSz="685800" indent="1143000" latinLnBrk="0" rtl="1">
      <a:defRPr sz="900">
        <a:latin typeface="+mj-lt"/>
        <a:ea typeface="+mj-ea"/>
        <a:cs typeface="+mj-cs"/>
        <a:sym typeface="Calibri"/>
      </a:defRPr>
    </a:lvl6pPr>
    <a:lvl7pPr algn="r" defTabSz="685800" indent="1371600" latinLnBrk="0" rtl="1">
      <a:defRPr sz="900">
        <a:latin typeface="+mj-lt"/>
        <a:ea typeface="+mj-ea"/>
        <a:cs typeface="+mj-cs"/>
        <a:sym typeface="Calibri"/>
      </a:defRPr>
    </a:lvl7pPr>
    <a:lvl8pPr algn="r" defTabSz="685800" indent="1600200" latinLnBrk="0" rtl="1">
      <a:defRPr sz="900">
        <a:latin typeface="+mj-lt"/>
        <a:ea typeface="+mj-ea"/>
        <a:cs typeface="+mj-cs"/>
        <a:sym typeface="Calibri"/>
      </a:defRPr>
    </a:lvl8pPr>
    <a:lvl9pPr algn="r" defTabSz="685800" indent="1828800" latinLnBrk="0" rtl="1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defTabSz="685800" eaLnBrk="1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53922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הנתונים על מספר התושבים הוזנו לטבלת שכיחויות. כמו כן הושלם המידע בטבלה לגבי אחוז התושבים בכל מדינה מסך התושבים במחקר זה וחושבו הנתונים המצטברים בגינם.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מהטבלה שלעיל אפשר להשוות בקלות בין מספרי התושבים במדינות </a:t>
            </a:r>
          </a:p>
        </p:txBody>
      </p:sp>
    </p:spTree>
    <p:extLst>
      <p:ext uri="{BB962C8B-B14F-4D97-AF65-F5344CB8AC3E}">
        <p14:creationId xmlns:p14="http://schemas.microsoft.com/office/powerpoint/2010/main" val="18844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תוצג תובנה אחת שניתן להפיק על סמך נתוני טבלת השכיחויות של מספר התושבים בחמש המדינות הנבדקות.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לאחר הצגת הדוגמה נסו לחשוב על תובנות נוספות מנתונים אלה.</a:t>
            </a:r>
          </a:p>
        </p:txBody>
      </p:sp>
    </p:spTree>
    <p:extLst>
      <p:ext uri="{BB962C8B-B14F-4D97-AF65-F5344CB8AC3E}">
        <p14:creationId xmlns:p14="http://schemas.microsoft.com/office/powerpoint/2010/main" val="97052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פתרונות אפשריים לתובנות נוספות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הערה לגבי תובנה 4 – קל לזהות זאת </a:t>
            </a:r>
            <a:r>
              <a:rPr altLang="he-IL" dirty="0" err="1" lang="he-IL"/>
              <a:t>מייד</a:t>
            </a:r>
            <a:r>
              <a:rPr altLang="he-IL" dirty="0" lang="he-IL"/>
              <a:t> מהעמודה "אחוז מספר התושבים המצטבר מסך הכול"</a:t>
            </a:r>
          </a:p>
        </p:txBody>
      </p:sp>
    </p:spTree>
    <p:extLst>
      <p:ext uri="{BB962C8B-B14F-4D97-AF65-F5344CB8AC3E}">
        <p14:creationId xmlns:p14="http://schemas.microsoft.com/office/powerpoint/2010/main" val="95830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כעת יש לבצע את תרגילים 1 ו-2 באקסל "הפקת תובנות מטבלת שכיחויות – תרגול"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418481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סיכום קצר של נושא טבלת שכיחויות שנלמד עד כה:</a:t>
            </a: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קיבוץ שכיחויות לקבוצות – ספרנו </a:t>
            </a:r>
            <a:r>
              <a:rPr altLang="he-IL" dirty="0" lang="he-IL">
                <a:latin typeface="Quattrocento Sans"/>
                <a:ea typeface="Quattrocento Sans"/>
                <a:cs typeface="Quattrocento Sans"/>
                <a:sym typeface="Quattrocento Sans"/>
              </a:rPr>
              <a:t>לגבי 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כל נתון את </a:t>
            </a:r>
            <a:r>
              <a:rPr altLang="he-IL" dirty="0" lang="he-IL">
                <a:latin typeface="Quattrocento Sans"/>
                <a:ea typeface="Quattrocento Sans"/>
                <a:cs typeface="Quattrocento Sans"/>
                <a:sym typeface="Quattrocento Sans"/>
              </a:rPr>
              <a:t>מספר 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המקרים שהוא הופיע באוכלוסייה וקיבצנו לטבלה מצומצמת שניתן להבין ממנה את כמויות הנתונים באוכלוסייה בפשטות ובנוחות.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34374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סיכום קצר של נושא טבלת שכיחויות שנלמד עד כה:</a:t>
            </a: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כעת נוסיף לטבלה שורת סך הכול ואת עמודת השכיחות היחסית באחוזים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172156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סיכום קצר של נושא טבלת שכיחויות שנלמד עד כה:</a:t>
            </a: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נוסיף עמודה המחשבת את השכיחות המצטברת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69950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סיכום קצר של נושא טבלת שכיחויות שנלמד עד כה:</a:t>
            </a: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נוסיף עמודה אחרונה לטבלת השכיחויות – אחוזי שכיחות מצטברת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50890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בשיעור זה נתמקד בשני השלבים האחרונים בנושא טבלת שכיחויות.</a:t>
            </a: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בתרגולים הקודמים בנושא שכיחות יחסית ומצטברת הפקנו תובנות מבוססות </a:t>
            </a:r>
            <a:r>
              <a:rPr dirty="0" lang="en-US" sz="900">
                <a:latin typeface="Quattrocento Sans"/>
                <a:ea typeface="Quattrocento Sans"/>
                <a:cs typeface="Quattrocento Sans"/>
                <a:sym typeface="Quattrocento Sans"/>
              </a:rPr>
              <a:t>DATA 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על ידי בחינת </a:t>
            </a:r>
            <a:r>
              <a:rPr altLang="he-IL" b="1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הפרשים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altLang="he-IL" b="1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ושינויים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 בין ה</a:t>
            </a:r>
            <a:r>
              <a:rPr altLang="he-IL" dirty="0" lang="he-IL" sz="900" u="sng">
                <a:latin typeface="Quattrocento Sans"/>
                <a:ea typeface="Quattrocento Sans"/>
                <a:cs typeface="Quattrocento Sans"/>
                <a:sym typeface="Quattrocento Sans"/>
              </a:rPr>
              <a:t>שורות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 בטבלת השכיחויות.</a:t>
            </a: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בשיעור זה נלמד ונתרגל שימוש מרכזי ביותר בחקר נתונים: שימוש בטבלת שכיחויות לצורך ביצוע </a:t>
            </a:r>
            <a:r>
              <a:rPr altLang="he-IL" b="1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השוואה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 בין אוכלוסיות כדי להפיק תובנות מ-</a:t>
            </a:r>
            <a:r>
              <a:rPr dirty="0" lang="en-US" sz="900">
                <a:latin typeface="Quattrocento Sans"/>
                <a:ea typeface="Quattrocento Sans"/>
                <a:cs typeface="Quattrocento Sans"/>
                <a:sym typeface="Quattrocento San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3306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נצפה בסרט קצר על שכיחות מצטברת מתוך אתר המגמה: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42811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בשקופית מפורטים נתוני מספר התושבים (הערכה לתאריך 1.7.2022) בישראל ובארבע המדינות הגובלות בה.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קל לראות שבמצרים יש הרבה יותר תושבים מאשר בלבנון.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מנתח נתונים איננו מבצע חקר כדי לומר איזה ערך גבוה או נמוך יותר.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הוא נעזר בסטטיסטיקה כדי </a:t>
            </a:r>
            <a:r>
              <a:rPr altLang="he-IL" b="1" dirty="0" lang="he-IL"/>
              <a:t>לדייק </a:t>
            </a:r>
            <a:r>
              <a:rPr altLang="he-IL" b="0" dirty="0" lang="he-IL"/>
              <a:t>את ההבדלים והשוני בין אוכלוסיות.</a:t>
            </a:r>
            <a:endParaRPr altLang="he-IL" dirty="0" lang="he-IL"/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b="0" dirty="0" lang="he-IL"/>
              <a:t>הצגת הנתונים בשק</a:t>
            </a:r>
            <a:r>
              <a:rPr altLang="he-IL" dirty="0" lang="he-IL"/>
              <a:t>ופית</a:t>
            </a:r>
            <a:r>
              <a:rPr altLang="he-IL" b="0" dirty="0" lang="he-IL"/>
              <a:t> מקשה על היכולת </a:t>
            </a:r>
            <a:r>
              <a:rPr altLang="he-IL" dirty="0" lang="he-IL"/>
              <a:t>לגזור </a:t>
            </a:r>
            <a:r>
              <a:rPr altLang="he-IL" b="0" dirty="0" lang="he-IL"/>
              <a:t>תובנות מדויקות על ההבדלים באוכלוסייה, ולכן ניעזר בטבלת שכיחויות. </a:t>
            </a:r>
            <a:r>
              <a:rPr altLang="he-IL" dirty="0" lang="he-I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76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4023588496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9" name="Google Shape;7;p1"/>
          <p:cNvPicPr>
            <a:picLocks noChangeAspect="1"/>
          </p:cNvPicPr>
          <p:nvPr/>
        </p:nvPicPr>
        <p:blipFill>
          <a:blip r:embed="rId2"/>
          <a:srcRect b="25723" l="4362" r="4570" t="19277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descr="Google Shape;135;p15" id="112" name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bIns="91423" lIns="91423" numCol="1" rIns="91423" t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6747872" y="56674"/>
            <a:ext cx="2269185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bIns="91423" lIns="91423" numCol="1" rIns="91423" tIns="91423" wrap="square">
            <a:spAutoFit/>
          </a:bodyPr>
          <a:lstStyle/>
          <a:p>
            <a:pPr defTabSz="914400" lvl="1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>
                <a:solidFill>
                  <a:srgbClr val="232752"/>
                </a:solidFill>
              </a:rPr>
              <a:t>תובנות מטבלת שכיחויות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7295177" y="441360"/>
            <a:ext cx="1653449" cy="3849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bIns="45718" lIns="45718" numCol="1" rIns="45718" t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anchor="ctr" bIns="91423" lIns="91423" numCol="1" rIns="91423" tIns="91423" wrap="none">
            <a:normAutofit/>
          </a:bodyPr>
          <a:lstStyle>
            <a:defPPr algn="l" defTabSz="914400" hangingPunct="0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 defTabSz="9144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900" u="none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algn="r" defTabSz="685800" hangingPunct="0" indent="4572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algn="r" defTabSz="685800" hangingPunct="0" indent="9144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algn="r" defTabSz="685800" hangingPunct="0" indent="13716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algn="r" defTabSz="685800" hangingPunct="0" indent="18288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algn="r" defTabSz="685800" hangingPunct="0" indent="22860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algn="r" defTabSz="685800" hangingPunct="0" indent="27432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algn="r" defTabSz="685800" hangingPunct="0" indent="32004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algn="r" defTabSz="685800" hangingPunct="0" indent="36576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dirty="0" lang="en-US"/>
          </a:p>
        </p:txBody>
      </p:sp>
      <p:pic>
        <p:nvPicPr>
          <p:cNvPr descr="Google Shape;7;p1" id="4" name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5723" l="4362" r="4570" t="19277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Google Shape;135;p15" id="5" name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 bIns="34289" lIns="34289" numCol="1" rIns="34289" tIns="34289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34289" lIns="34289" numCol="1" rIns="34289" t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idx="2" sz="quarter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anchor="ctr" bIns="34289" lIns="34289" numCol="1" rIns="34289" tIns="34289" wrap="none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</p:sldLayoutIdLst>
  <p:transition spd="med"/>
  <p:txStyles>
    <p:titleStyle>
      <a:lvl1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algn="r" defTabSz="685800" indent="-163285" latinLnBrk="0" marL="163285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algn="r" defTabSz="685800" indent="-190500" latinLnBrk="0" marL="6477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algn="r" defTabSz="685800" indent="-228600" latinLnBrk="0" marL="11430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algn="r" defTabSz="685800" indent="-254000" latinLnBrk="0" marL="16256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algn="r" defTabSz="685800" indent="-254000" latinLnBrk="0" marL="20828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algn="r" defTabSz="685800" indent="-254000" latinLnBrk="0" marL="25400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algn="r" defTabSz="685800" indent="-254000" latinLnBrk="0" marL="29972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algn="r" defTabSz="685800" indent="-254000" latinLnBrk="0" marL="34544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algn="r" defTabSz="685800" indent="-254000" latinLnBrk="0" marL="39116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algn="l" defTabSz="685800" indent="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algn="l" defTabSz="685800" indent="4572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algn="l" defTabSz="685800" indent="9144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algn="l" defTabSz="685800" indent="13716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algn="l" defTabSz="685800" indent="18288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algn="l" defTabSz="685800" indent="22860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algn="l" defTabSz="685800" indent="27432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algn="l" defTabSz="685800" indent="32004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algn="l" defTabSz="685800" indent="36576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6" Target="../media/image4.jpg" Type="http://schemas.openxmlformats.org/officeDocument/2006/relationships/image"/><Relationship Id="rId5" Target="../media/image2.png" Type="http://schemas.openxmlformats.org/officeDocument/2006/relationships/image"/><Relationship Id="rId4" Target="../media/image3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8" Target="../media/image14.png" Type="http://schemas.openxmlformats.org/officeDocument/2006/relationships/image"/><Relationship Id="rId7" Target="../media/image16.png" Type="http://schemas.openxmlformats.org/officeDocument/2006/relationships/image"/><Relationship Id="rId6" Target="../media/image15.png" Type="http://schemas.openxmlformats.org/officeDocument/2006/relationships/image"/><Relationship Id="rId5" Target="../media/image17.png" Type="http://schemas.openxmlformats.org/officeDocument/2006/relationships/image"/><Relationship Id="rId4" Target="../media/image18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19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19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6" Target="../media/image21.jpg" Type="http://schemas.openxmlformats.org/officeDocument/2006/relationships/image"/><Relationship Id="rId5" Target="../media/image20.png" Type="http://schemas.openxmlformats.org/officeDocument/2006/relationships/image"/><Relationship Id="rId4" Target="../media/image2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1" Target="../media/image8.svg" Type="http://schemas.openxmlformats.org/officeDocument/2006/relationships/image"/><Relationship Id="rId9" Target="../media/image8.svg" Type="http://schemas.openxmlformats.org/officeDocument/2006/relationships/image"/><Relationship Id="rId10" Target="../media/image8.svg" Type="http://schemas.openxmlformats.org/officeDocument/2006/relationships/image"/><Relationship Id="rId8" Target="../media/image8.svg" Type="http://schemas.openxmlformats.org/officeDocument/2006/relationships/image"/><Relationship Id="rId7" Target="../media/image8.svg" Type="http://schemas.openxmlformats.org/officeDocument/2006/relationships/image"/><Relationship Id="rId6" Target="../media/image7.png" Type="http://schemas.openxmlformats.org/officeDocument/2006/relationships/image"/><Relationship Id="rId5" Target="../media/image6.svg" Type="http://schemas.openxmlformats.org/officeDocument/2006/relationships/image"/><Relationship Id="rId4" Target="../media/image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1" Target="../media/image8.svg" Type="http://schemas.openxmlformats.org/officeDocument/2006/relationships/image"/><Relationship Id="rId9" Target="../media/image8.svg" Type="http://schemas.openxmlformats.org/officeDocument/2006/relationships/image"/><Relationship Id="rId10" Target="../media/image8.svg" Type="http://schemas.openxmlformats.org/officeDocument/2006/relationships/image"/><Relationship Id="rId8" Target="../media/image8.svg" Type="http://schemas.openxmlformats.org/officeDocument/2006/relationships/image"/><Relationship Id="rId7" Target="../media/image6.svg" Type="http://schemas.openxmlformats.org/officeDocument/2006/relationships/image"/><Relationship Id="rId6" Target="../media/image5.png" Type="http://schemas.openxmlformats.org/officeDocument/2006/relationships/image"/><Relationship Id="rId5" Target="../media/image8.svg" Type="http://schemas.openxmlformats.org/officeDocument/2006/relationships/image"/><Relationship Id="rId4" Target="../media/image7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1" Target="../media/image8.svg" Type="http://schemas.openxmlformats.org/officeDocument/2006/relationships/image"/><Relationship Id="rId9" Target="../media/image8.svg" Type="http://schemas.openxmlformats.org/officeDocument/2006/relationships/image"/><Relationship Id="rId10" Target="../media/image8.svg" Type="http://schemas.openxmlformats.org/officeDocument/2006/relationships/image"/><Relationship Id="rId8" Target="../media/image9.svg" Type="http://schemas.openxmlformats.org/officeDocument/2006/relationships/image"/><Relationship Id="rId7" Target="../media/image5.png" Type="http://schemas.openxmlformats.org/officeDocument/2006/relationships/image"/><Relationship Id="rId6" Target="../media/image8.svg" Type="http://schemas.openxmlformats.org/officeDocument/2006/relationships/image"/><Relationship Id="rId5" Target="../media/image8.svg" Type="http://schemas.openxmlformats.org/officeDocument/2006/relationships/image"/><Relationship Id="rId4" Target="../media/image7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1" Target="../media/image8.svg" Type="http://schemas.openxmlformats.org/officeDocument/2006/relationships/image"/><Relationship Id="rId9" Target="../media/image12.svg" Type="http://schemas.openxmlformats.org/officeDocument/2006/relationships/image"/><Relationship Id="rId10" Target="../media/image8.svg" Type="http://schemas.openxmlformats.org/officeDocument/2006/relationships/image"/><Relationship Id="rId8" Target="../media/image11.png" Type="http://schemas.openxmlformats.org/officeDocument/2006/relationships/image"/><Relationship Id="rId7" Target="../media/image10.svg" Type="http://schemas.openxmlformats.org/officeDocument/2006/relationships/image"/><Relationship Id="rId6" Target="../media/image8.svg" Type="http://schemas.openxmlformats.org/officeDocument/2006/relationships/image"/><Relationship Id="rId5" Target="../media/image8.svg" Type="http://schemas.openxmlformats.org/officeDocument/2006/relationships/image"/><Relationship Id="rId4" Target="../media/image7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1" Target="../media/image12.svg" Type="http://schemas.openxmlformats.org/officeDocument/2006/relationships/image"/><Relationship Id="rId9" Target="../media/image11.png" Type="http://schemas.openxmlformats.org/officeDocument/2006/relationships/image"/><Relationship Id="rId10" Target="../media/image12.svg" Type="http://schemas.openxmlformats.org/officeDocument/2006/relationships/image"/><Relationship Id="rId8" Target="../media/image8.svg" Type="http://schemas.openxmlformats.org/officeDocument/2006/relationships/image"/><Relationship Id="rId7" Target="../media/image10.svg" Type="http://schemas.openxmlformats.org/officeDocument/2006/relationships/image"/><Relationship Id="rId6" Target="../media/image8.svg" Type="http://schemas.openxmlformats.org/officeDocument/2006/relationships/image"/><Relationship Id="rId5" Target="../media/image8.svg" Type="http://schemas.openxmlformats.org/officeDocument/2006/relationships/image"/><Relationship Id="rId4" Target="../media/image7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13.jpg" Type="http://schemas.openxmlformats.org/officeDocument/2006/relationships/image"/><Relationship Id="rId3" Target="../media/image3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8" Target="../media/image18.png" Type="http://schemas.openxmlformats.org/officeDocument/2006/relationships/image"/><Relationship Id="rId7" Target="../media/image17.png" Type="http://schemas.openxmlformats.org/officeDocument/2006/relationships/image"/><Relationship Id="rId6" Target="../media/image16.png" Type="http://schemas.openxmlformats.org/officeDocument/2006/relationships/image"/><Relationship Id="rId5" Target="../media/image15.png" Type="http://schemas.openxmlformats.org/officeDocument/2006/relationships/image"/><Relationship Id="rId4" Target="../media/image14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8" Target="../media/image17.png" Type="http://schemas.openxmlformats.org/officeDocument/2006/relationships/image"/><Relationship Id="rId7" Target="../media/image15.png" Type="http://schemas.openxmlformats.org/officeDocument/2006/relationships/image"/><Relationship Id="rId6" Target="../media/image18.png" Type="http://schemas.openxmlformats.org/officeDocument/2006/relationships/image"/><Relationship Id="rId5" Target="../media/image16.png" Type="http://schemas.openxmlformats.org/officeDocument/2006/relationships/image"/><Relationship Id="rId4" Target="../media/image14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134" name="Google Shape;55;p13"/>
          <p:cNvPicPr>
            <a:picLocks noAdjustHandles="1" noChangeArrowheads="1" noChangeAspect="1" noChangeShapeType="1" noCrop="1" noEditPoints="1" noGrp="1" noMove="1" noResize="1" noRot="1"/>
          </p:cNvPicPr>
          <p:nvPr/>
        </p:nvPicPr>
        <p:blipFill>
          <a:blip r:embed="rId3"/>
          <a:srcRect b="25722" l="4362" r="4571" t="19277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Google Shape;60;p13" id="135" name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044922" y="1535775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122127" y="1958827"/>
            <a:ext cx="3323945" cy="1246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bIns="68567" lIns="68567" numCol="1" rIns="68567" tIns="68567" wrap="square">
            <a:spAutoFit/>
          </a:bodyPr>
          <a:lstStyle/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/>
              <a:t>הפקת תובנות </a:t>
            </a:r>
            <a:r>
              <a:rPr dirty="0" lang="en-US" sz="36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</a:p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 sz="36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מטבלת שכיחויות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AdjustHandles="1" noChangeArrowheads="1" noChangeShapeType="1" noEditPoints="1" noGrp="1" noMove="1" noResize="1" noRot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bIns="34289" lIns="34289" numCol="1" rIns="34289" tIns="34289"/>
          <a:lstStyle/>
          <a:p>
            <a:endParaRPr/>
          </a:p>
        </p:txBody>
      </p:sp>
      <p:pic>
        <p:nvPicPr>
          <p:cNvPr descr="Google Shape;62;p13" id="138" name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53;p13"/>
          <p:cNvSpPr txBox="1"/>
          <p:nvPr/>
        </p:nvSpPr>
        <p:spPr>
          <a:xfrm>
            <a:off x="5057478" y="4153755"/>
            <a:ext cx="3444581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bIns="68567" lIns="68567" numCol="1" rIns="68567" tIns="68567" wrap="square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 sz="24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</a:rPr>
              <a:t>סטטיסטיקה לניתוח נתונים </a:t>
            </a:r>
            <a:endParaRPr dirty="0" sz="2400">
              <a:solidFill>
                <a:srgbClr val="00B0F0"/>
              </a:solidFill>
              <a:latin charset="-79" panose="00000700000000000000" pitchFamily="2" typeface="Assistant SemiBold"/>
              <a:cs charset="-79" panose="00000700000000000000" pitchFamily="2" typeface="Assistant SemiBold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w="3175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5" y="721784"/>
            <a:ext cx="4672437" cy="36786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798394" y="269843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Google Shape;132;p7">
            <a:extLst>
              <a:ext uri="{FF2B5EF4-FFF2-40B4-BE49-F238E27FC236}">
                <a16:creationId xmlns:a16="http://schemas.microsoft.com/office/drawing/2014/main" id="{3A809DE1-D3B4-4CC2-B842-F94667A521E6}"/>
              </a:ext>
            </a:extLst>
          </p:cNvPr>
          <p:cNvSpPr txBox="1"/>
          <p:nvPr/>
        </p:nvSpPr>
        <p:spPr>
          <a:xfrm>
            <a:off x="7660194" y="1822442"/>
            <a:ext cx="1187501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9.5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בישראל</a:t>
            </a:r>
            <a:endParaRPr b="0" cap="none" dirty="0" i="0" strike="noStrike" sz="1400" u="none">
              <a:solidFill>
                <a:srgbClr val="232752">
                  <a:alpha val="50000"/>
                </a:srgbClr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29" name="Google Shape;132;p7">
            <a:extLst>
              <a:ext uri="{FF2B5EF4-FFF2-40B4-BE49-F238E27FC236}">
                <a16:creationId xmlns:a16="http://schemas.microsoft.com/office/drawing/2014/main" id="{C3A673B9-F3E5-4C19-8038-2876849DC145}"/>
              </a:ext>
            </a:extLst>
          </p:cNvPr>
          <p:cNvSpPr txBox="1"/>
          <p:nvPr/>
        </p:nvSpPr>
        <p:spPr>
          <a:xfrm>
            <a:off x="296305" y="1822442"/>
            <a:ext cx="1122813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7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בלבנון</a:t>
            </a:r>
            <a:endParaRPr b="0" cap="none" dirty="0" i="0" strike="noStrike" sz="1400" u="none">
              <a:solidFill>
                <a:srgbClr val="232752">
                  <a:alpha val="50000"/>
                </a:srgbClr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0" name="Google Shape;132;p7">
            <a:extLst>
              <a:ext uri="{FF2B5EF4-FFF2-40B4-BE49-F238E27FC236}">
                <a16:creationId xmlns:a16="http://schemas.microsoft.com/office/drawing/2014/main" id="{87ECD317-A9C5-4D07-A1DD-C182D9B4F7A4}"/>
              </a:ext>
            </a:extLst>
          </p:cNvPr>
          <p:cNvSpPr txBox="1"/>
          <p:nvPr/>
        </p:nvSpPr>
        <p:spPr>
          <a:xfrm>
            <a:off x="6698010" y="3983738"/>
            <a:ext cx="1129992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18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בסוריה</a:t>
            </a:r>
            <a:endParaRPr b="0" cap="none" dirty="0" i="0" strike="noStrike" sz="1400" u="none">
              <a:solidFill>
                <a:srgbClr val="232752">
                  <a:alpha val="50000"/>
                </a:srgbClr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2" name="Google Shape;132;p7">
            <a:extLst>
              <a:ext uri="{FF2B5EF4-FFF2-40B4-BE49-F238E27FC236}">
                <a16:creationId xmlns:a16="http://schemas.microsoft.com/office/drawing/2014/main" id="{69305428-9608-4FCD-9536-CDD079473C03}"/>
              </a:ext>
            </a:extLst>
          </p:cNvPr>
          <p:cNvSpPr txBox="1"/>
          <p:nvPr/>
        </p:nvSpPr>
        <p:spPr>
          <a:xfrm>
            <a:off x="3613025" y="4705821"/>
            <a:ext cx="1751291" cy="35388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9.5 מיליון  תושבים בירדן</a:t>
            </a:r>
            <a:endParaRPr b="0" cap="none" dirty="0" i="0" strike="noStrike" sz="1400" u="none">
              <a:solidFill>
                <a:srgbClr val="232752">
                  <a:alpha val="50000"/>
                </a:srgbClr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A4D4B44B-8136-4C03-A972-05860F2A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55789"/>
              </p:ext>
            </p:extLst>
          </p:nvPr>
        </p:nvGraphicFramePr>
        <p:xfrm>
          <a:off x="1872000" y="1110110"/>
          <a:ext cx="5400000" cy="2161194"/>
        </p:xfrm>
        <a:graphic>
          <a:graphicData uri="http://schemas.openxmlformats.org/drawingml/2006/table">
            <a:tbl>
              <a:tblPr bandRow="1" firstRow="1" rtl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571383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835479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382089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8585719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87287175"/>
                    </a:ext>
                  </a:extLst>
                </a:gridCol>
              </a:tblGrid>
              <a:tr h="395044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התושבים המצטבר מסך הכול</a:t>
                      </a:r>
                    </a:p>
                  </a:txBody>
                  <a:tcPr anchor="ctr" marL="45720" marR="45720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מצטבר (מ)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תושבים </a:t>
                      </a:r>
                      <a:br>
                        <a:rPr b="1" cap="none" dirty="0" lang="en-US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</a:b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מסך הכול</a:t>
                      </a:r>
                      <a:endParaRPr b="1" cap="none" dirty="0" strike="noStrike" sz="10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 (מ)</a:t>
                      </a:r>
                      <a:endParaRPr b="1" cap="none" dirty="0" strike="noStrike" sz="10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מדינה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858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6%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6%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ישראל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6676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18%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27.5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12%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18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סוריה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440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88%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133.5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70%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106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מצרים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9995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93%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140.5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5%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לבנון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100%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151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ירדן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62702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0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0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1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100%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1" baseline="0" cap="none" dirty="0" i="0" lang="he-IL" spc="0" strike="noStrike" sz="10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151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70143"/>
                  </a:ext>
                </a:extLst>
              </a:tr>
            </a:tbl>
          </a:graphicData>
        </a:graphic>
      </p:graphicFrame>
      <p:sp>
        <p:nvSpPr>
          <p:cNvPr id="31" name="Google Shape;132;p7">
            <a:extLst>
              <a:ext uri="{FF2B5EF4-FFF2-40B4-BE49-F238E27FC236}">
                <a16:creationId xmlns:a16="http://schemas.microsoft.com/office/drawing/2014/main" id="{1D4E7B9C-3DA9-4314-95E8-6752A06ED020}"/>
              </a:ext>
            </a:extLst>
          </p:cNvPr>
          <p:cNvSpPr txBox="1"/>
          <p:nvPr/>
        </p:nvSpPr>
        <p:spPr>
          <a:xfrm>
            <a:off x="1048740" y="3983738"/>
            <a:ext cx="1207306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400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106</a:t>
            </a: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>
                    <a:alpha val="50000"/>
                  </a:srgbClr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במצרים</a:t>
            </a:r>
            <a:endParaRPr b="0" cap="none" dirty="0" i="0" strike="noStrike" sz="1400" u="none">
              <a:solidFill>
                <a:srgbClr val="232752">
                  <a:alpha val="50000"/>
                </a:srgbClr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3" name="Google Shape;61;p3">
            <a:extLst>
              <a:ext uri="{FF2B5EF4-FFF2-40B4-BE49-F238E27FC236}">
                <a16:creationId xmlns:a16="http://schemas.microsoft.com/office/drawing/2014/main" id="{05B01A78-AB99-4EB9-95B1-3156D90FD664}"/>
              </a:ext>
            </a:extLst>
          </p:cNvPr>
          <p:cNvSpPr/>
          <p:nvPr/>
        </p:nvSpPr>
        <p:spPr>
          <a:xfrm flipH="1">
            <a:off x="7505082" y="1398343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61;p3">
            <a:extLst>
              <a:ext uri="{FF2B5EF4-FFF2-40B4-BE49-F238E27FC236}">
                <a16:creationId xmlns:a16="http://schemas.microsoft.com/office/drawing/2014/main" id="{A9CD70AA-719F-4BC2-8F7B-8F044AF7C84E}"/>
              </a:ext>
            </a:extLst>
          </p:cNvPr>
          <p:cNvSpPr/>
          <p:nvPr/>
        </p:nvSpPr>
        <p:spPr>
          <a:xfrm flipH="1" rot="10800000">
            <a:off x="1423950" y="1398343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1;p3">
            <a:extLst>
              <a:ext uri="{FF2B5EF4-FFF2-40B4-BE49-F238E27FC236}">
                <a16:creationId xmlns:a16="http://schemas.microsoft.com/office/drawing/2014/main" id="{1E31CA7A-CF49-4D0B-8EF7-479802B8EE78}"/>
              </a:ext>
            </a:extLst>
          </p:cNvPr>
          <p:cNvSpPr/>
          <p:nvPr/>
        </p:nvSpPr>
        <p:spPr>
          <a:xfrm flipH="1" rot="5400000">
            <a:off x="4397609" y="3509640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61;p3">
            <a:extLst>
              <a:ext uri="{FF2B5EF4-FFF2-40B4-BE49-F238E27FC236}">
                <a16:creationId xmlns:a16="http://schemas.microsoft.com/office/drawing/2014/main" id="{1D64ACBB-2E8B-4D35-BF7C-993EFF2208F7}"/>
              </a:ext>
            </a:extLst>
          </p:cNvPr>
          <p:cNvSpPr/>
          <p:nvPr/>
        </p:nvSpPr>
        <p:spPr>
          <a:xfrm flipH="1" rot="1800000">
            <a:off x="6562626" y="3282714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1;p3">
            <a:extLst>
              <a:ext uri="{FF2B5EF4-FFF2-40B4-BE49-F238E27FC236}">
                <a16:creationId xmlns:a16="http://schemas.microsoft.com/office/drawing/2014/main" id="{BD5DD2C6-EE95-4EB6-8D56-52A4A66F469E}"/>
              </a:ext>
            </a:extLst>
          </p:cNvPr>
          <p:cNvSpPr/>
          <p:nvPr/>
        </p:nvSpPr>
        <p:spPr>
          <a:xfrm flipH="1" rot="9000000">
            <a:off x="2243388" y="3282714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32;p9">
            <a:extLst>
              <a:ext uri="{FF2B5EF4-FFF2-40B4-BE49-F238E27FC236}">
                <a16:creationId xmlns:a16="http://schemas.microsoft.com/office/drawing/2014/main" id="{C02820C6-262A-4445-8F87-764530512F22}"/>
              </a:ext>
            </a:extLst>
          </p:cNvPr>
          <p:cNvSpPr txBox="1"/>
          <p:nvPr/>
        </p:nvSpPr>
        <p:spPr>
          <a:xfrm>
            <a:off x="265028" y="4808251"/>
            <a:ext cx="2848810" cy="308994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marR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altLang="iw-IL" dirty="0" lang="iw-IL" sz="1000">
                <a:solidFill>
                  <a:schemeClr val="dk1"/>
                </a:solidFill>
                <a:latin charset="-79" pitchFamily="2" typeface="Assistant"/>
                <a:ea typeface="Quattrocento Sans"/>
                <a:cs charset="-79" pitchFamily="2" typeface="Assistant"/>
                <a:sym typeface="Quattrocento Sans"/>
              </a:rPr>
              <a:t>הנתונים והתמונות מוויקיפדיה ומוערכים לתאריך 1.7.2022 </a:t>
            </a:r>
            <a:endParaRPr dirty="0" sz="1000">
              <a:latin charset="-79" pitchFamily="2" typeface="Assistant"/>
              <a:cs charset="-79" pitchFamily="2" typeface="Assistant"/>
            </a:endParaRP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F6E0ED50-2B43-4E91-9365-BB37878D8D02}"/>
              </a:ext>
            </a:extLst>
          </p:cNvPr>
          <p:cNvSpPr/>
          <p:nvPr/>
        </p:nvSpPr>
        <p:spPr>
          <a:xfrm>
            <a:off x="388888" y="950154"/>
            <a:ext cx="872287" cy="872287"/>
          </a:xfrm>
          <a:prstGeom prst="ellipse">
            <a:avLst/>
          </a:prstGeom>
          <a:blipFill rotWithShape="1">
            <a:blip r:embed="rId4">
              <a:alphaModFix amt="50000"/>
            </a:blip>
            <a:srcRect/>
            <a:stretch>
              <a:fillRect/>
            </a:stretch>
          </a:blipFill>
          <a:ln cap="flat" w="19050">
            <a:solidFill>
              <a:srgbClr val="232752">
                <a:alpha val="50196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A064BE47-4688-4426-AF3A-02BBF8E706C7}"/>
              </a:ext>
            </a:extLst>
          </p:cNvPr>
          <p:cNvSpPr/>
          <p:nvPr/>
        </p:nvSpPr>
        <p:spPr>
          <a:xfrm>
            <a:off x="1202436" y="3119824"/>
            <a:ext cx="872287" cy="872287"/>
          </a:xfrm>
          <a:prstGeom prst="ellipse">
            <a:avLst/>
          </a:prstGeom>
          <a:blipFill rotWithShape="1">
            <a:blip r:embed="rId5">
              <a:alphaModFix amt="50000"/>
            </a:blip>
            <a:srcRect/>
            <a:stretch>
              <a:fillRect/>
            </a:stretch>
          </a:blipFill>
          <a:ln cap="flat" w="19050">
            <a:solidFill>
              <a:srgbClr val="232752">
                <a:alpha val="50196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FB405E9F-D7FD-4ECF-AA7F-F4A34FA8CE43}"/>
              </a:ext>
            </a:extLst>
          </p:cNvPr>
          <p:cNvSpPr/>
          <p:nvPr/>
        </p:nvSpPr>
        <p:spPr>
          <a:xfrm>
            <a:off x="6837640" y="3119824"/>
            <a:ext cx="872287" cy="872287"/>
          </a:xfrm>
          <a:prstGeom prst="ellipse">
            <a:avLst/>
          </a:prstGeom>
          <a:blipFill rotWithShape="1">
            <a:blip r:embed="rId6">
              <a:alphaModFix amt="50000"/>
            </a:blip>
            <a:srcRect/>
            <a:stretch>
              <a:fillRect/>
            </a:stretch>
          </a:blipFill>
          <a:ln cap="flat" w="19050">
            <a:solidFill>
              <a:srgbClr val="232752">
                <a:alpha val="50196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48FDD4A1-C9D4-4191-A651-BF350CC85B7A}"/>
              </a:ext>
            </a:extLst>
          </p:cNvPr>
          <p:cNvSpPr/>
          <p:nvPr/>
        </p:nvSpPr>
        <p:spPr>
          <a:xfrm>
            <a:off x="4049258" y="3832257"/>
            <a:ext cx="872287" cy="872287"/>
          </a:xfrm>
          <a:prstGeom prst="ellipse">
            <a:avLst/>
          </a:prstGeom>
          <a:blipFill rotWithShape="1">
            <a:blip r:embed="rId7">
              <a:alphaModFix amt="50000"/>
            </a:blip>
            <a:srcRect/>
            <a:stretch>
              <a:fillRect/>
            </a:stretch>
          </a:blipFill>
          <a:ln cap="flat" w="19050">
            <a:solidFill>
              <a:srgbClr val="232752">
                <a:alpha val="50196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0ABAE298-34BC-4460-9CA8-4AD6DC59E4FC}"/>
              </a:ext>
            </a:extLst>
          </p:cNvPr>
          <p:cNvSpPr/>
          <p:nvPr/>
        </p:nvSpPr>
        <p:spPr>
          <a:xfrm>
            <a:off x="7828002" y="950154"/>
            <a:ext cx="872287" cy="872287"/>
          </a:xfrm>
          <a:prstGeom prst="ellipse">
            <a:avLst/>
          </a:prstGeom>
          <a:blipFill rotWithShape="1">
            <a:blip r:embed="rId8">
              <a:alphaModFix amt="50000"/>
            </a:blip>
            <a:srcRect/>
            <a:stretch>
              <a:fillRect/>
            </a:stretch>
          </a:blipFill>
          <a:ln cap="flat" w="19050">
            <a:solidFill>
              <a:srgbClr val="232752">
                <a:alpha val="50196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6735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798394" y="269843"/>
            <a:ext cx="271944" cy="6001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A4D4B44B-8136-4C03-A972-05860F2A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3034"/>
              </p:ext>
            </p:extLst>
          </p:nvPr>
        </p:nvGraphicFramePr>
        <p:xfrm>
          <a:off x="1381342" y="1110110"/>
          <a:ext cx="6373880" cy="2222154"/>
        </p:xfrm>
        <a:graphic>
          <a:graphicData uri="http://schemas.openxmlformats.org/drawingml/2006/table">
            <a:tbl>
              <a:tblPr bandRow="1" firstRow="1" rtl="1">
                <a:tableStyleId>{5940675A-B579-460E-94D1-54222C63F5DA}</a:tableStyleId>
              </a:tblPr>
              <a:tblGrid>
                <a:gridCol w="1274776">
                  <a:extLst>
                    <a:ext uri="{9D8B030D-6E8A-4147-A177-3AD203B41FA5}">
                      <a16:colId xmlns:a16="http://schemas.microsoft.com/office/drawing/2014/main" val="1257138363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483547912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3343820896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785857198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3687287175"/>
                    </a:ext>
                  </a:extLst>
                </a:gridCol>
              </a:tblGrid>
              <a:tr h="395044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התושבים המצטבר מסך הכול</a:t>
                      </a:r>
                    </a:p>
                  </a:txBody>
                  <a:tcPr anchor="ctr" marL="45720" marR="45720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מצטבר (מ)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תושבים </a:t>
                      </a:r>
                      <a:br>
                        <a:rPr b="1" cap="none" dirty="0" lang="en-US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</a:b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מסך הכול</a:t>
                      </a:r>
                      <a:endParaRPr b="1" cap="none" dirty="0" strike="noStrike" sz="12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 (מ)</a:t>
                      </a:r>
                      <a:endParaRPr b="1" cap="none" dirty="0" strike="noStrike" sz="12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מדינה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858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6%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6%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ישראל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6676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18%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27.5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12%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18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סוריה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440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88%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133.5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70%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106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מצרים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9995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93%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140.5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5%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לבנון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100%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151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ירדן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62702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0" baseline="0" cap="none" dirty="0" i="0" lang="he-IL" spc="0" strike="noStrike" sz="12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0" baseline="0" cap="none" dirty="0" i="0" lang="he-IL" spc="0" strike="noStrike" sz="12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1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100%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1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151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70143"/>
                  </a:ext>
                </a:extLst>
              </a:tr>
            </a:tbl>
          </a:graphicData>
        </a:graphic>
      </p:graphicFrame>
      <p:sp>
        <p:nvSpPr>
          <p:cNvPr id="21" name="Google Shape;41;p5">
            <a:extLst>
              <a:ext uri="{FF2B5EF4-FFF2-40B4-BE49-F238E27FC236}">
                <a16:creationId xmlns:a16="http://schemas.microsoft.com/office/drawing/2014/main" id="{3EE3FF50-30D8-4006-9374-30A6D326D4CF}"/>
              </a:ext>
            </a:extLst>
          </p:cNvPr>
          <p:cNvSpPr txBox="1"/>
          <p:nvPr/>
        </p:nvSpPr>
        <p:spPr>
          <a:xfrm>
            <a:off x="1747024" y="3466149"/>
            <a:ext cx="5642517" cy="1134481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ct val="114000"/>
              </a:lnSpc>
              <a:spcAft>
                <a:spcPts val="1200"/>
              </a:spcAft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דוגמה לתובנה מניתוח הנתונים מהטבלה שלעיל:</a:t>
            </a:r>
          </a:p>
          <a:p>
            <a:pPr algn="ctr" lvl="0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במצרים ובסוריה קיים הרוב המוחלט של מספר התושבים (82%)</a:t>
            </a:r>
          </a:p>
          <a:p>
            <a:pPr algn="ctr" lvl="0" rtl="1">
              <a:lnSpc>
                <a:spcPct val="114000"/>
              </a:lnSpc>
              <a:buClr>
                <a:schemeClr val="dk1"/>
              </a:buClr>
              <a:buSzPct val="1000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מבין סך התושבים בחמש המדינות שלעיל</a:t>
            </a:r>
          </a:p>
        </p:txBody>
      </p:sp>
      <p:sp>
        <p:nvSpPr>
          <p:cNvPr id="23" name="Google Shape;232;p9">
            <a:extLst>
              <a:ext uri="{FF2B5EF4-FFF2-40B4-BE49-F238E27FC236}">
                <a16:creationId xmlns:a16="http://schemas.microsoft.com/office/drawing/2014/main" id="{2559BBB8-05B8-4FD1-8597-5F0D74E10727}"/>
              </a:ext>
            </a:extLst>
          </p:cNvPr>
          <p:cNvSpPr txBox="1"/>
          <p:nvPr/>
        </p:nvSpPr>
        <p:spPr>
          <a:xfrm>
            <a:off x="265028" y="4808251"/>
            <a:ext cx="2848810" cy="308994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marR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altLang="iw-IL" dirty="0" lang="iw-IL" sz="1000">
                <a:solidFill>
                  <a:schemeClr val="dk1"/>
                </a:solidFill>
                <a:latin charset="-79" pitchFamily="2" typeface="Assistant"/>
                <a:ea typeface="Quattrocento Sans"/>
                <a:cs charset="-79" pitchFamily="2" typeface="Assistant"/>
                <a:sym typeface="Quattrocento Sans"/>
              </a:rPr>
              <a:t>הנתונים והתמונות מוויקיפדיה ומוערכים לתאריך 1.7.2022 </a:t>
            </a:r>
            <a:endParaRPr dirty="0" sz="1000">
              <a:latin charset="-79" pitchFamily="2" typeface="Assistant"/>
              <a:cs charset="-79" pitchFamily="2" typeface="Assistant"/>
            </a:endParaRPr>
          </a:p>
        </p:txBody>
      </p:sp>
      <p:pic>
        <p:nvPicPr>
          <p:cNvPr id="8" name="Google Shape;281;p11">
            <a:extLst>
              <a:ext uri="{FF2B5EF4-FFF2-40B4-BE49-F238E27FC236}">
                <a16:creationId xmlns:a16="http://schemas.microsoft.com/office/drawing/2014/main" id="{0CD042E4-6060-4C1A-9B84-95B184505A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1900" y="2206014"/>
            <a:ext cx="1602100" cy="206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4457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798394" y="269843"/>
            <a:ext cx="271944" cy="6001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A4D4B44B-8136-4C03-A972-05860F2A00E9}"/>
              </a:ext>
            </a:extLst>
          </p:cNvPr>
          <p:cNvGraphicFramePr>
            <a:graphicFrameLocks noGrp="1"/>
          </p:cNvGraphicFramePr>
          <p:nvPr/>
        </p:nvGraphicFramePr>
        <p:xfrm>
          <a:off x="1381342" y="1110110"/>
          <a:ext cx="6373880" cy="2222154"/>
        </p:xfrm>
        <a:graphic>
          <a:graphicData uri="http://schemas.openxmlformats.org/drawingml/2006/table">
            <a:tbl>
              <a:tblPr bandRow="1" firstRow="1" rtl="1">
                <a:tableStyleId>{5940675A-B579-460E-94D1-54222C63F5DA}</a:tableStyleId>
              </a:tblPr>
              <a:tblGrid>
                <a:gridCol w="1274776">
                  <a:extLst>
                    <a:ext uri="{9D8B030D-6E8A-4147-A177-3AD203B41FA5}">
                      <a16:colId xmlns:a16="http://schemas.microsoft.com/office/drawing/2014/main" val="1257138363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483547912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3343820896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785857198"/>
                    </a:ext>
                  </a:extLst>
                </a:gridCol>
                <a:gridCol w="1274776">
                  <a:extLst>
                    <a:ext uri="{9D8B030D-6E8A-4147-A177-3AD203B41FA5}">
                      <a16:colId xmlns:a16="http://schemas.microsoft.com/office/drawing/2014/main" val="3687287175"/>
                    </a:ext>
                  </a:extLst>
                </a:gridCol>
              </a:tblGrid>
              <a:tr h="395044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התושבים המצטבר מסך הכול</a:t>
                      </a:r>
                    </a:p>
                  </a:txBody>
                  <a:tcPr anchor="ctr" marL="45720" marR="45720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מצטבר (מ)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תושבים </a:t>
                      </a:r>
                      <a:br>
                        <a:rPr b="1" cap="none" dirty="0" lang="en-US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</a:b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מסך הכול</a:t>
                      </a:r>
                      <a:endParaRPr b="1" cap="none" dirty="0" strike="noStrike" sz="12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 (מ)</a:t>
                      </a:r>
                      <a:endParaRPr b="1" cap="none" dirty="0" strike="noStrike" sz="12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מדינה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858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6%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6%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ישראל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6676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18%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27.5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12%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18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סוריה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440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88%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133.5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70%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106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מצרים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9995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93%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140.5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5%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לבנון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100%</a:t>
                      </a: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151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7%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10.5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ירדן</a:t>
                      </a:r>
                      <a:endParaRPr dirty="0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62702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0" baseline="0" cap="none" dirty="0" i="0" lang="he-IL" spc="0" strike="noStrike" sz="12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0" baseline="0" cap="none" dirty="0" i="0" lang="he-IL" spc="0" strike="noStrike" sz="12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1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100%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1" baseline="0" cap="none" dirty="0" i="0" lang="he-IL" spc="0" strike="noStrike" sz="12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151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2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2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70143"/>
                  </a:ext>
                </a:extLst>
              </a:tr>
            </a:tbl>
          </a:graphicData>
        </a:graphic>
      </p:graphicFrame>
      <p:sp>
        <p:nvSpPr>
          <p:cNvPr id="21" name="Google Shape;41;p5">
            <a:extLst>
              <a:ext uri="{FF2B5EF4-FFF2-40B4-BE49-F238E27FC236}">
                <a16:creationId xmlns:a16="http://schemas.microsoft.com/office/drawing/2014/main" id="{3EE3FF50-30D8-4006-9374-30A6D326D4CF}"/>
              </a:ext>
            </a:extLst>
          </p:cNvPr>
          <p:cNvSpPr txBox="1"/>
          <p:nvPr/>
        </p:nvSpPr>
        <p:spPr>
          <a:xfrm>
            <a:off x="1373908" y="3466149"/>
            <a:ext cx="6439380" cy="1120759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indent="-342900" lvl="0" marL="342900" rtl="1">
              <a:lnSpc>
                <a:spcPct val="114000"/>
              </a:lnSpc>
              <a:buClr>
                <a:srgbClr val="232752"/>
              </a:buClr>
              <a:buSzPct val="100000"/>
              <a:buAutoNum type="arabicPeriod"/>
            </a:pPr>
            <a:r>
              <a:rPr altLang="he-IL" b="1" dirty="0" lang="he-IL" sz="14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במצרים יש פי 10 תושבים מאשר בירדן (10 = 106/10.5)</a:t>
            </a:r>
          </a:p>
          <a:p>
            <a:pPr indent="-342900" lvl="0" marL="342900" rtl="1">
              <a:lnSpc>
                <a:spcPct val="114000"/>
              </a:lnSpc>
              <a:buClr>
                <a:srgbClr val="232752"/>
              </a:buClr>
              <a:buSzPct val="100000"/>
              <a:buAutoNum type="arabicPeriod"/>
            </a:pPr>
            <a:r>
              <a:rPr altLang="he-IL" b="1" dirty="0" lang="he-IL" sz="14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מספר התושבים בלבנון הוא הנמוך ביותר ושווה רק ל-5% מכלל התושבים בחמש המדינות</a:t>
            </a:r>
          </a:p>
          <a:p>
            <a:pPr indent="-342900" lvl="0" marL="342900" rtl="1">
              <a:lnSpc>
                <a:spcPct val="114000"/>
              </a:lnSpc>
              <a:buClr>
                <a:srgbClr val="232752"/>
              </a:buClr>
              <a:buSzPct val="100000"/>
              <a:buAutoNum type="arabicPeriod"/>
            </a:pPr>
            <a:r>
              <a:rPr altLang="he-IL" b="1" dirty="0" lang="he-IL" sz="14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מבין חמש המדינות, ישראל במקום הרביעי מבחינת מספר התושבים</a:t>
            </a:r>
          </a:p>
          <a:p>
            <a:pPr indent="-342900" lvl="0" marL="342900" rtl="1">
              <a:lnSpc>
                <a:spcPct val="114000"/>
              </a:lnSpc>
              <a:buClr>
                <a:srgbClr val="232752"/>
              </a:buClr>
              <a:buSzPct val="100000"/>
              <a:buAutoNum type="arabicPeriod"/>
            </a:pPr>
            <a:r>
              <a:rPr altLang="he-IL" b="1" dirty="0" lang="he-IL" sz="14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בישראל, סוריה ומצרים חיים 88% מכלל התושבים בחמש המדינות</a:t>
            </a:r>
          </a:p>
        </p:txBody>
      </p:sp>
      <p:sp>
        <p:nvSpPr>
          <p:cNvPr id="23" name="Google Shape;232;p9">
            <a:extLst>
              <a:ext uri="{FF2B5EF4-FFF2-40B4-BE49-F238E27FC236}">
                <a16:creationId xmlns:a16="http://schemas.microsoft.com/office/drawing/2014/main" id="{2559BBB8-05B8-4FD1-8597-5F0D74E10727}"/>
              </a:ext>
            </a:extLst>
          </p:cNvPr>
          <p:cNvSpPr txBox="1"/>
          <p:nvPr/>
        </p:nvSpPr>
        <p:spPr>
          <a:xfrm>
            <a:off x="265028" y="4808251"/>
            <a:ext cx="2848810" cy="308994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marR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altLang="iw-IL" dirty="0" lang="iw-IL" sz="1000">
                <a:solidFill>
                  <a:schemeClr val="dk1"/>
                </a:solidFill>
                <a:latin charset="-79" pitchFamily="2" typeface="Assistant"/>
                <a:ea typeface="Quattrocento Sans"/>
                <a:cs charset="-79" pitchFamily="2" typeface="Assistant"/>
                <a:sym typeface="Quattrocento Sans"/>
              </a:rPr>
              <a:t>הנתונים והתמונות מוויקיפדיה ומוערכים לתאריך 1.7.2022 </a:t>
            </a:r>
            <a:endParaRPr dirty="0" sz="1000">
              <a:latin charset="-79" pitchFamily="2" typeface="Assistant"/>
              <a:cs charset="-79" pitchFamily="2" typeface="Assistant"/>
            </a:endParaRPr>
          </a:p>
        </p:txBody>
      </p:sp>
      <p:pic>
        <p:nvPicPr>
          <p:cNvPr id="8" name="Google Shape;281;p11">
            <a:extLst>
              <a:ext uri="{FF2B5EF4-FFF2-40B4-BE49-F238E27FC236}">
                <a16:creationId xmlns:a16="http://schemas.microsoft.com/office/drawing/2014/main" id="{3CD8A091-34C7-4681-83F3-4F2B882004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1900" y="2206014"/>
            <a:ext cx="1602100" cy="206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8894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91423" lIns="91423" numCol="1" rIns="91423" t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91423" lIns="91423" numCol="1" rIns="91423" tIns="91423" wrap="square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altLang="he-IL" lang="he-IL"/>
              <a:t>ם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281" name="Google Shape;437;p23"/>
          <p:cNvSpPr/>
          <p:nvPr/>
        </p:nvSpPr>
        <p:spPr>
          <a:xfrm>
            <a:off x="3923450" y="4587148"/>
            <a:ext cx="1217102" cy="3"/>
          </a:xfrm>
          <a:prstGeom prst="line">
            <a:avLst/>
          </a:prstGeom>
          <a:ln w="28575">
            <a:solidFill>
              <a:srgbClr val="918D8E"/>
            </a:solidFill>
            <a:prstDash val="dot"/>
          </a:ln>
        </p:spPr>
        <p:txBody>
          <a:bodyPr bIns="45718" lIns="45718" numCol="1" rIns="45718" t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descr="Google Shape;439;p23" id="283" name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Google Shape;440;p23" id="284" name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91423" lIns="91423" numCol="1" rIns="91423" t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descr="Google Shape;442;p23" id="286" name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90225" y="4732305"/>
            <a:ext cx="6115839" cy="438580"/>
          </a:xfrm>
          <a:prstGeom prst="rect">
            <a:avLst/>
          </a:prstGeom>
          <a:noFill/>
          <a:ln cap="flat" w="3175">
            <a:noFill/>
            <a:miter lim="4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t" bIns="34289" horzOverflow="overflow" lIns="34289" numCol="1" rIns="34289" rot="0" rtlCol="1" spcCol="38100" spcFirstLastPara="1" tIns="34289" vert="horz" vertOverflow="overflow" wrap="none">
            <a:spAutoFit/>
          </a:bodyPr>
          <a:lstStyle/>
          <a:p>
            <a:r>
              <a:rPr altLang="he-IL" dirty="0" lang="he-IL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</a:rPr>
              <a:t>כל התמונות במצגת נלקחו מאתר </a:t>
            </a:r>
            <a:r>
              <a:rPr dirty="0" lang="en-US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</a:rPr>
              <a:t>Shutterstock.com</a:t>
            </a:r>
            <a:r>
              <a:rPr altLang="he-IL" dirty="0" lang="he-IL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</a:rPr>
              <a:t>, </a:t>
            </a:r>
            <a:r>
              <a:rPr altLang="he-IL" dirty="0" lang="he-IL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  <a:sym typeface="Quattrocento Sans"/>
              </a:rPr>
              <a:t>כלל דמויות המדענים במצגת נלקחו מחברת </a:t>
            </a:r>
            <a:r>
              <a:rPr dirty="0" lang="en-US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  <a:sym typeface="Quattrocento Sans"/>
              </a:rPr>
              <a:t>G-STAT</a:t>
            </a:r>
          </a:p>
          <a:p>
            <a:endParaRPr dirty="0" lang="en-US">
              <a:solidFill>
                <a:srgbClr val="918D8E"/>
              </a:solidFill>
              <a:latin charset="-79" panose="00000500000000000000" pitchFamily="2" typeface="Assistant"/>
              <a:cs charset="-79" panose="00000500000000000000" pitchFamily="2" typeface="Assistant"/>
            </a:endParaRPr>
          </a:p>
        </p:txBody>
      </p:sp>
      <p:pic>
        <p:nvPicPr>
          <p:cNvPr descr="G-STAT | LinkedIn" id="11" name="Google Shape;213;p12"/>
          <p:cNvPicPr preferRelativeResize="0"/>
          <p:nvPr/>
        </p:nvPicPr>
        <p:blipFill rotWithShape="1">
          <a:blip r:embed="rId6">
            <a:alphaModFix/>
          </a:blip>
          <a:srcRect b="17014" t="1305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724028" y="219349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CDD1C83C-52C7-480F-B44E-9EC9C1039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98" y="1080432"/>
            <a:ext cx="1320961" cy="57242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F6F5725-A9C5-41EC-8A75-B7DFEE119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3847" y="1080432"/>
            <a:ext cx="1320961" cy="5724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B7989BB-DCFE-4BC3-9D38-A842769E0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2296" y="1080432"/>
            <a:ext cx="1320961" cy="57242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D42BDD3E-9383-44A5-A9FC-6307385EB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0745" y="1080432"/>
            <a:ext cx="1320961" cy="57242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BC6F3DF-9EB6-47D3-8313-19C7A70B9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9194" y="1080432"/>
            <a:ext cx="1320961" cy="57242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78378EE6-F0A3-4485-ABDA-D70E31D44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7641" y="1080432"/>
            <a:ext cx="1320961" cy="572429"/>
          </a:xfrm>
          <a:prstGeom prst="rect">
            <a:avLst/>
          </a:prstGeom>
        </p:spPr>
      </p:pic>
      <p:graphicFrame>
        <p:nvGraphicFramePr>
          <p:cNvPr id="19" name="Google Shape;113;p6">
            <a:extLst>
              <a:ext uri="{FF2B5EF4-FFF2-40B4-BE49-F238E27FC236}">
                <a16:creationId xmlns:a16="http://schemas.microsoft.com/office/drawing/2014/main" id="{F77A6A8B-8489-4A83-9894-0890F9AD0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57176"/>
              </p:ext>
            </p:extLst>
          </p:nvPr>
        </p:nvGraphicFramePr>
        <p:xfrm>
          <a:off x="963412" y="2106160"/>
          <a:ext cx="3652675" cy="244690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98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47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ת"ז של התלמיד/ה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האם עבר את המבחן?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043336276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כן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032327382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כן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063273627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037287322</a:t>
                      </a:r>
                      <a:endParaRPr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 עשה את המבחן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00602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073286363</a:t>
                      </a:r>
                      <a:endParaRPr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כן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07903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036215713</a:t>
                      </a:r>
                      <a:endParaRPr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50865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038261673</a:t>
                      </a:r>
                      <a:endParaRPr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כן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Google Shape;41;p5">
            <a:extLst>
              <a:ext uri="{FF2B5EF4-FFF2-40B4-BE49-F238E27FC236}">
                <a16:creationId xmlns:a16="http://schemas.microsoft.com/office/drawing/2014/main" id="{2BDEA5D3-BC42-4847-B05E-CB782BC50B4D}"/>
              </a:ext>
            </a:extLst>
          </p:cNvPr>
          <p:cNvSpPr txBox="1"/>
          <p:nvPr/>
        </p:nvSpPr>
        <p:spPr>
          <a:xfrm>
            <a:off x="1207646" y="1152524"/>
            <a:ext cx="1061566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b="1" dirty="0" lang="he-IL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קיבוץ שכיחויות לקבוצות</a:t>
            </a:r>
            <a:endParaRPr altLang="he-IL" b="1" dirty="0" lang="he-IL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sp>
        <p:nvSpPr>
          <p:cNvPr id="28" name="Google Shape;41;p5">
            <a:extLst>
              <a:ext uri="{FF2B5EF4-FFF2-40B4-BE49-F238E27FC236}">
                <a16:creationId xmlns:a16="http://schemas.microsoft.com/office/drawing/2014/main" id="{4F33960E-9044-4F4B-AF7C-96F4CDE71386}"/>
              </a:ext>
            </a:extLst>
          </p:cNvPr>
          <p:cNvSpPr txBox="1"/>
          <p:nvPr/>
        </p:nvSpPr>
        <p:spPr>
          <a:xfrm>
            <a:off x="2419411" y="1152524"/>
            <a:ext cx="940066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חישוב שכיחות יחסית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29" name="Google Shape;41;p5">
            <a:extLst>
              <a:ext uri="{FF2B5EF4-FFF2-40B4-BE49-F238E27FC236}">
                <a16:creationId xmlns:a16="http://schemas.microsoft.com/office/drawing/2014/main" id="{B781B849-60EA-4C2B-A852-F6C0E3D91BF6}"/>
              </a:ext>
            </a:extLst>
          </p:cNvPr>
          <p:cNvSpPr txBox="1"/>
          <p:nvPr/>
        </p:nvSpPr>
        <p:spPr>
          <a:xfrm>
            <a:off x="3581229" y="1152524"/>
            <a:ext cx="946220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חישוב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0" name="Google Shape;41;p5">
            <a:extLst>
              <a:ext uri="{FF2B5EF4-FFF2-40B4-BE49-F238E27FC236}">
                <a16:creationId xmlns:a16="http://schemas.microsoft.com/office/drawing/2014/main" id="{49D5B3AC-8973-4D8E-9C99-214FC54D03EB}"/>
              </a:ext>
            </a:extLst>
          </p:cNvPr>
          <p:cNvSpPr txBox="1"/>
          <p:nvPr/>
        </p:nvSpPr>
        <p:spPr>
          <a:xfrm>
            <a:off x="4686826" y="1065031"/>
            <a:ext cx="875947" cy="63857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הוספת אחוזי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1" name="Google Shape;41;p5">
            <a:extLst>
              <a:ext uri="{FF2B5EF4-FFF2-40B4-BE49-F238E27FC236}">
                <a16:creationId xmlns:a16="http://schemas.microsoft.com/office/drawing/2014/main" id="{2CC5E51D-848C-4E1E-B05E-EB164A93DA7F}"/>
              </a:ext>
            </a:extLst>
          </p:cNvPr>
          <p:cNvSpPr txBox="1"/>
          <p:nvPr/>
        </p:nvSpPr>
        <p:spPr>
          <a:xfrm>
            <a:off x="5913457" y="1127627"/>
            <a:ext cx="83191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השוואה בין אוכלוסיות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BCC0137E-F862-45ED-81A6-1E034CB47889}"/>
              </a:ext>
            </a:extLst>
          </p:cNvPr>
          <p:cNvSpPr txBox="1"/>
          <p:nvPr/>
        </p:nvSpPr>
        <p:spPr>
          <a:xfrm>
            <a:off x="7035681" y="1127627"/>
            <a:ext cx="799909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הפקת תובנות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graphicFrame>
        <p:nvGraphicFramePr>
          <p:cNvPr id="33" name="Google Shape;113;p6">
            <a:extLst>
              <a:ext uri="{FF2B5EF4-FFF2-40B4-BE49-F238E27FC236}">
                <a16:creationId xmlns:a16="http://schemas.microsoft.com/office/drawing/2014/main" id="{4CDA83C1-39AE-4982-93CB-FDBBE52CB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632208"/>
              </p:ext>
            </p:extLst>
          </p:nvPr>
        </p:nvGraphicFramePr>
        <p:xfrm>
          <a:off x="5217378" y="2670685"/>
          <a:ext cx="3033506" cy="1224331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53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278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עברו את המבחן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כן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cap="none" dirty="0" lang="en-US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</a:t>
                      </a:r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 עשה את המבחן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Google Shape;61;p3">
            <a:extLst>
              <a:ext uri="{FF2B5EF4-FFF2-40B4-BE49-F238E27FC236}">
                <a16:creationId xmlns:a16="http://schemas.microsoft.com/office/drawing/2014/main" id="{1EB9164E-33AF-4575-BD4A-76EAF60F20D2}"/>
              </a:ext>
            </a:extLst>
          </p:cNvPr>
          <p:cNvSpPr/>
          <p:nvPr/>
        </p:nvSpPr>
        <p:spPr>
          <a:xfrm flipH="1" rot="10800000">
            <a:off x="4817328" y="3279072"/>
            <a:ext cx="202654" cy="152600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724028" y="219349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CDD1C83C-52C7-480F-B44E-9EC9C1039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98" y="1080432"/>
            <a:ext cx="1320961" cy="57242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F6F5725-A9C5-41EC-8A75-B7DFEE119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3847" y="1080432"/>
            <a:ext cx="1320961" cy="5724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B7989BB-DCFE-4BC3-9D38-A842769E0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2296" y="1080432"/>
            <a:ext cx="1320961" cy="57242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D42BDD3E-9383-44A5-A9FC-6307385EB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0745" y="1080432"/>
            <a:ext cx="1320961" cy="57242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BC6F3DF-9EB6-47D3-8313-19C7A70B9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9194" y="1080432"/>
            <a:ext cx="1320961" cy="57242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78378EE6-F0A3-4485-ABDA-D70E31D4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7641" y="1080432"/>
            <a:ext cx="1320961" cy="572429"/>
          </a:xfrm>
          <a:prstGeom prst="rect">
            <a:avLst/>
          </a:prstGeom>
        </p:spPr>
      </p:pic>
      <p:graphicFrame>
        <p:nvGraphicFramePr>
          <p:cNvPr id="19" name="Google Shape;113;p6">
            <a:extLst>
              <a:ext uri="{FF2B5EF4-FFF2-40B4-BE49-F238E27FC236}">
                <a16:creationId xmlns:a16="http://schemas.microsoft.com/office/drawing/2014/main" id="{F77A6A8B-8489-4A83-9894-0890F9AD0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95883"/>
              </p:ext>
            </p:extLst>
          </p:nvPr>
        </p:nvGraphicFramePr>
        <p:xfrm>
          <a:off x="1970745" y="2106160"/>
          <a:ext cx="5040000" cy="170108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77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33">
                  <a:extLst>
                    <a:ext uri="{9D8B030D-6E8A-4147-A177-3AD203B41FA5}">
                      <a16:colId xmlns:a16="http://schemas.microsoft.com/office/drawing/2014/main" val="3261700616"/>
                    </a:ext>
                  </a:extLst>
                </a:gridCol>
                <a:gridCol w="149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47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עברו את המבחן?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תלמידים מסך כל התלמידים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כן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</a:t>
                      </a:r>
                      <a:endParaRPr dirty="0" sz="1300"/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57%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לא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2</a:t>
                      </a:r>
                      <a:endParaRPr b="0" baseline="0" cap="none" dirty="0" i="0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29%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 עשה את המבחן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</a:t>
                      </a:r>
                      <a:endParaRPr b="0" baseline="0" cap="none" dirty="0" i="0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14%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</a:t>
                      </a:r>
                      <a:endParaRPr b="1" baseline="0" cap="none" dirty="0" i="0" lang="en-US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00602"/>
                  </a:ext>
                </a:extLst>
              </a:tr>
            </a:tbl>
          </a:graphicData>
        </a:graphic>
      </p:graphicFrame>
      <p:sp>
        <p:nvSpPr>
          <p:cNvPr id="27" name="Google Shape;41;p5">
            <a:extLst>
              <a:ext uri="{FF2B5EF4-FFF2-40B4-BE49-F238E27FC236}">
                <a16:creationId xmlns:a16="http://schemas.microsoft.com/office/drawing/2014/main" id="{2BDEA5D3-BC42-4847-B05E-CB782BC50B4D}"/>
              </a:ext>
            </a:extLst>
          </p:cNvPr>
          <p:cNvSpPr txBox="1"/>
          <p:nvPr/>
        </p:nvSpPr>
        <p:spPr>
          <a:xfrm>
            <a:off x="1207468" y="1152524"/>
            <a:ext cx="1061566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קיבוץ שכיחויות לקבוצות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8" name="Google Shape;41;p5">
            <a:extLst>
              <a:ext uri="{FF2B5EF4-FFF2-40B4-BE49-F238E27FC236}">
                <a16:creationId xmlns:a16="http://schemas.microsoft.com/office/drawing/2014/main" id="{4F33960E-9044-4F4B-AF7C-96F4CDE71386}"/>
              </a:ext>
            </a:extLst>
          </p:cNvPr>
          <p:cNvSpPr txBox="1"/>
          <p:nvPr/>
        </p:nvSpPr>
        <p:spPr>
          <a:xfrm>
            <a:off x="2355455" y="1152524"/>
            <a:ext cx="105668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b="1" dirty="0" lang="he-IL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חישוב שכיחות יחסית</a:t>
            </a:r>
            <a:endParaRPr altLang="he-IL" b="1" dirty="0" lang="he-IL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29" name="Google Shape;41;p5">
            <a:extLst>
              <a:ext uri="{FF2B5EF4-FFF2-40B4-BE49-F238E27FC236}">
                <a16:creationId xmlns:a16="http://schemas.microsoft.com/office/drawing/2014/main" id="{B781B849-60EA-4C2B-A852-F6C0E3D91BF6}"/>
              </a:ext>
            </a:extLst>
          </p:cNvPr>
          <p:cNvSpPr txBox="1"/>
          <p:nvPr/>
        </p:nvSpPr>
        <p:spPr>
          <a:xfrm>
            <a:off x="3581229" y="1152524"/>
            <a:ext cx="946220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חישוב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0" name="Google Shape;41;p5">
            <a:extLst>
              <a:ext uri="{FF2B5EF4-FFF2-40B4-BE49-F238E27FC236}">
                <a16:creationId xmlns:a16="http://schemas.microsoft.com/office/drawing/2014/main" id="{49D5B3AC-8973-4D8E-9C99-214FC54D03EB}"/>
              </a:ext>
            </a:extLst>
          </p:cNvPr>
          <p:cNvSpPr txBox="1"/>
          <p:nvPr/>
        </p:nvSpPr>
        <p:spPr>
          <a:xfrm>
            <a:off x="4686826" y="1065031"/>
            <a:ext cx="875947" cy="63857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הוספת אחוזי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1" name="Google Shape;41;p5">
            <a:extLst>
              <a:ext uri="{FF2B5EF4-FFF2-40B4-BE49-F238E27FC236}">
                <a16:creationId xmlns:a16="http://schemas.microsoft.com/office/drawing/2014/main" id="{2CC5E51D-848C-4E1E-B05E-EB164A93DA7F}"/>
              </a:ext>
            </a:extLst>
          </p:cNvPr>
          <p:cNvSpPr txBox="1"/>
          <p:nvPr/>
        </p:nvSpPr>
        <p:spPr>
          <a:xfrm>
            <a:off x="5913457" y="1127627"/>
            <a:ext cx="83191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השוואה בין אוכלוסיות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BCC0137E-F862-45ED-81A6-1E034CB47889}"/>
              </a:ext>
            </a:extLst>
          </p:cNvPr>
          <p:cNvSpPr txBox="1"/>
          <p:nvPr/>
        </p:nvSpPr>
        <p:spPr>
          <a:xfrm>
            <a:off x="7035681" y="1127627"/>
            <a:ext cx="799909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הפקת תובנות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555241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724028" y="219349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CDD1C83C-52C7-480F-B44E-9EC9C1039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98" y="1080432"/>
            <a:ext cx="1320961" cy="57242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F6F5725-A9C5-41EC-8A75-B7DFEE119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3847" y="1080432"/>
            <a:ext cx="1320961" cy="5724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B7989BB-DCFE-4BC3-9D38-A842769E0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2296" y="1080432"/>
            <a:ext cx="1320961" cy="57242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D42BDD3E-9383-44A5-A9FC-6307385EB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0745" y="1080432"/>
            <a:ext cx="1320961" cy="57242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BC6F3DF-9EB6-47D3-8313-19C7A70B9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9194" y="1080432"/>
            <a:ext cx="1320961" cy="57242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78378EE6-F0A3-4485-ABDA-D70E31D4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7641" y="1080432"/>
            <a:ext cx="1320961" cy="572429"/>
          </a:xfrm>
          <a:prstGeom prst="rect">
            <a:avLst/>
          </a:prstGeom>
        </p:spPr>
      </p:pic>
      <p:graphicFrame>
        <p:nvGraphicFramePr>
          <p:cNvPr id="19" name="Google Shape;113;p6">
            <a:extLst>
              <a:ext uri="{FF2B5EF4-FFF2-40B4-BE49-F238E27FC236}">
                <a16:creationId xmlns:a16="http://schemas.microsoft.com/office/drawing/2014/main" id="{F77A6A8B-8489-4A83-9894-0890F9AD0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286104"/>
              </p:ext>
            </p:extLst>
          </p:nvPr>
        </p:nvGraphicFramePr>
        <p:xfrm>
          <a:off x="1672683" y="2106160"/>
          <a:ext cx="5716858" cy="170108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55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178">
                  <a:extLst>
                    <a:ext uri="{9D8B030D-6E8A-4147-A177-3AD203B41FA5}">
                      <a16:colId xmlns:a16="http://schemas.microsoft.com/office/drawing/2014/main" val="3261700616"/>
                    </a:ext>
                  </a:extLst>
                </a:gridCol>
                <a:gridCol w="130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251">
                  <a:extLst>
                    <a:ext uri="{9D8B030D-6E8A-4147-A177-3AD203B41FA5}">
                      <a16:colId xmlns:a16="http://schemas.microsoft.com/office/drawing/2014/main" val="3227995762"/>
                    </a:ext>
                  </a:extLst>
                </a:gridCol>
              </a:tblGrid>
              <a:tr h="323447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עברו את המבחן?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תלמידים מסך כל התלמידים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תלמידים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מצטבר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כן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</a:t>
                      </a:r>
                      <a:endParaRPr dirty="0" sz="1300"/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57%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לא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2</a:t>
                      </a:r>
                      <a:endParaRPr b="0" baseline="0" cap="none" dirty="0" i="0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29%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 עשה את המבחן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</a:t>
                      </a:r>
                      <a:endParaRPr b="0" baseline="0" cap="none" dirty="0" i="0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14%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</a:t>
                      </a:r>
                      <a:endParaRPr b="1" baseline="0" cap="none" dirty="0" i="0" lang="en-US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00602"/>
                  </a:ext>
                </a:extLst>
              </a:tr>
            </a:tbl>
          </a:graphicData>
        </a:graphic>
      </p:graphicFrame>
      <p:sp>
        <p:nvSpPr>
          <p:cNvPr id="27" name="Google Shape;41;p5">
            <a:extLst>
              <a:ext uri="{FF2B5EF4-FFF2-40B4-BE49-F238E27FC236}">
                <a16:creationId xmlns:a16="http://schemas.microsoft.com/office/drawing/2014/main" id="{2BDEA5D3-BC42-4847-B05E-CB782BC50B4D}"/>
              </a:ext>
            </a:extLst>
          </p:cNvPr>
          <p:cNvSpPr txBox="1"/>
          <p:nvPr/>
        </p:nvSpPr>
        <p:spPr>
          <a:xfrm>
            <a:off x="1207468" y="1152524"/>
            <a:ext cx="1061566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קיבוץ שכיחויות לקבוצות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8" name="Google Shape;41;p5">
            <a:extLst>
              <a:ext uri="{FF2B5EF4-FFF2-40B4-BE49-F238E27FC236}">
                <a16:creationId xmlns:a16="http://schemas.microsoft.com/office/drawing/2014/main" id="{4F33960E-9044-4F4B-AF7C-96F4CDE71386}"/>
              </a:ext>
            </a:extLst>
          </p:cNvPr>
          <p:cNvSpPr txBox="1"/>
          <p:nvPr/>
        </p:nvSpPr>
        <p:spPr>
          <a:xfrm>
            <a:off x="2355455" y="1152524"/>
            <a:ext cx="105668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חישוב שכיחות יחסית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9" name="Google Shape;41;p5">
            <a:extLst>
              <a:ext uri="{FF2B5EF4-FFF2-40B4-BE49-F238E27FC236}">
                <a16:creationId xmlns:a16="http://schemas.microsoft.com/office/drawing/2014/main" id="{B781B849-60EA-4C2B-A852-F6C0E3D91BF6}"/>
              </a:ext>
            </a:extLst>
          </p:cNvPr>
          <p:cNvSpPr txBox="1"/>
          <p:nvPr/>
        </p:nvSpPr>
        <p:spPr>
          <a:xfrm>
            <a:off x="3557075" y="1152524"/>
            <a:ext cx="970374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b="1" dirty="0" lang="he-IL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חישוב שכיחות מצטברת</a:t>
            </a:r>
            <a:endParaRPr altLang="he-IL" b="1" dirty="0" lang="he-IL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30" name="Google Shape;41;p5">
            <a:extLst>
              <a:ext uri="{FF2B5EF4-FFF2-40B4-BE49-F238E27FC236}">
                <a16:creationId xmlns:a16="http://schemas.microsoft.com/office/drawing/2014/main" id="{49D5B3AC-8973-4D8E-9C99-214FC54D03EB}"/>
              </a:ext>
            </a:extLst>
          </p:cNvPr>
          <p:cNvSpPr txBox="1"/>
          <p:nvPr/>
        </p:nvSpPr>
        <p:spPr>
          <a:xfrm>
            <a:off x="4686826" y="1065031"/>
            <a:ext cx="875947" cy="63857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הוספת אחוזי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1" name="Google Shape;41;p5">
            <a:extLst>
              <a:ext uri="{FF2B5EF4-FFF2-40B4-BE49-F238E27FC236}">
                <a16:creationId xmlns:a16="http://schemas.microsoft.com/office/drawing/2014/main" id="{2CC5E51D-848C-4E1E-B05E-EB164A93DA7F}"/>
              </a:ext>
            </a:extLst>
          </p:cNvPr>
          <p:cNvSpPr txBox="1"/>
          <p:nvPr/>
        </p:nvSpPr>
        <p:spPr>
          <a:xfrm>
            <a:off x="5913457" y="1127627"/>
            <a:ext cx="83191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השוואה בין אוכלוסיות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BCC0137E-F862-45ED-81A6-1E034CB47889}"/>
              </a:ext>
            </a:extLst>
          </p:cNvPr>
          <p:cNvSpPr txBox="1"/>
          <p:nvPr/>
        </p:nvSpPr>
        <p:spPr>
          <a:xfrm>
            <a:off x="7035681" y="1127627"/>
            <a:ext cx="799909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הפקת תובנות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526590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724028" y="219349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CDD1C83C-52C7-480F-B44E-9EC9C1039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98" y="1080432"/>
            <a:ext cx="1320961" cy="57242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F6F5725-A9C5-41EC-8A75-B7DFEE119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3847" y="1080432"/>
            <a:ext cx="1320961" cy="5724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B7989BB-DCFE-4BC3-9D38-A842769E0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296" y="1080432"/>
            <a:ext cx="1320961" cy="57242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D42BDD3E-9383-44A5-A9FC-6307385E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0745" y="1080432"/>
            <a:ext cx="1320961" cy="57242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BC6F3DF-9EB6-47D3-8313-19C7A70B9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9194" y="1080432"/>
            <a:ext cx="1320961" cy="57242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78378EE6-F0A3-4485-ABDA-D70E31D4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7641" y="1080432"/>
            <a:ext cx="1320961" cy="572429"/>
          </a:xfrm>
          <a:prstGeom prst="rect">
            <a:avLst/>
          </a:prstGeom>
        </p:spPr>
      </p:pic>
      <p:graphicFrame>
        <p:nvGraphicFramePr>
          <p:cNvPr id="19" name="Google Shape;113;p6">
            <a:extLst>
              <a:ext uri="{FF2B5EF4-FFF2-40B4-BE49-F238E27FC236}">
                <a16:creationId xmlns:a16="http://schemas.microsoft.com/office/drawing/2014/main" id="{F77A6A8B-8489-4A83-9894-0890F9AD0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657025"/>
              </p:ext>
            </p:extLst>
          </p:nvPr>
        </p:nvGraphicFramePr>
        <p:xfrm>
          <a:off x="609082" y="2106160"/>
          <a:ext cx="8088350" cy="170108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78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201">
                  <a:extLst>
                    <a:ext uri="{9D8B030D-6E8A-4147-A177-3AD203B41FA5}">
                      <a16:colId xmlns:a16="http://schemas.microsoft.com/office/drawing/2014/main" val="3261700616"/>
                    </a:ext>
                  </a:extLst>
                </a:gridCol>
                <a:gridCol w="150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316">
                  <a:extLst>
                    <a:ext uri="{9D8B030D-6E8A-4147-A177-3AD203B41FA5}">
                      <a16:colId xmlns:a16="http://schemas.microsoft.com/office/drawing/2014/main" val="3227995762"/>
                    </a:ext>
                  </a:extLst>
                </a:gridCol>
                <a:gridCol w="1505316">
                  <a:extLst>
                    <a:ext uri="{9D8B030D-6E8A-4147-A177-3AD203B41FA5}">
                      <a16:colId xmlns:a16="http://schemas.microsoft.com/office/drawing/2014/main" val="2872987426"/>
                    </a:ext>
                  </a:extLst>
                </a:gridCol>
              </a:tblGrid>
              <a:tr h="323447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עברו את המבחן?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תלמידים מסך כל התלמידים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תלמידים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מצטבר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תלמידים מצטבר מסך כל התלמידים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כן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</a:t>
                      </a:r>
                      <a:endParaRPr dirty="0" sz="1300"/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57%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57%</a:t>
                      </a: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לא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cs typeface="Assistant"/>
                          <a:sym typeface="Calibri"/>
                        </a:rPr>
                        <a:t>2</a:t>
                      </a:r>
                      <a:endParaRPr b="0" baseline="0" cap="none" dirty="0" i="0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29%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86%</a:t>
                      </a:r>
                      <a:endParaRPr cap="none" dirty="0" lang="en-US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לא עשה את המבחן</a:t>
                      </a:r>
                      <a:endParaRPr dirty="0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r>
                        <a:rPr altLang="he-IL" b="0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</a:t>
                      </a:r>
                      <a:endParaRPr b="0" baseline="0" cap="none" dirty="0" i="0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14%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</a:t>
                      </a:r>
                      <a:endParaRPr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351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300"/>
                    </a:p>
                  </a:txBody>
                  <a:tcPr anchor="ctr" marL="45720" marR="4572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baseline="0" cap="none" dirty="0" i="0" lang="he-IL" spc="0" strike="noStrike" sz="1300" u="none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</a:t>
                      </a:r>
                      <a:endParaRPr b="1" baseline="0" cap="none" dirty="0" i="0" lang="en-US" spc="0" strike="noStrike" sz="1300" u="none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3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100%</a:t>
                      </a: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endParaRPr b="1" cap="none" dirty="0" strike="noStrike" sz="13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00602"/>
                  </a:ext>
                </a:extLst>
              </a:tr>
            </a:tbl>
          </a:graphicData>
        </a:graphic>
      </p:graphicFrame>
      <p:sp>
        <p:nvSpPr>
          <p:cNvPr id="27" name="Google Shape;41;p5">
            <a:extLst>
              <a:ext uri="{FF2B5EF4-FFF2-40B4-BE49-F238E27FC236}">
                <a16:creationId xmlns:a16="http://schemas.microsoft.com/office/drawing/2014/main" id="{2BDEA5D3-BC42-4847-B05E-CB782BC50B4D}"/>
              </a:ext>
            </a:extLst>
          </p:cNvPr>
          <p:cNvSpPr txBox="1"/>
          <p:nvPr/>
        </p:nvSpPr>
        <p:spPr>
          <a:xfrm>
            <a:off x="1207468" y="1152524"/>
            <a:ext cx="1061566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קיבוץ שכיחויות לקבוצות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8" name="Google Shape;41;p5">
            <a:extLst>
              <a:ext uri="{FF2B5EF4-FFF2-40B4-BE49-F238E27FC236}">
                <a16:creationId xmlns:a16="http://schemas.microsoft.com/office/drawing/2014/main" id="{4F33960E-9044-4F4B-AF7C-96F4CDE71386}"/>
              </a:ext>
            </a:extLst>
          </p:cNvPr>
          <p:cNvSpPr txBox="1"/>
          <p:nvPr/>
        </p:nvSpPr>
        <p:spPr>
          <a:xfrm>
            <a:off x="2355455" y="1152524"/>
            <a:ext cx="105668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חישוב שכיחות יחסית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9" name="Google Shape;41;p5">
            <a:extLst>
              <a:ext uri="{FF2B5EF4-FFF2-40B4-BE49-F238E27FC236}">
                <a16:creationId xmlns:a16="http://schemas.microsoft.com/office/drawing/2014/main" id="{B781B849-60EA-4C2B-A852-F6C0E3D91BF6}"/>
              </a:ext>
            </a:extLst>
          </p:cNvPr>
          <p:cNvSpPr txBox="1"/>
          <p:nvPr/>
        </p:nvSpPr>
        <p:spPr>
          <a:xfrm>
            <a:off x="3557075" y="1152524"/>
            <a:ext cx="970374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חישוב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30" name="Google Shape;41;p5">
            <a:extLst>
              <a:ext uri="{FF2B5EF4-FFF2-40B4-BE49-F238E27FC236}">
                <a16:creationId xmlns:a16="http://schemas.microsoft.com/office/drawing/2014/main" id="{49D5B3AC-8973-4D8E-9C99-214FC54D03EB}"/>
              </a:ext>
            </a:extLst>
          </p:cNvPr>
          <p:cNvSpPr txBox="1"/>
          <p:nvPr/>
        </p:nvSpPr>
        <p:spPr>
          <a:xfrm>
            <a:off x="4664524" y="1065031"/>
            <a:ext cx="962366" cy="63857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b="1" dirty="0" lang="he-IL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הוספת אחוזי שכיחות מצטברת</a:t>
            </a:r>
            <a:endParaRPr altLang="he-IL" b="1" dirty="0" lang="he-IL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31" name="Google Shape;41;p5">
            <a:extLst>
              <a:ext uri="{FF2B5EF4-FFF2-40B4-BE49-F238E27FC236}">
                <a16:creationId xmlns:a16="http://schemas.microsoft.com/office/drawing/2014/main" id="{2CC5E51D-848C-4E1E-B05E-EB164A93DA7F}"/>
              </a:ext>
            </a:extLst>
          </p:cNvPr>
          <p:cNvSpPr txBox="1"/>
          <p:nvPr/>
        </p:nvSpPr>
        <p:spPr>
          <a:xfrm>
            <a:off x="5913457" y="1127627"/>
            <a:ext cx="83191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השוואה בין אוכלוסיות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BCC0137E-F862-45ED-81A6-1E034CB47889}"/>
              </a:ext>
            </a:extLst>
          </p:cNvPr>
          <p:cNvSpPr txBox="1"/>
          <p:nvPr/>
        </p:nvSpPr>
        <p:spPr>
          <a:xfrm>
            <a:off x="7035681" y="1127627"/>
            <a:ext cx="799909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הפקת תובנות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437922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724028" y="219349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CDD1C83C-52C7-480F-B44E-9EC9C1039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98" y="2055066"/>
            <a:ext cx="1320961" cy="638575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F6F5725-A9C5-41EC-8A75-B7DFEE119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3847" y="2055066"/>
            <a:ext cx="1320961" cy="638575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B7989BB-DCFE-4BC3-9D38-A842769E0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296" y="2055066"/>
            <a:ext cx="1320961" cy="638575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D42BDD3E-9383-44A5-A9FC-6307385EB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0745" y="2055066"/>
            <a:ext cx="1320961" cy="6385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BC6F3DF-9EB6-47D3-8313-19C7A70B9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9194" y="2055066"/>
            <a:ext cx="1320961" cy="638575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78378EE6-F0A3-4485-ABDA-D70E31D44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7641" y="2055066"/>
            <a:ext cx="1320961" cy="638575"/>
          </a:xfrm>
          <a:prstGeom prst="rect">
            <a:avLst/>
          </a:prstGeom>
        </p:spPr>
      </p:pic>
      <p:sp>
        <p:nvSpPr>
          <p:cNvPr id="27" name="Google Shape;41;p5">
            <a:extLst>
              <a:ext uri="{FF2B5EF4-FFF2-40B4-BE49-F238E27FC236}">
                <a16:creationId xmlns:a16="http://schemas.microsoft.com/office/drawing/2014/main" id="{2BDEA5D3-BC42-4847-B05E-CB782BC50B4D}"/>
              </a:ext>
            </a:extLst>
          </p:cNvPr>
          <p:cNvSpPr txBox="1"/>
          <p:nvPr/>
        </p:nvSpPr>
        <p:spPr>
          <a:xfrm>
            <a:off x="1207468" y="2163568"/>
            <a:ext cx="1061566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קיבוץ שכיחויות לקבוצות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8" name="Google Shape;41;p5">
            <a:extLst>
              <a:ext uri="{FF2B5EF4-FFF2-40B4-BE49-F238E27FC236}">
                <a16:creationId xmlns:a16="http://schemas.microsoft.com/office/drawing/2014/main" id="{4F33960E-9044-4F4B-AF7C-96F4CDE71386}"/>
              </a:ext>
            </a:extLst>
          </p:cNvPr>
          <p:cNvSpPr txBox="1"/>
          <p:nvPr/>
        </p:nvSpPr>
        <p:spPr>
          <a:xfrm>
            <a:off x="2355455" y="2163568"/>
            <a:ext cx="105668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חישוב שכיחות יחסית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29" name="Google Shape;41;p5">
            <a:extLst>
              <a:ext uri="{FF2B5EF4-FFF2-40B4-BE49-F238E27FC236}">
                <a16:creationId xmlns:a16="http://schemas.microsoft.com/office/drawing/2014/main" id="{B781B849-60EA-4C2B-A852-F6C0E3D91BF6}"/>
              </a:ext>
            </a:extLst>
          </p:cNvPr>
          <p:cNvSpPr txBox="1"/>
          <p:nvPr/>
        </p:nvSpPr>
        <p:spPr>
          <a:xfrm>
            <a:off x="3557075" y="2163568"/>
            <a:ext cx="970374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cs charset="-79" pitchFamily="2" typeface="Assistant SemiBold"/>
                <a:sym typeface="Quattrocento Sans"/>
              </a:rPr>
              <a:t>חישוב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cs charset="-79" pitchFamily="2" typeface="Assistant SemiBold"/>
            </a:endParaRPr>
          </a:p>
        </p:txBody>
      </p:sp>
      <p:sp>
        <p:nvSpPr>
          <p:cNvPr id="30" name="Google Shape;41;p5">
            <a:extLst>
              <a:ext uri="{FF2B5EF4-FFF2-40B4-BE49-F238E27FC236}">
                <a16:creationId xmlns:a16="http://schemas.microsoft.com/office/drawing/2014/main" id="{49D5B3AC-8973-4D8E-9C99-214FC54D03EB}"/>
              </a:ext>
            </a:extLst>
          </p:cNvPr>
          <p:cNvSpPr txBox="1"/>
          <p:nvPr/>
        </p:nvSpPr>
        <p:spPr>
          <a:xfrm>
            <a:off x="4686826" y="2076075"/>
            <a:ext cx="875947" cy="63857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dirty="0" lang="he-IL">
                <a:solidFill>
                  <a:schemeClr val="bg1"/>
                </a:solidFill>
                <a:latin charset="-79" pitchFamily="2" typeface="Assistant SemiBold"/>
                <a:ea typeface="Assistant"/>
                <a:cs charset="-79" pitchFamily="2" typeface="Assistant SemiBold"/>
                <a:sym typeface="Quattrocento Sans"/>
              </a:rPr>
              <a:t>הוספת אחוזי שכיחות מצטברת</a:t>
            </a:r>
            <a:endParaRPr altLang="he-IL" dirty="0" lang="he-IL">
              <a:solidFill>
                <a:schemeClr val="bg1"/>
              </a:solidFill>
              <a:latin charset="-79" pitchFamily="2" typeface="Assistant SemiBold"/>
              <a:ea typeface="Assistant"/>
              <a:cs charset="-79" pitchFamily="2" typeface="Assistant SemiBold"/>
            </a:endParaRPr>
          </a:p>
        </p:txBody>
      </p:sp>
      <p:sp>
        <p:nvSpPr>
          <p:cNvPr id="31" name="Google Shape;41;p5">
            <a:extLst>
              <a:ext uri="{FF2B5EF4-FFF2-40B4-BE49-F238E27FC236}">
                <a16:creationId xmlns:a16="http://schemas.microsoft.com/office/drawing/2014/main" id="{2CC5E51D-848C-4E1E-B05E-EB164A93DA7F}"/>
              </a:ext>
            </a:extLst>
          </p:cNvPr>
          <p:cNvSpPr txBox="1"/>
          <p:nvPr/>
        </p:nvSpPr>
        <p:spPr>
          <a:xfrm>
            <a:off x="5913457" y="2138671"/>
            <a:ext cx="831917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lvl="0" rtl="1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b="1" dirty="0" lang="he-IL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השוואה בין אוכלוסיות</a:t>
            </a:r>
            <a:endParaRPr altLang="he-IL" b="1" dirty="0" lang="he-IL">
              <a:solidFill>
                <a:srgbClr val="232752"/>
              </a:solidFill>
              <a:latin typeface="Assistant"/>
              <a:cs typeface="Assistant"/>
            </a:endParaRPr>
          </a:p>
        </p:txBody>
      </p:sp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BCC0137E-F862-45ED-81A6-1E034CB47889}"/>
              </a:ext>
            </a:extLst>
          </p:cNvPr>
          <p:cNvSpPr txBox="1"/>
          <p:nvPr/>
        </p:nvSpPr>
        <p:spPr>
          <a:xfrm>
            <a:off x="7035681" y="2138671"/>
            <a:ext cx="799909" cy="47186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>
              <a:lnSpc>
                <a:spcPts val="1300"/>
              </a:lnSpc>
              <a:buClr>
                <a:schemeClr val="dk1"/>
              </a:buClr>
              <a:buSzPct val="100000"/>
            </a:pPr>
            <a:r>
              <a:rPr altLang="he-IL" b="1" dirty="0" lang="he-IL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הפקת תובנות</a:t>
            </a:r>
            <a:endParaRPr altLang="he-IL" b="1" dirty="0" lang="he-IL">
              <a:solidFill>
                <a:srgbClr val="232752"/>
              </a:solidFill>
              <a:latin typeface="Assistant"/>
              <a:cs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7698827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descr="Google Shape;60;p13" id="16" name="Google Shape;60;p13">
            <a:extLst>
              <a:ext uri="{FF2B5EF4-FFF2-40B4-BE49-F238E27FC236}">
                <a16:creationId xmlns:a16="http://schemas.microsoft.com/office/drawing/2014/main" id="{5A48CBA8-923A-489E-89FF-4893DEF24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692CAD88-508E-417D-BB8D-17D99843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0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775346" y="534046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132;p7">
            <a:extLst>
              <a:ext uri="{FF2B5EF4-FFF2-40B4-BE49-F238E27FC236}">
                <a16:creationId xmlns:a16="http://schemas.microsoft.com/office/drawing/2014/main" id="{A85945AB-E66B-4BB6-8A12-61F79DEC7666}"/>
              </a:ext>
            </a:extLst>
          </p:cNvPr>
          <p:cNvSpPr txBox="1"/>
          <p:nvPr/>
        </p:nvSpPr>
        <p:spPr>
          <a:xfrm>
            <a:off x="2621280" y="1763383"/>
            <a:ext cx="3901440" cy="699875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 להבאת נתונים לטבלת שכיחויות</a:t>
            </a:r>
          </a:p>
          <a:p>
            <a:pPr algn="ctr" indent="0" lvl="0" marL="0" marR="0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לצורך הפקת תובנות</a:t>
            </a:r>
            <a:endParaRPr b="0" cap="none" dirty="0" i="0" strike="noStrike" sz="1600" u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B6B8E412-E4D8-43B1-A4AD-84319F544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2280" y="776697"/>
            <a:ext cx="1404000" cy="1404000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825576CE-E889-45E4-B529-06A3C155C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24" y="2763523"/>
            <a:ext cx="1404000" cy="1404000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70C37090-C9BC-4CFD-B392-3987F46C2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3316688"/>
            <a:ext cx="1404000" cy="1404000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8F679F52-E0CD-4897-843A-2F95FE0B8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06" y="2763523"/>
            <a:ext cx="1404000" cy="1404000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E233A2E4-1FA2-4C40-BFD9-495E9DEDB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0" y="783447"/>
            <a:ext cx="1404000" cy="1404000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sp>
        <p:nvSpPr>
          <p:cNvPr id="28" name="Google Shape;132;p7">
            <a:extLst>
              <a:ext uri="{FF2B5EF4-FFF2-40B4-BE49-F238E27FC236}">
                <a16:creationId xmlns:a16="http://schemas.microsoft.com/office/drawing/2014/main" id="{3A809DE1-D3B4-4CC2-B842-F94667A521E6}"/>
              </a:ext>
            </a:extLst>
          </p:cNvPr>
          <p:cNvSpPr txBox="1"/>
          <p:nvPr/>
        </p:nvSpPr>
        <p:spPr>
          <a:xfrm>
            <a:off x="7360228" y="2187447"/>
            <a:ext cx="1402668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9.5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בישראל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29" name="Google Shape;132;p7">
            <a:extLst>
              <a:ext uri="{FF2B5EF4-FFF2-40B4-BE49-F238E27FC236}">
                <a16:creationId xmlns:a16="http://schemas.microsoft.com/office/drawing/2014/main" id="{C3A673B9-F3E5-4C19-8038-2876849DC145}"/>
              </a:ext>
            </a:extLst>
          </p:cNvPr>
          <p:cNvSpPr txBox="1"/>
          <p:nvPr/>
        </p:nvSpPr>
        <p:spPr>
          <a:xfrm>
            <a:off x="342393" y="2187447"/>
            <a:ext cx="1402668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7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בלבנון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0" name="Google Shape;132;p7">
            <a:extLst>
              <a:ext uri="{FF2B5EF4-FFF2-40B4-BE49-F238E27FC236}">
                <a16:creationId xmlns:a16="http://schemas.microsoft.com/office/drawing/2014/main" id="{87ECD317-A9C5-4D07-A1DD-C182D9B4F7A4}"/>
              </a:ext>
            </a:extLst>
          </p:cNvPr>
          <p:cNvSpPr txBox="1"/>
          <p:nvPr/>
        </p:nvSpPr>
        <p:spPr>
          <a:xfrm>
            <a:off x="6250044" y="4153918"/>
            <a:ext cx="1402668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18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בסוריה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1" name="Google Shape;132;p7">
            <a:extLst>
              <a:ext uri="{FF2B5EF4-FFF2-40B4-BE49-F238E27FC236}">
                <a16:creationId xmlns:a16="http://schemas.microsoft.com/office/drawing/2014/main" id="{1D4E7B9C-3DA9-4314-95E8-6752A06ED020}"/>
              </a:ext>
            </a:extLst>
          </p:cNvPr>
          <p:cNvSpPr txBox="1"/>
          <p:nvPr/>
        </p:nvSpPr>
        <p:spPr>
          <a:xfrm>
            <a:off x="1491289" y="4153918"/>
            <a:ext cx="1402668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400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106</a:t>
            </a: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במצרים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2" name="Google Shape;132;p7">
            <a:extLst>
              <a:ext uri="{FF2B5EF4-FFF2-40B4-BE49-F238E27FC236}">
                <a16:creationId xmlns:a16="http://schemas.microsoft.com/office/drawing/2014/main" id="{69305428-9608-4FCD-9536-CDD079473C03}"/>
              </a:ext>
            </a:extLst>
          </p:cNvPr>
          <p:cNvSpPr txBox="1"/>
          <p:nvPr/>
        </p:nvSpPr>
        <p:spPr>
          <a:xfrm>
            <a:off x="3690018" y="4705820"/>
            <a:ext cx="1763965" cy="35388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9.5 מיליון תושבים בירדן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3" name="Google Shape;232;p9">
            <a:extLst>
              <a:ext uri="{FF2B5EF4-FFF2-40B4-BE49-F238E27FC236}">
                <a16:creationId xmlns:a16="http://schemas.microsoft.com/office/drawing/2014/main" id="{0B839EC1-C3A2-4046-92A6-CAED6291DEF6}"/>
              </a:ext>
            </a:extLst>
          </p:cNvPr>
          <p:cNvSpPr txBox="1"/>
          <p:nvPr/>
        </p:nvSpPr>
        <p:spPr>
          <a:xfrm>
            <a:off x="265028" y="4808251"/>
            <a:ext cx="2848810" cy="308994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marR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altLang="iw-IL" dirty="0" lang="iw-IL" sz="1000">
                <a:solidFill>
                  <a:schemeClr val="dk1"/>
                </a:solidFill>
                <a:latin charset="-79" pitchFamily="2" typeface="Assistant"/>
                <a:ea typeface="Quattrocento Sans"/>
                <a:cs charset="-79" pitchFamily="2" typeface="Assistant"/>
                <a:sym typeface="Quattrocento Sans"/>
              </a:rPr>
              <a:t>הנתונים והתמונות מוויקיפדיה ומוערכים לתאריך 1.7.2022 </a:t>
            </a:r>
            <a:endParaRPr dirty="0" sz="1000">
              <a:latin charset="-79" pitchFamily="2" typeface="Assistant"/>
              <a:cs charset="-79" pitchFamily="2"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8115608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798394" y="269843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6B8E412-E4D8-43B1-A4AD-84319F544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7802" y="943404"/>
            <a:ext cx="872287" cy="872287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70C37090-C9BC-4CFD-B392-3987F46C2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1" y="3848401"/>
            <a:ext cx="872287" cy="872287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E233A2E4-1FA2-4C40-BFD9-495E9DEDB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0" y="950154"/>
            <a:ext cx="872287" cy="872287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sp>
        <p:nvSpPr>
          <p:cNvPr id="28" name="Google Shape;132;p7">
            <a:extLst>
              <a:ext uri="{FF2B5EF4-FFF2-40B4-BE49-F238E27FC236}">
                <a16:creationId xmlns:a16="http://schemas.microsoft.com/office/drawing/2014/main" id="{3A809DE1-D3B4-4CC2-B842-F94667A521E6}"/>
              </a:ext>
            </a:extLst>
          </p:cNvPr>
          <p:cNvSpPr txBox="1"/>
          <p:nvPr/>
        </p:nvSpPr>
        <p:spPr>
          <a:xfrm>
            <a:off x="7660194" y="1822442"/>
            <a:ext cx="1187501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9.5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בישראל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29" name="Google Shape;132;p7">
            <a:extLst>
              <a:ext uri="{FF2B5EF4-FFF2-40B4-BE49-F238E27FC236}">
                <a16:creationId xmlns:a16="http://schemas.microsoft.com/office/drawing/2014/main" id="{C3A673B9-F3E5-4C19-8038-2876849DC145}"/>
              </a:ext>
            </a:extLst>
          </p:cNvPr>
          <p:cNvSpPr txBox="1"/>
          <p:nvPr/>
        </p:nvSpPr>
        <p:spPr>
          <a:xfrm>
            <a:off x="296305" y="1822442"/>
            <a:ext cx="1122813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7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בלבנון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0" name="Google Shape;132;p7">
            <a:extLst>
              <a:ext uri="{FF2B5EF4-FFF2-40B4-BE49-F238E27FC236}">
                <a16:creationId xmlns:a16="http://schemas.microsoft.com/office/drawing/2014/main" id="{87ECD317-A9C5-4D07-A1DD-C182D9B4F7A4}"/>
              </a:ext>
            </a:extLst>
          </p:cNvPr>
          <p:cNvSpPr txBox="1"/>
          <p:nvPr/>
        </p:nvSpPr>
        <p:spPr>
          <a:xfrm>
            <a:off x="6698010" y="3983738"/>
            <a:ext cx="1129992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18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בסוריה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2" name="Google Shape;132;p7">
            <a:extLst>
              <a:ext uri="{FF2B5EF4-FFF2-40B4-BE49-F238E27FC236}">
                <a16:creationId xmlns:a16="http://schemas.microsoft.com/office/drawing/2014/main" id="{69305428-9608-4FCD-9536-CDD079473C03}"/>
              </a:ext>
            </a:extLst>
          </p:cNvPr>
          <p:cNvSpPr txBox="1"/>
          <p:nvPr/>
        </p:nvSpPr>
        <p:spPr>
          <a:xfrm>
            <a:off x="3613025" y="4705821"/>
            <a:ext cx="1751291" cy="35388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9.5 מיליון  תושבים בירדן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A4D4B44B-8136-4C03-A972-05860F2A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8487"/>
              </p:ext>
            </p:extLst>
          </p:nvPr>
        </p:nvGraphicFramePr>
        <p:xfrm>
          <a:off x="1872000" y="1114666"/>
          <a:ext cx="5400000" cy="2161194"/>
        </p:xfrm>
        <a:graphic>
          <a:graphicData uri="http://schemas.openxmlformats.org/drawingml/2006/table">
            <a:tbl>
              <a:tblPr bandRow="1" firstRow="1" rtl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571383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835479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382089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8585719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87287175"/>
                    </a:ext>
                  </a:extLst>
                </a:gridCol>
              </a:tblGrid>
              <a:tr h="395044"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התושבים המצטבר מסך הכול</a:t>
                      </a:r>
                    </a:p>
                  </a:txBody>
                  <a:tcPr anchor="ctr" marL="45720" marR="45720"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מצטבר (מ)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אחוז תושבים </a:t>
                      </a:r>
                      <a:br>
                        <a:rPr b="1" cap="none" dirty="0" lang="en-US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</a:b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מסך הכול</a:t>
                      </a:r>
                      <a:endParaRPr b="1" cap="none" dirty="0" strike="noStrike" sz="10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התושבים (מ)</a:t>
                      </a:r>
                      <a:endParaRPr b="1" cap="none" dirty="0" strike="noStrike" sz="10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מדינה</a:t>
                      </a:r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858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ישראל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6676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סוריה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4405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מצרים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9995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לבנון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6847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ירדן</a:t>
                      </a:r>
                      <a:endParaRPr dirty="0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62702"/>
                  </a:ext>
                </a:extLst>
              </a:tr>
              <a:tr h="294159"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</a:pPr>
                      <a:endParaRPr altLang="he-IL" b="1" baseline="0" cap="none" dirty="0" i="0" lang="he-IL" spc="0" strike="noStrike" sz="1000" u="none">
                        <a:solidFill>
                          <a:srgbClr val="232752"/>
                        </a:solidFill>
                        <a:uFillTx/>
                        <a:latin typeface="Assistant"/>
                        <a:cs typeface="Assistant"/>
                        <a:sym typeface="Calibri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0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 הכול</a:t>
                      </a:r>
                      <a:endParaRPr b="1" dirty="0" lang="en-US" sz="1000"/>
                    </a:p>
                  </a:txBody>
                  <a:tcPr anchor="ctr" marL="45720" marR="4572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70143"/>
                  </a:ext>
                </a:extLst>
              </a:tr>
            </a:tbl>
          </a:graphicData>
        </a:graphic>
      </p:graphicFrame>
      <p:pic>
        <p:nvPicPr>
          <p:cNvPr id="18" name="תמונה 17">
            <a:extLst>
              <a:ext uri="{FF2B5EF4-FFF2-40B4-BE49-F238E27FC236}">
                <a16:creationId xmlns:a16="http://schemas.microsoft.com/office/drawing/2014/main" id="{825576CE-E889-45E4-B529-06A3C155C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63" y="3125055"/>
            <a:ext cx="872287" cy="872287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8F679F52-E0CD-4897-843A-2F95FE0B8E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08" y="3125055"/>
            <a:ext cx="872287" cy="872287"/>
          </a:xfrm>
          <a:prstGeom prst="ellipse">
            <a:avLst/>
          </a:prstGeom>
          <a:solidFill>
            <a:srgbClr val="00B0F0">
              <a:alpha val="19607"/>
            </a:srgbClr>
          </a:solidFill>
          <a:ln cap="flat" cmpd="sng" w="25400">
            <a:solidFill>
              <a:srgbClr val="232752"/>
            </a:solidFill>
            <a:prstDash val="solid"/>
            <a:miter lim="8000"/>
            <a:headEnd len="sm" type="none" w="sm"/>
            <a:tailEnd len="sm" type="none" w="sm"/>
          </a:ln>
        </p:spPr>
      </p:pic>
      <p:sp>
        <p:nvSpPr>
          <p:cNvPr id="31" name="Google Shape;132;p7">
            <a:extLst>
              <a:ext uri="{FF2B5EF4-FFF2-40B4-BE49-F238E27FC236}">
                <a16:creationId xmlns:a16="http://schemas.microsoft.com/office/drawing/2014/main" id="{1D4E7B9C-3DA9-4314-95E8-6752A06ED020}"/>
              </a:ext>
            </a:extLst>
          </p:cNvPr>
          <p:cNvSpPr txBox="1"/>
          <p:nvPr/>
        </p:nvSpPr>
        <p:spPr>
          <a:xfrm>
            <a:off x="1048740" y="3983738"/>
            <a:ext cx="1207306" cy="56932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400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106</a:t>
            </a: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 מיליון 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400" u="none">
                <a:solidFill>
                  <a:srgbClr val="232752"/>
                </a:solidFill>
                <a:latin charset="-79" pitchFamily="2" typeface="Assistant"/>
                <a:ea typeface="Assistant ExtraBold"/>
                <a:cs charset="-79" pitchFamily="2" typeface="Assistant"/>
                <a:sym typeface="Assistant ExtraBold"/>
              </a:rPr>
              <a:t>תושבים במצרים</a:t>
            </a:r>
            <a:endParaRPr b="0" cap="none" dirty="0" i="0" strike="noStrike" sz="1400" u="none">
              <a:solidFill>
                <a:srgbClr val="232752"/>
              </a:solidFill>
              <a:latin charset="-79" pitchFamily="2" typeface="Assistant"/>
              <a:ea typeface="Assistant ExtraBold"/>
              <a:cs charset="-79" pitchFamily="2" typeface="Assistant"/>
              <a:sym typeface="Assistant ExtraBold"/>
            </a:endParaRPr>
          </a:p>
        </p:txBody>
      </p:sp>
      <p:sp>
        <p:nvSpPr>
          <p:cNvPr id="33" name="Google Shape;61;p3">
            <a:extLst>
              <a:ext uri="{FF2B5EF4-FFF2-40B4-BE49-F238E27FC236}">
                <a16:creationId xmlns:a16="http://schemas.microsoft.com/office/drawing/2014/main" id="{05B01A78-AB99-4EB9-95B1-3156D90FD664}"/>
              </a:ext>
            </a:extLst>
          </p:cNvPr>
          <p:cNvSpPr/>
          <p:nvPr/>
        </p:nvSpPr>
        <p:spPr>
          <a:xfrm flipH="1">
            <a:off x="7505082" y="1398343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61;p3">
            <a:extLst>
              <a:ext uri="{FF2B5EF4-FFF2-40B4-BE49-F238E27FC236}">
                <a16:creationId xmlns:a16="http://schemas.microsoft.com/office/drawing/2014/main" id="{A9CD70AA-719F-4BC2-8F7B-8F044AF7C84E}"/>
              </a:ext>
            </a:extLst>
          </p:cNvPr>
          <p:cNvSpPr/>
          <p:nvPr/>
        </p:nvSpPr>
        <p:spPr>
          <a:xfrm flipH="1" rot="10800000">
            <a:off x="1423950" y="1398343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1;p3">
            <a:extLst>
              <a:ext uri="{FF2B5EF4-FFF2-40B4-BE49-F238E27FC236}">
                <a16:creationId xmlns:a16="http://schemas.microsoft.com/office/drawing/2014/main" id="{1E31CA7A-CF49-4D0B-8EF7-479802B8EE78}"/>
              </a:ext>
            </a:extLst>
          </p:cNvPr>
          <p:cNvSpPr/>
          <p:nvPr/>
        </p:nvSpPr>
        <p:spPr>
          <a:xfrm flipH="1" rot="5400000">
            <a:off x="4397609" y="3509640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61;p3">
            <a:extLst>
              <a:ext uri="{FF2B5EF4-FFF2-40B4-BE49-F238E27FC236}">
                <a16:creationId xmlns:a16="http://schemas.microsoft.com/office/drawing/2014/main" id="{1D64ACBB-2E8B-4D35-BF7C-993EFF2208F7}"/>
              </a:ext>
            </a:extLst>
          </p:cNvPr>
          <p:cNvSpPr/>
          <p:nvPr/>
        </p:nvSpPr>
        <p:spPr>
          <a:xfrm flipH="1" rot="1800000">
            <a:off x="6562626" y="3290148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1;p3">
            <a:extLst>
              <a:ext uri="{FF2B5EF4-FFF2-40B4-BE49-F238E27FC236}">
                <a16:creationId xmlns:a16="http://schemas.microsoft.com/office/drawing/2014/main" id="{BD5DD2C6-EE95-4EB6-8D56-52A4A66F469E}"/>
              </a:ext>
            </a:extLst>
          </p:cNvPr>
          <p:cNvSpPr/>
          <p:nvPr/>
        </p:nvSpPr>
        <p:spPr>
          <a:xfrm flipH="1" rot="9000000">
            <a:off x="2243388" y="3290148"/>
            <a:ext cx="152604" cy="114912"/>
          </a:xfrm>
          <a:custGeom>
            <a:avLst/>
            <a:gdLst/>
            <a:ahLst/>
            <a:cxnLst/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0" bIns="34275" lIns="34275" numCol="1" rIns="34275" spcFirstLastPara="1" tIns="34275" wrap="square">
            <a:noAutofit/>
          </a:bodyPr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b="0" cap="none" i="0" strike="noStrike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32;p9">
            <a:extLst>
              <a:ext uri="{FF2B5EF4-FFF2-40B4-BE49-F238E27FC236}">
                <a16:creationId xmlns:a16="http://schemas.microsoft.com/office/drawing/2014/main" id="{C02820C6-262A-4445-8F87-764530512F22}"/>
              </a:ext>
            </a:extLst>
          </p:cNvPr>
          <p:cNvSpPr txBox="1"/>
          <p:nvPr/>
        </p:nvSpPr>
        <p:spPr>
          <a:xfrm>
            <a:off x="265028" y="4808251"/>
            <a:ext cx="2848810" cy="308994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/>
          <a:p>
            <a:pPr algn="l" indent="0" lvl="0" marL="0" marR="0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altLang="iw-IL" dirty="0" lang="iw-IL" sz="1000">
                <a:solidFill>
                  <a:schemeClr val="dk1"/>
                </a:solidFill>
                <a:latin charset="-79" pitchFamily="2" typeface="Assistant"/>
                <a:ea typeface="Quattrocento Sans"/>
                <a:cs charset="-79" pitchFamily="2" typeface="Assistant"/>
                <a:sym typeface="Quattrocento Sans"/>
              </a:rPr>
              <a:t>הנתונים והתמונות מוויקיפדיה ומוערכים לתאריך 1.7.2022 </a:t>
            </a:r>
            <a:endParaRPr dirty="0" sz="1000">
              <a:latin charset="-79" pitchFamily="2" typeface="Assistant"/>
              <a:cs charset="-79" pitchFamily="2"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502810655"/>
      </p:ext>
    </p:extLst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3"/>
      <p:bldP animBg="1" grpId="0" spid="34"/>
      <p:bldP animBg="1" grpId="0" spid="35"/>
      <p:bldP animBg="1" grpId="0" spid="36"/>
      <p:bldP animBg="1" grpId="0" spid="37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ctr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3175">
          <a:noFill/>
          <a:miter lim="400000"/>
        </a:ln>
        <a:effectLst/>
        <a:sp3d/>
      </a:spPr>
      <a:bodyPr anchor="t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ctr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3175">
          <a:noFill/>
          <a:miter lim="400000"/>
        </a:ln>
        <a:effectLst/>
        <a:sp3d/>
      </a:spPr>
      <a:bodyPr anchor="t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1001</Words>
  <Paragraphs>310</Paragraphs>
  <Slides>13</Slides>
  <Notes>13</Notes>
  <TotalTime>2345</TotalTime>
  <HiddenSlides>0</HiddenSlides>
  <MMClips>0</MMClips>
  <ScaleCrop>false</ScaleCrop>
  <HeadingPairs>
    <vt:vector baseType="variant" size="6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baseType="lpstr" size="21">
      <vt:lpstr>Assistant ExtraBold</vt:lpstr>
      <vt:lpstr>Assistant SemiBold</vt:lpstr>
      <vt:lpstr>Quattrocento Sans</vt:lpstr>
      <vt:lpstr>Helvetica</vt:lpstr>
      <vt:lpstr>Calibri</vt:lpstr>
      <vt:lpstr>Arial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lication>Microsoft Office PowerPoint</Application>
  <AppVersion>16.0000</AppVersion>
  <PresentationFormat>‫הצגה על המסך (16:9)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  <cp:lastModifiedBy>ציפי לנקין</cp:lastModifiedBy>
  <dcterms:modified xsi:type="dcterms:W3CDTF">2023-05-07T05:54:01Z</dcterms:modified>
  <cp:revision>114</cp:revision>
  <dc:title>PowerPoint Presentation</dc:title>
</cp:coreProperties>
</file>