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388" r:id="rId4"/>
    <p:sldId id="532" r:id="rId5"/>
    <p:sldId id="533" r:id="rId6"/>
    <p:sldId id="537" r:id="rId7"/>
    <p:sldId id="536" r:id="rId8"/>
    <p:sldId id="330" r:id="rId9"/>
    <p:sldId id="528" r:id="rId10"/>
    <p:sldId id="529" r:id="rId11"/>
    <p:sldId id="535" r:id="rId1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9636" autoAdjust="0"/>
  </p:normalViewPr>
  <p:slideViewPr>
    <p:cSldViewPr snapToGrid="0">
      <p:cViewPr varScale="1">
        <p:scale>
          <a:sx n="56" d="100"/>
          <a:sy n="56" d="100"/>
        </p:scale>
        <p:origin x="956" y="6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7DC52-5712-48C7-BC87-E5B1511033CF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rtl="1"/>
          <a:endParaRPr lang="he-IL"/>
        </a:p>
      </dgm:t>
    </dgm:pt>
    <dgm:pt modelId="{69179B0F-491B-4B87-A9CD-16D273D52EF5}">
      <dgm:prSet phldrT="[Text]"/>
      <dgm:spPr/>
      <dgm:t>
        <a:bodyPr/>
        <a:lstStyle/>
        <a:p>
          <a:pPr rtl="1"/>
          <a:r>
            <a:rPr lang="he-IL" dirty="0"/>
            <a:t>אתרים ייעודים</a:t>
          </a:r>
        </a:p>
      </dgm:t>
    </dgm:pt>
    <dgm:pt modelId="{ABE73AE7-98D4-40FC-A175-97EDFB4EAE55}" type="parTrans" cxnId="{0AC2199B-A899-4B1E-AEE5-B8661ACC907E}">
      <dgm:prSet/>
      <dgm:spPr/>
      <dgm:t>
        <a:bodyPr/>
        <a:lstStyle/>
        <a:p>
          <a:pPr rtl="1"/>
          <a:endParaRPr lang="he-IL"/>
        </a:p>
      </dgm:t>
    </dgm:pt>
    <dgm:pt modelId="{754A8B86-7932-4DB0-BDAD-FC220BA7F630}" type="sibTrans" cxnId="{0AC2199B-A899-4B1E-AEE5-B8661ACC907E}">
      <dgm:prSet/>
      <dgm:spPr/>
      <dgm:t>
        <a:bodyPr/>
        <a:lstStyle/>
        <a:p>
          <a:pPr rtl="1"/>
          <a:endParaRPr lang="he-IL"/>
        </a:p>
      </dgm:t>
    </dgm:pt>
    <dgm:pt modelId="{B0D42C13-8C5E-45B7-A1EB-1460C5FB7DE8}">
      <dgm:prSet phldrT="[Text]"/>
      <dgm:spPr/>
      <dgm:t>
        <a:bodyPr/>
        <a:lstStyle/>
        <a:p>
          <a:pPr rtl="1"/>
          <a:r>
            <a:rPr lang="he-IL" dirty="0"/>
            <a:t>בצורה ידנית</a:t>
          </a:r>
        </a:p>
      </dgm:t>
    </dgm:pt>
    <dgm:pt modelId="{B0C897F8-75F6-4814-8A02-88EAE06EB9F5}" type="parTrans" cxnId="{4F409A8F-4412-4B1C-B0B8-712391E43DC6}">
      <dgm:prSet/>
      <dgm:spPr/>
      <dgm:t>
        <a:bodyPr/>
        <a:lstStyle/>
        <a:p>
          <a:pPr rtl="1"/>
          <a:endParaRPr lang="he-IL"/>
        </a:p>
      </dgm:t>
    </dgm:pt>
    <dgm:pt modelId="{1AF0059A-ECC6-4616-B8D6-541FE229704B}" type="sibTrans" cxnId="{4F409A8F-4412-4B1C-B0B8-712391E43DC6}">
      <dgm:prSet/>
      <dgm:spPr/>
      <dgm:t>
        <a:bodyPr/>
        <a:lstStyle/>
        <a:p>
          <a:pPr rtl="1"/>
          <a:endParaRPr lang="he-IL"/>
        </a:p>
      </dgm:t>
    </dgm:pt>
    <dgm:pt modelId="{8395A5B5-3A26-4247-B25C-68C7F29F4B6F}">
      <dgm:prSet phldrT="[Text]"/>
      <dgm:spPr/>
      <dgm:t>
        <a:bodyPr/>
        <a:lstStyle/>
        <a:p>
          <a:pPr rtl="1"/>
          <a:r>
            <a:rPr lang="en-US"/>
            <a:t>API</a:t>
          </a:r>
          <a:endParaRPr lang="he-IL" dirty="0"/>
        </a:p>
      </dgm:t>
    </dgm:pt>
    <dgm:pt modelId="{E0988836-BF2C-4993-869D-053C82A68983}" type="parTrans" cxnId="{24F9925A-B431-410D-A0F0-49F3960C216B}">
      <dgm:prSet/>
      <dgm:spPr/>
      <dgm:t>
        <a:bodyPr/>
        <a:lstStyle/>
        <a:p>
          <a:pPr rtl="1"/>
          <a:endParaRPr lang="he-IL"/>
        </a:p>
      </dgm:t>
    </dgm:pt>
    <dgm:pt modelId="{3D3ABCC3-0C12-4B33-B16A-D3EECFDCA7BE}" type="sibTrans" cxnId="{24F9925A-B431-410D-A0F0-49F3960C216B}">
      <dgm:prSet/>
      <dgm:spPr/>
      <dgm:t>
        <a:bodyPr/>
        <a:lstStyle/>
        <a:p>
          <a:pPr rtl="1"/>
          <a:endParaRPr lang="he-IL"/>
        </a:p>
      </dgm:t>
    </dgm:pt>
    <dgm:pt modelId="{228384A1-7FE8-4DEA-BF12-2A6B3456330E}" type="pres">
      <dgm:prSet presAssocID="{5857DC52-5712-48C7-BC87-E5B1511033CF}" presName="diagram" presStyleCnt="0">
        <dgm:presLayoutVars>
          <dgm:dir/>
          <dgm:resizeHandles val="exact"/>
        </dgm:presLayoutVars>
      </dgm:prSet>
      <dgm:spPr/>
    </dgm:pt>
    <dgm:pt modelId="{D03043A1-93DB-4705-A1C8-7139E22EB749}" type="pres">
      <dgm:prSet presAssocID="{69179B0F-491B-4B87-A9CD-16D273D52EF5}" presName="node" presStyleLbl="node1" presStyleIdx="0" presStyleCnt="3">
        <dgm:presLayoutVars>
          <dgm:bulletEnabled val="1"/>
        </dgm:presLayoutVars>
      </dgm:prSet>
      <dgm:spPr/>
    </dgm:pt>
    <dgm:pt modelId="{DAFFAEE7-78EF-4B9F-8A41-720E65C12C30}" type="pres">
      <dgm:prSet presAssocID="{754A8B86-7932-4DB0-BDAD-FC220BA7F630}" presName="sibTrans" presStyleCnt="0"/>
      <dgm:spPr/>
    </dgm:pt>
    <dgm:pt modelId="{148EF4A9-854A-48EA-AB47-34F0A15110B3}" type="pres">
      <dgm:prSet presAssocID="{B0D42C13-8C5E-45B7-A1EB-1460C5FB7DE8}" presName="node" presStyleLbl="node1" presStyleIdx="1" presStyleCnt="3">
        <dgm:presLayoutVars>
          <dgm:bulletEnabled val="1"/>
        </dgm:presLayoutVars>
      </dgm:prSet>
      <dgm:spPr/>
    </dgm:pt>
    <dgm:pt modelId="{5606C6A9-1DAE-4B6D-A63B-841231F8C4B6}" type="pres">
      <dgm:prSet presAssocID="{1AF0059A-ECC6-4616-B8D6-541FE229704B}" presName="sibTrans" presStyleCnt="0"/>
      <dgm:spPr/>
    </dgm:pt>
    <dgm:pt modelId="{AD408CFF-BFAD-4459-AD09-1003285AF3DC}" type="pres">
      <dgm:prSet presAssocID="{8395A5B5-3A26-4247-B25C-68C7F29F4B6F}" presName="node" presStyleLbl="node1" presStyleIdx="2" presStyleCnt="3">
        <dgm:presLayoutVars>
          <dgm:bulletEnabled val="1"/>
        </dgm:presLayoutVars>
      </dgm:prSet>
      <dgm:spPr/>
    </dgm:pt>
  </dgm:ptLst>
  <dgm:cxnLst>
    <dgm:cxn modelId="{787A675C-3531-4A55-8D2D-F59C6955140B}" type="presOf" srcId="{69179B0F-491B-4B87-A9CD-16D273D52EF5}" destId="{D03043A1-93DB-4705-A1C8-7139E22EB749}" srcOrd="0" destOrd="0" presId="urn:microsoft.com/office/officeart/2005/8/layout/default"/>
    <dgm:cxn modelId="{E8D3587A-9648-4154-869C-0CE53BC7315E}" type="presOf" srcId="{5857DC52-5712-48C7-BC87-E5B1511033CF}" destId="{228384A1-7FE8-4DEA-BF12-2A6B3456330E}" srcOrd="0" destOrd="0" presId="urn:microsoft.com/office/officeart/2005/8/layout/default"/>
    <dgm:cxn modelId="{24F9925A-B431-410D-A0F0-49F3960C216B}" srcId="{5857DC52-5712-48C7-BC87-E5B1511033CF}" destId="{8395A5B5-3A26-4247-B25C-68C7F29F4B6F}" srcOrd="2" destOrd="0" parTransId="{E0988836-BF2C-4993-869D-053C82A68983}" sibTransId="{3D3ABCC3-0C12-4B33-B16A-D3EECFDCA7BE}"/>
    <dgm:cxn modelId="{4F409A8F-4412-4B1C-B0B8-712391E43DC6}" srcId="{5857DC52-5712-48C7-BC87-E5B1511033CF}" destId="{B0D42C13-8C5E-45B7-A1EB-1460C5FB7DE8}" srcOrd="1" destOrd="0" parTransId="{B0C897F8-75F6-4814-8A02-88EAE06EB9F5}" sibTransId="{1AF0059A-ECC6-4616-B8D6-541FE229704B}"/>
    <dgm:cxn modelId="{0AC2199B-A899-4B1E-AEE5-B8661ACC907E}" srcId="{5857DC52-5712-48C7-BC87-E5B1511033CF}" destId="{69179B0F-491B-4B87-A9CD-16D273D52EF5}" srcOrd="0" destOrd="0" parTransId="{ABE73AE7-98D4-40FC-A175-97EDFB4EAE55}" sibTransId="{754A8B86-7932-4DB0-BDAD-FC220BA7F630}"/>
    <dgm:cxn modelId="{3AF619E2-8FA3-4C6A-80B0-5F2E2D7E64F7}" type="presOf" srcId="{B0D42C13-8C5E-45B7-A1EB-1460C5FB7DE8}" destId="{148EF4A9-854A-48EA-AB47-34F0A15110B3}" srcOrd="0" destOrd="0" presId="urn:microsoft.com/office/officeart/2005/8/layout/default"/>
    <dgm:cxn modelId="{09D679EF-4D9E-4AA1-9447-7AB12D492073}" type="presOf" srcId="{8395A5B5-3A26-4247-B25C-68C7F29F4B6F}" destId="{AD408CFF-BFAD-4459-AD09-1003285AF3DC}" srcOrd="0" destOrd="0" presId="urn:microsoft.com/office/officeart/2005/8/layout/default"/>
    <dgm:cxn modelId="{26E07FE4-58AF-4FD3-AE46-08384CF22DCA}" type="presParOf" srcId="{228384A1-7FE8-4DEA-BF12-2A6B3456330E}" destId="{D03043A1-93DB-4705-A1C8-7139E22EB749}" srcOrd="0" destOrd="0" presId="urn:microsoft.com/office/officeart/2005/8/layout/default"/>
    <dgm:cxn modelId="{9C6F84C5-EDA2-4B8E-AFEB-E6E706698132}" type="presParOf" srcId="{228384A1-7FE8-4DEA-BF12-2A6B3456330E}" destId="{DAFFAEE7-78EF-4B9F-8A41-720E65C12C30}" srcOrd="1" destOrd="0" presId="urn:microsoft.com/office/officeart/2005/8/layout/default"/>
    <dgm:cxn modelId="{05233011-3074-4BF9-80C1-8A52D3FD3097}" type="presParOf" srcId="{228384A1-7FE8-4DEA-BF12-2A6B3456330E}" destId="{148EF4A9-854A-48EA-AB47-34F0A15110B3}" srcOrd="2" destOrd="0" presId="urn:microsoft.com/office/officeart/2005/8/layout/default"/>
    <dgm:cxn modelId="{EB53A0A6-FC52-4390-8F73-EE6D4923B57A}" type="presParOf" srcId="{228384A1-7FE8-4DEA-BF12-2A6B3456330E}" destId="{5606C6A9-1DAE-4B6D-A63B-841231F8C4B6}" srcOrd="3" destOrd="0" presId="urn:microsoft.com/office/officeart/2005/8/layout/default"/>
    <dgm:cxn modelId="{7F2C951C-97A5-4E18-87DF-DEDEF1891B06}" type="presParOf" srcId="{228384A1-7FE8-4DEA-BF12-2A6B3456330E}" destId="{AD408CFF-BFAD-4459-AD09-1003285AF3D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043A1-93DB-4705-A1C8-7139E22EB749}">
      <dsp:nvSpPr>
        <dsp:cNvPr id="0" name=""/>
        <dsp:cNvSpPr/>
      </dsp:nvSpPr>
      <dsp:spPr>
        <a:xfrm>
          <a:off x="1633666" y="2357"/>
          <a:ext cx="3011172" cy="18067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300" kern="1200" dirty="0"/>
            <a:t>אתרים ייעודים</a:t>
          </a:r>
        </a:p>
      </dsp:txBody>
      <dsp:txXfrm>
        <a:off x="1633666" y="2357"/>
        <a:ext cx="3011172" cy="1806703"/>
      </dsp:txXfrm>
    </dsp:sp>
    <dsp:sp modelId="{148EF4A9-854A-48EA-AB47-34F0A15110B3}">
      <dsp:nvSpPr>
        <dsp:cNvPr id="0" name=""/>
        <dsp:cNvSpPr/>
      </dsp:nvSpPr>
      <dsp:spPr>
        <a:xfrm>
          <a:off x="4945956" y="2357"/>
          <a:ext cx="3011172" cy="1806703"/>
        </a:xfrm>
        <a:prstGeom prst="rect">
          <a:avLst/>
        </a:prstGeom>
        <a:solidFill>
          <a:schemeClr val="accent1">
            <a:shade val="80000"/>
            <a:hueOff val="223540"/>
            <a:satOff val="-9182"/>
            <a:lumOff val="14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300" kern="1200" dirty="0"/>
            <a:t>בצורה ידנית</a:t>
          </a:r>
        </a:p>
      </dsp:txBody>
      <dsp:txXfrm>
        <a:off x="4945956" y="2357"/>
        <a:ext cx="3011172" cy="1806703"/>
      </dsp:txXfrm>
    </dsp:sp>
    <dsp:sp modelId="{AD408CFF-BFAD-4459-AD09-1003285AF3DC}">
      <dsp:nvSpPr>
        <dsp:cNvPr id="0" name=""/>
        <dsp:cNvSpPr/>
      </dsp:nvSpPr>
      <dsp:spPr>
        <a:xfrm>
          <a:off x="3289811" y="2110178"/>
          <a:ext cx="3011172" cy="1806703"/>
        </a:xfrm>
        <a:prstGeom prst="rect">
          <a:avLst/>
        </a:prstGeom>
        <a:solidFill>
          <a:schemeClr val="accent1">
            <a:shade val="80000"/>
            <a:hueOff val="447079"/>
            <a:satOff val="-18364"/>
            <a:lumOff val="29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API</a:t>
          </a:r>
          <a:endParaRPr lang="he-IL" sz="5300" kern="1200" dirty="0"/>
        </a:p>
      </dsp:txBody>
      <dsp:txXfrm>
        <a:off x="3289811" y="2110178"/>
        <a:ext cx="3011172" cy="1806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153444-3D89-4E6F-9A95-4CA4636FAF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FA8CF-F8A4-4833-954D-B73212C25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10AE3BE-B047-412E-9B0E-15835B8EFA29}" type="datetimeFigureOut">
              <a:rPr lang="he-IL" smtClean="0"/>
              <a:t>ט"ז/אלול/תשפ"ב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02CAE-475D-4A43-B52D-9C83BEC809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80225-B14D-4C95-A11B-49B6010DB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124F29B-5316-41AD-8DC2-CCAF7E669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666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A581B-C1E2-4120-AB43-A9932594672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8822-5215-4EE3-9E2B-61CA8663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28822-5215-4EE3-9E2B-61CA8663D2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DD2B-4741-45EB-8EEC-CB6A6A981B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DD2B-4741-45EB-8EEC-CB6A6A981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9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DD2B-4741-45EB-8EEC-CB6A6A981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6342-DFA8-4EFA-B5D1-07C8610B2FDE}" type="datetime1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AD7-32C4-4180-B4D3-7FBA1B2A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51" r:id="rId5"/>
    <p:sldLayoutId id="2147483738" r:id="rId6"/>
    <p:sldLayoutId id="2147483741" r:id="rId7"/>
    <p:sldLayoutId id="2147483742" r:id="rId8"/>
    <p:sldLayoutId id="2147483743" r:id="rId9"/>
    <p:sldLayoutId id="2147483754" r:id="rId10"/>
    <p:sldLayoutId id="2147483744" r:id="rId11"/>
    <p:sldLayoutId id="2147483745" r:id="rId12"/>
    <p:sldLayoutId id="2147483746" r:id="rId13"/>
    <p:sldLayoutId id="2147483747" r:id="rId14"/>
    <p:sldLayoutId id="2147483750" r:id="rId15"/>
    <p:sldLayoutId id="2147483755" r:id="rId16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8BAAF-3B0C-455C-00F1-EB9C0FB416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tretch>
            <a:fillRect/>
          </a:stretch>
        </p:blipFill>
        <p:spPr>
          <a:xfrm>
            <a:off x="5820154" y="2152138"/>
            <a:ext cx="5681326" cy="2300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8755" y="1309664"/>
            <a:ext cx="8012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8800" b="1" dirty="0"/>
              <a:t>חיפוש מידע</a:t>
            </a:r>
          </a:p>
          <a:p>
            <a:pPr algn="ctr" rtl="1"/>
            <a:r>
              <a:rPr lang="he-IL" sz="8800" b="1" dirty="0"/>
              <a:t>ברשת חברתית מקוונת</a:t>
            </a:r>
            <a:endParaRPr lang="en-US" sz="8800" b="1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9F156F1-D145-4946-B033-F20824779193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0"/>
            <a:ext cx="152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4 Social Search Engines To Track User Data">
            <a:extLst>
              <a:ext uri="{FF2B5EF4-FFF2-40B4-BE49-F238E27FC236}">
                <a16:creationId xmlns:a16="http://schemas.microsoft.com/office/drawing/2014/main" id="{49CCE6C8-E938-C0FB-BF2C-DE3652EDF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7A2214-611B-B103-967A-645EE131EA79}"/>
              </a:ext>
            </a:extLst>
          </p:cNvPr>
          <p:cNvSpPr txBox="1"/>
          <p:nvPr/>
        </p:nvSpPr>
        <p:spPr>
          <a:xfrm>
            <a:off x="2034540" y="1402656"/>
            <a:ext cx="7886699" cy="3416320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he-IL" sz="3600" dirty="0"/>
              <a:t>חיפוש מידע ברשת החברתית המקוונת לגבי: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3600" dirty="0"/>
              <a:t>אירועים בעולם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3600" dirty="0"/>
              <a:t>אנשים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3600" dirty="0"/>
              <a:t>עובדים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3600" dirty="0"/>
              <a:t>קבוצות, ארגונים, קהילות, חברות </a:t>
            </a:r>
          </a:p>
        </p:txBody>
      </p:sp>
    </p:spTree>
    <p:extLst>
      <p:ext uri="{BB962C8B-B14F-4D97-AF65-F5344CB8AC3E}">
        <p14:creationId xmlns:p14="http://schemas.microsoft.com/office/powerpoint/2010/main" val="31769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inkedin Profile Illustration, HD Png Download , Transparent Png Image -  PNGitem">
            <a:extLst>
              <a:ext uri="{FF2B5EF4-FFF2-40B4-BE49-F238E27FC236}">
                <a16:creationId xmlns:a16="http://schemas.microsoft.com/office/drawing/2014/main" id="{0BB99C4F-1A16-7CF8-5258-29D74BA57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2" b="2"/>
          <a:stretch/>
        </p:blipFill>
        <p:spPr bwMode="auto">
          <a:xfrm>
            <a:off x="729687" y="332477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ve Things You Must Include In Your LinkedIn profile">
            <a:extLst>
              <a:ext uri="{FF2B5EF4-FFF2-40B4-BE49-F238E27FC236}">
                <a16:creationId xmlns:a16="http://schemas.microsoft.com/office/drawing/2014/main" id="{B255AE78-DCA2-1659-92AF-09240856C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r="22441" b="1"/>
          <a:stretch/>
        </p:blipFill>
        <p:spPr bwMode="auto">
          <a:xfrm>
            <a:off x="6256866" y="230833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17199-6A1C-625A-68FF-0F4933BD9F32}"/>
              </a:ext>
            </a:extLst>
          </p:cNvPr>
          <p:cNvSpPr txBox="1"/>
          <p:nvPr/>
        </p:nvSpPr>
        <p:spPr>
          <a:xfrm>
            <a:off x="390392" y="5395603"/>
            <a:ext cx="5466783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r" rtl="1"/>
            <a:r>
              <a:rPr lang="he-IL" sz="2400" dirty="0"/>
              <a:t>מהצד השני חברות שמעוניינות להעסיק עובדים עוברות על הפרופילים של המועמדים למציאת פרטים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56700E-262D-4DF8-2B52-24C9331B899F}"/>
              </a:ext>
            </a:extLst>
          </p:cNvPr>
          <p:cNvSpPr txBox="1"/>
          <p:nvPr/>
        </p:nvSpPr>
        <p:spPr>
          <a:xfrm>
            <a:off x="6334827" y="5395603"/>
            <a:ext cx="538882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r" rtl="1"/>
            <a:r>
              <a:rPr lang="he-IL" sz="2400" dirty="0"/>
              <a:t>עובדים שמחפשים עבודה מחפשים עבודות ברשתות חברתיות מקצועיות</a:t>
            </a:r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021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E517199-6A1C-625A-68FF-0F4933BD9F32}"/>
              </a:ext>
            </a:extLst>
          </p:cNvPr>
          <p:cNvSpPr txBox="1"/>
          <p:nvPr/>
        </p:nvSpPr>
        <p:spPr>
          <a:xfrm>
            <a:off x="226743" y="4828868"/>
            <a:ext cx="5664819" cy="193899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r" rtl="1"/>
            <a:r>
              <a:rPr lang="he-IL" sz="2400" dirty="0"/>
              <a:t>מהצד השני בעלי עסקים משתמשים ברשת החברתית כדי לתקשר עם הלקוחות, להציע מבצעים ופרסומות שמותאמות אישית לפי הפרופיל ופעילות המשתמש ברשת החברתית ובאינטרנט.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56700E-262D-4DF8-2B52-24C9331B899F}"/>
              </a:ext>
            </a:extLst>
          </p:cNvPr>
          <p:cNvSpPr txBox="1"/>
          <p:nvPr/>
        </p:nvSpPr>
        <p:spPr>
          <a:xfrm>
            <a:off x="6512312" y="4828868"/>
            <a:ext cx="5423215" cy="193899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r" rtl="1"/>
            <a:r>
              <a:rPr lang="he-IL" sz="2400" dirty="0"/>
              <a:t>לקוחות מחפשים מידע על עסקים, מוצרים, שירותים, תגובות </a:t>
            </a:r>
            <a:r>
              <a:rPr lang="he-IL" sz="2400"/>
              <a:t>על העסק.</a:t>
            </a:r>
            <a:endParaRPr lang="he-IL" sz="2400" dirty="0"/>
          </a:p>
          <a:p>
            <a:pPr algn="r" rtl="1"/>
            <a:endParaRPr lang="en-US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74BD0-724E-9AC6-9D70-FFDDEB26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81"/>
          <a:stretch/>
        </p:blipFill>
        <p:spPr>
          <a:xfrm>
            <a:off x="9096739" y="945511"/>
            <a:ext cx="2099085" cy="3629532"/>
          </a:xfrm>
          <a:prstGeom prst="rect">
            <a:avLst/>
          </a:prstGeom>
        </p:spPr>
      </p:pic>
      <p:pic>
        <p:nvPicPr>
          <p:cNvPr id="4098" name="Picture 2" descr="15 of the best ideas for a successful social media campaign -">
            <a:extLst>
              <a:ext uri="{FF2B5EF4-FFF2-40B4-BE49-F238E27FC236}">
                <a16:creationId xmlns:a16="http://schemas.microsoft.com/office/drawing/2014/main" id="{62545E7B-0959-D34C-4749-9672BF9B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0" y="561721"/>
            <a:ext cx="4606094" cy="40994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2391B-CCFD-7C11-B3AC-66F3AE98C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315" y="945510"/>
            <a:ext cx="1962424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7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81A36-32A4-4D56-8302-04C3FA3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e-IL" sz="5600" dirty="0"/>
              <a:t>סוגי מידע ברשת החברתית המקוונת</a:t>
            </a:r>
          </a:p>
        </p:txBody>
      </p:sp>
      <p:sp>
        <p:nvSpPr>
          <p:cNvPr id="3081" name="Oval 308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acebook Video: Five Key Metrics for Measuring success – Paprika Media">
            <a:extLst>
              <a:ext uri="{FF2B5EF4-FFF2-40B4-BE49-F238E27FC236}">
                <a16:creationId xmlns:a16="http://schemas.microsoft.com/office/drawing/2014/main" id="{86C74904-1FE9-45F2-3632-788BDF104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r="28084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C2E9-4A8A-48CE-B1FE-BD3AB724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algn="r" rtl="1"/>
            <a:r>
              <a:rPr lang="he-IL" dirty="0">
                <a:solidFill>
                  <a:schemeClr val="tx1">
                    <a:alpha val="80000"/>
                  </a:schemeClr>
                </a:solidFill>
              </a:rPr>
              <a:t>טקסט</a:t>
            </a:r>
          </a:p>
          <a:p>
            <a:pPr algn="r" rtl="1"/>
            <a:r>
              <a:rPr lang="he-IL" dirty="0">
                <a:solidFill>
                  <a:schemeClr val="tx1">
                    <a:alpha val="80000"/>
                  </a:schemeClr>
                </a:solidFill>
              </a:rPr>
              <a:t>לינקים</a:t>
            </a:r>
          </a:p>
          <a:p>
            <a:pPr algn="r" rtl="1"/>
            <a:r>
              <a:rPr lang="he-IL" dirty="0">
                <a:solidFill>
                  <a:schemeClr val="tx1">
                    <a:alpha val="80000"/>
                  </a:schemeClr>
                </a:solidFill>
              </a:rPr>
              <a:t>תמונות</a:t>
            </a:r>
          </a:p>
          <a:p>
            <a:pPr algn="r" rtl="1"/>
            <a:r>
              <a:rPr lang="he-IL" dirty="0">
                <a:solidFill>
                  <a:schemeClr val="tx1">
                    <a:alpha val="80000"/>
                  </a:schemeClr>
                </a:solidFill>
              </a:rPr>
              <a:t>וידיאו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/</a:t>
            </a:r>
            <a:r>
              <a:rPr lang="he-IL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alpha val="80000"/>
                  </a:schemeClr>
                </a:solidFill>
              </a:rPr>
              <a:t>/reels</a:t>
            </a:r>
            <a:r>
              <a:rPr lang="he-IL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story</a:t>
            </a:r>
          </a:p>
          <a:p>
            <a:pPr algn="r" rtl="1"/>
            <a:endParaRPr lang="he-IL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08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BB490-8DD6-48B7-88B6-734E895E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9855AD7-32C4-4180-B4D3-7FBA1B2A58C3}" type="slidenum">
              <a:rPr lang="en-US" sz="1100">
                <a:solidFill>
                  <a:schemeClr val="tx1">
                    <a:alpha val="6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308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Social Media is Today's New News | by Emily Likins | How Social Media  is Today's New News | Medium">
            <a:extLst>
              <a:ext uri="{FF2B5EF4-FFF2-40B4-BE49-F238E27FC236}">
                <a16:creationId xmlns:a16="http://schemas.microsoft.com/office/drawing/2014/main" id="{34F7F46A-B576-5829-351C-87FC04450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304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מחיקת הטוויטר של טראמפ היא טעות איומה">
            <a:extLst>
              <a:ext uri="{FF2B5EF4-FFF2-40B4-BE49-F238E27FC236}">
                <a16:creationId xmlns:a16="http://schemas.microsoft.com/office/drawing/2014/main" id="{EDE6E49A-6068-4027-8E6A-58A0BC873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9123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201" name="Freeform: Shape 820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03" name="Freeform: Shape 820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81A36-32A4-4D56-8302-04C3FA3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he-IL" sz="3400" dirty="0"/>
              <a:t>נושאי חיפוש</a:t>
            </a: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207" name="Rectangle 820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C2E9-4A8A-48CE-B1FE-BD3AB724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4000" dirty="0"/>
              <a:t>חיפוש מידע ומגמות בנושאים חברתיים, פוליטיים, מדיניים, ביטחוניים, חדשותיים ועוד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BB490-8DD6-48B7-88B6-734E895E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888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9855AD7-32C4-4180-B4D3-7FBA1B2A58C3}" type="slidenum">
              <a:rPr lang="en-US" sz="11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0F659-B043-2BDE-0C25-F509922119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חיפוש מידע מרשת חברתית מקוונת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2DF526-8213-F107-C03F-26E44B5A8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505319"/>
              </p:ext>
            </p:extLst>
          </p:nvPr>
        </p:nvGraphicFramePr>
        <p:xfrm>
          <a:off x="1300602" y="1851103"/>
          <a:ext cx="9590795" cy="391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09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1491EF-61F2-2B19-47C1-A597091290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04095"/>
            <a:ext cx="11573197" cy="724247"/>
          </a:xfrm>
        </p:spPr>
        <p:txBody>
          <a:bodyPr/>
          <a:lstStyle/>
          <a:p>
            <a:pPr rtl="1"/>
            <a:r>
              <a:rPr lang="en-US" sz="4400" b="1" i="0" dirty="0">
                <a:effectLst/>
                <a:latin typeface="Opensanshebrew"/>
              </a:rPr>
              <a:t>API</a:t>
            </a:r>
            <a:r>
              <a:rPr lang="en-US" sz="4400" b="0" i="0" dirty="0">
                <a:effectLst/>
                <a:latin typeface="Opensanshebrew"/>
              </a:rPr>
              <a:t> - </a:t>
            </a:r>
            <a:r>
              <a:rPr lang="en-US" sz="4400" b="1" i="0" dirty="0">
                <a:effectLst/>
                <a:latin typeface="Opensanshebrew"/>
              </a:rPr>
              <a:t>Application Programming Interface </a:t>
            </a:r>
            <a:r>
              <a:rPr lang="en-US" sz="4400" b="0" i="0" dirty="0">
                <a:effectLst/>
                <a:latin typeface="Opensanshebrew"/>
              </a:rPr>
              <a:t> </a:t>
            </a:r>
            <a:endParaRPr lang="he-IL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36518-CE9D-1CB3-76BD-483F9DC9354C}"/>
              </a:ext>
            </a:extLst>
          </p:cNvPr>
          <p:cNvSpPr txBox="1"/>
          <p:nvPr/>
        </p:nvSpPr>
        <p:spPr>
          <a:xfrm>
            <a:off x="3385557" y="1599300"/>
            <a:ext cx="83829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b="0" i="0" dirty="0">
                <a:solidFill>
                  <a:srgbClr val="333333"/>
                </a:solidFill>
                <a:effectLst/>
                <a:latin typeface="Opensanshebrew"/>
              </a:rPr>
              <a:t>משתמשים במונח זה בעולמות </a:t>
            </a:r>
            <a:r>
              <a:rPr lang="he-IL" sz="2800" b="1" i="0" dirty="0">
                <a:solidFill>
                  <a:srgbClr val="333333"/>
                </a:solidFill>
                <a:effectLst/>
                <a:latin typeface="Opensanshebrew"/>
              </a:rPr>
              <a:t>התכנות והטכנולוגיה </a:t>
            </a:r>
            <a:r>
              <a:rPr lang="he-IL" sz="2800" b="0" i="0" dirty="0">
                <a:solidFill>
                  <a:srgbClr val="333333"/>
                </a:solidFill>
                <a:effectLst/>
                <a:latin typeface="Opensanshebrew"/>
              </a:rPr>
              <a:t>על מנת לתאר דרך או </a:t>
            </a:r>
            <a:r>
              <a:rPr lang="he-IL" sz="2800" b="1" i="0" dirty="0">
                <a:solidFill>
                  <a:srgbClr val="333333"/>
                </a:solidFill>
                <a:effectLst/>
                <a:latin typeface="Opensanshebrew"/>
              </a:rPr>
              <a:t>גישה למידע </a:t>
            </a:r>
            <a:r>
              <a:rPr lang="he-IL" sz="2800" b="0" i="0" dirty="0">
                <a:solidFill>
                  <a:srgbClr val="333333"/>
                </a:solidFill>
                <a:effectLst/>
                <a:latin typeface="Opensanshebrew"/>
              </a:rPr>
              <a:t>של </a:t>
            </a:r>
            <a:r>
              <a:rPr lang="he-IL" sz="2800" b="1" i="0" dirty="0">
                <a:solidFill>
                  <a:srgbClr val="333333"/>
                </a:solidFill>
                <a:effectLst/>
                <a:latin typeface="Opensanshebrew"/>
              </a:rPr>
              <a:t>שירות חיצוני</a:t>
            </a:r>
            <a:r>
              <a:rPr lang="he-IL" sz="2800" b="0" i="0" dirty="0">
                <a:solidFill>
                  <a:srgbClr val="333333"/>
                </a:solidFill>
                <a:effectLst/>
                <a:latin typeface="Opensanshebrew"/>
              </a:rPr>
              <a:t>, בדרך כלל באמצעות </a:t>
            </a:r>
            <a:r>
              <a:rPr lang="he-IL" sz="2800" b="1" i="0" dirty="0">
                <a:solidFill>
                  <a:srgbClr val="333333"/>
                </a:solidFill>
                <a:effectLst/>
                <a:latin typeface="Opensanshebrew"/>
              </a:rPr>
              <a:t>קוד</a:t>
            </a:r>
            <a:r>
              <a:rPr lang="he-IL" sz="2800" b="0" i="0" dirty="0">
                <a:solidFill>
                  <a:srgbClr val="333333"/>
                </a:solidFill>
                <a:effectLst/>
                <a:latin typeface="Opensanshebrew"/>
              </a:rPr>
              <a:t>.</a:t>
            </a:r>
            <a:endParaRPr lang="he-IL" sz="2800" b="1" i="0" dirty="0">
              <a:solidFill>
                <a:srgbClr val="011813"/>
              </a:solidFill>
              <a:effectLst/>
              <a:latin typeface="Opensanshebrew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800" b="1" dirty="0">
              <a:solidFill>
                <a:srgbClr val="011813"/>
              </a:solidFill>
              <a:latin typeface="Opensanshebrew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011813"/>
                </a:solidFill>
                <a:latin typeface="Opensanshebrew"/>
              </a:rPr>
              <a:t>באופן זה, </a:t>
            </a:r>
            <a:r>
              <a:rPr lang="he-IL" sz="2800" b="0" i="0" dirty="0">
                <a:solidFill>
                  <a:srgbClr val="011813"/>
                </a:solidFill>
                <a:effectLst/>
                <a:latin typeface="Opensanshebrew"/>
              </a:rPr>
              <a:t>חברות או שירותי אינטרנט מסוימים </a:t>
            </a:r>
            <a:r>
              <a:rPr lang="he-IL" sz="2800" b="1" i="0" dirty="0">
                <a:solidFill>
                  <a:srgbClr val="011813"/>
                </a:solidFill>
                <a:effectLst/>
                <a:latin typeface="Opensanshebrew"/>
              </a:rPr>
              <a:t>לחשוף ולשתף מידע שהם מחזיקים לגורמי צד שלישי בצורה מסודרת ומבוקרת</a:t>
            </a:r>
            <a:r>
              <a:rPr lang="he-IL" sz="2800" b="0" i="0" dirty="0">
                <a:solidFill>
                  <a:srgbClr val="011813"/>
                </a:solidFill>
                <a:effectLst/>
                <a:latin typeface="Opensanshebrew"/>
              </a:rPr>
              <a:t>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800" b="0" i="0" dirty="0">
              <a:solidFill>
                <a:srgbClr val="011813"/>
              </a:solidFill>
              <a:effectLst/>
              <a:latin typeface="Opensanshebrew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b="0" i="0" dirty="0">
                <a:solidFill>
                  <a:srgbClr val="011813"/>
                </a:solidFill>
                <a:effectLst/>
                <a:latin typeface="Opensanshebrew"/>
              </a:rPr>
              <a:t>לדוגמה, </a:t>
            </a:r>
            <a:r>
              <a:rPr lang="he-IL" sz="2800" b="0" i="0" dirty="0" err="1">
                <a:solidFill>
                  <a:srgbClr val="011813"/>
                </a:solidFill>
                <a:effectLst/>
                <a:latin typeface="Opensanshebrew"/>
              </a:rPr>
              <a:t>פייסבוק</a:t>
            </a:r>
            <a:r>
              <a:rPr lang="he-IL" sz="2800" b="0" i="0" dirty="0">
                <a:solidFill>
                  <a:srgbClr val="011813"/>
                </a:solidFill>
                <a:effectLst/>
                <a:latin typeface="Opensanshebrew"/>
              </a:rPr>
              <a:t> מאפשרת לגשת לחלק מהמידע שהיא מחזיקה ולעשות עליו פעולות כגון – </a:t>
            </a:r>
            <a:r>
              <a:rPr lang="he-IL" sz="2800" dirty="0">
                <a:solidFill>
                  <a:srgbClr val="011813"/>
                </a:solidFill>
                <a:latin typeface="Opensanshebrew"/>
              </a:rPr>
              <a:t>משתמש יכול לפרסם פוסטים בצורה אוטומטית, להוריד חלק מהמידע הקיים ברשת.</a:t>
            </a:r>
            <a:endParaRPr lang="he-IL" sz="2800" dirty="0"/>
          </a:p>
        </p:txBody>
      </p:sp>
      <p:pic>
        <p:nvPicPr>
          <p:cNvPr id="1026" name="Picture 2" descr="Facebook Opens Ads API; Limelight Networks May Be Up For Grabs; Adobe On  HTML5 | AdExchanger">
            <a:extLst>
              <a:ext uri="{FF2B5EF4-FFF2-40B4-BE49-F238E27FC236}">
                <a16:creationId xmlns:a16="http://schemas.microsoft.com/office/drawing/2014/main" id="{B17DB362-7231-2F6C-2651-665DB877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0" y="2835894"/>
            <a:ext cx="2713076" cy="20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3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Few Years, Social Network Data May Be Used in Underwriting">
            <a:extLst>
              <a:ext uri="{FF2B5EF4-FFF2-40B4-BE49-F238E27FC236}">
                <a16:creationId xmlns:a16="http://schemas.microsoft.com/office/drawing/2014/main" id="{24E520FB-8D57-72E0-D70C-3B8C93245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 b="1995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81A36-32A4-4D56-8302-04C3FA3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נסו לחשוב..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C2E9-4A8A-48CE-B1FE-BD3AB724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77500" lnSpcReduction="20000"/>
          </a:bodyPr>
          <a:lstStyle/>
          <a:p>
            <a:pPr algn="r" rtl="1"/>
            <a:r>
              <a:rPr lang="he-IL" sz="3200" dirty="0"/>
              <a:t>באיזה מידע אתם משתמשים מהרשתות החברתיות?</a:t>
            </a:r>
          </a:p>
          <a:p>
            <a:pPr algn="r" rtl="1"/>
            <a:r>
              <a:rPr lang="he-IL" sz="3200" dirty="0"/>
              <a:t>באיזה צורת חיפוש מידע אתם משתמשים? </a:t>
            </a:r>
          </a:p>
          <a:p>
            <a:pPr algn="r" rtl="1"/>
            <a:r>
              <a:rPr lang="he-IL" sz="3200" dirty="0"/>
              <a:t>איזה סוג מידע אתם צורכים?</a:t>
            </a:r>
          </a:p>
          <a:p>
            <a:pPr algn="r" rtl="1"/>
            <a:r>
              <a:rPr lang="he-IL" sz="3200" dirty="0"/>
              <a:t>כיצד אתם מוצגים ברשתות החברתיות? </a:t>
            </a:r>
            <a:r>
              <a:rPr lang="he-IL" sz="3200"/>
              <a:t>ומדוע </a:t>
            </a:r>
            <a:r>
              <a:rPr lang="he-IL" sz="3200" dirty="0"/>
              <a:t>חשוב כל כך לדעת זאת?</a:t>
            </a:r>
          </a:p>
        </p:txBody>
      </p:sp>
    </p:spTree>
    <p:extLst>
      <p:ext uri="{BB962C8B-B14F-4D97-AF65-F5344CB8AC3E}">
        <p14:creationId xmlns:p14="http://schemas.microsoft.com/office/powerpoint/2010/main" val="27434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13506</TotalTime>
  <Words>238</Words>
  <Application>Microsoft Office PowerPoint</Application>
  <PresentationFormat>Widescreen</PresentationFormat>
  <Paragraphs>40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Opensanshebrew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סוגי מידע ברשת החברתית המקוונת</vt:lpstr>
      <vt:lpstr>נושאי חיפוש</vt:lpstr>
      <vt:lpstr>PowerPoint Presentation</vt:lpstr>
      <vt:lpstr>PowerPoint Presentation</vt:lpstr>
      <vt:lpstr>נסו לחשוב..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אביגיל פרדיס ויט</cp:lastModifiedBy>
  <cp:revision>299</cp:revision>
  <dcterms:created xsi:type="dcterms:W3CDTF">2018-04-24T17:14:44Z</dcterms:created>
  <dcterms:modified xsi:type="dcterms:W3CDTF">2022-09-12T15:34:04Z</dcterms:modified>
</cp:coreProperties>
</file>