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YWpQFaZonhXKve5RhHHD5GLx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1327B-F1FD-49EF-9F49-738969AB796D}">
  <a:tblStyle styleId="{5901327B-F1FD-49EF-9F49-738969AB79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159708" y="1396873"/>
            <a:ext cx="10500011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1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5497462" y="6240593"/>
            <a:ext cx="4000400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-375834" y="87232"/>
            <a:ext cx="1071083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7544600" y="87235"/>
            <a:ext cx="2076643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6799566" y="5930035"/>
            <a:ext cx="3974572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-1" y="-960120"/>
            <a:ext cx="11007586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-1017271" y="6875979"/>
            <a:ext cx="11007586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6"/>
          <p:cNvSpPr/>
          <p:nvPr/>
        </p:nvSpPr>
        <p:spPr>
          <a:xfrm rot="5400000">
            <a:off x="6707514" y="2324946"/>
            <a:ext cx="6987520" cy="211455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-2434801" y="-426720"/>
            <a:ext cx="24348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522000" y="1400768"/>
            <a:ext cx="81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3"/>
              <a:buFont typeface="Varela Round"/>
              <a:buNone/>
              <a:defRPr sz="3713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ubTitle" idx="1"/>
          </p:nvPr>
        </p:nvSpPr>
        <p:spPr>
          <a:xfrm>
            <a:off x="522000" y="2946900"/>
            <a:ext cx="8100000" cy="4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025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8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522000" y="3655832"/>
            <a:ext cx="81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1575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23850" algn="r" rtl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4325" algn="r" rtl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4325" algn="r" rtl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/>
          <p:nvPr/>
        </p:nvSpPr>
        <p:spPr>
          <a:xfrm>
            <a:off x="-121658" y="6389199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013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013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522000" y="1400768"/>
            <a:ext cx="81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כלים לניהול מידע וידע - 8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522000" y="2946900"/>
            <a:ext cx="8100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171450" lvl="0" indent="-171450" algn="ctr" rtl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1534500" y="3525188"/>
            <a:ext cx="6075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92881" lvl="0" indent="-19288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92881" lvl="0" indent="-192881" algn="ctr" rtl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35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1" y="1139044"/>
            <a:ext cx="1178719" cy="71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/>
          <p:nvPr/>
        </p:nvSpPr>
        <p:spPr>
          <a:xfrm>
            <a:off x="3872439" y="814388"/>
            <a:ext cx="4618572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50" b="1" i="0" u="none" strike="noStrike" cap="none">
                <a:solidFill>
                  <a:srgbClr val="452D17"/>
                </a:solidFill>
              </a:rPr>
              <a:t>עקרונות לארגון מידע</a:t>
            </a:r>
            <a:endParaRPr sz="405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61925" y="1944688"/>
            <a:ext cx="88200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קטלוג לשם אחזור 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ארגון בהתאם לצרכן המידע ולא לספק המידע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לוגיקה ואחידות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שימוש בשמות בעלי משמעות וחד ערכיים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קישור מקטגוריה לקטגוריה במידת האפשר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להימנע מרמות עומק רבות מידע – 3-4 רמות עומק, 5-9 אורך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שפה בהירה וברורה</a:t>
            </a:r>
            <a:endParaRPr sz="3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358775" y="4586288"/>
            <a:ext cx="1012825" cy="11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>
            <a:spLocks noGrp="1"/>
          </p:cNvSpPr>
          <p:nvPr>
            <p:ph type="body" idx="4294967295"/>
          </p:nvPr>
        </p:nvSpPr>
        <p:spPr>
          <a:xfrm>
            <a:off x="182563" y="2002234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בסרטון הקודם הגדרתם עולמות תוכן שמתאים לנהל בשיטה היפנית וכאלה בשיטה האמריקאית.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r" rtl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לכל נושא' בחרו איזה כלי מעולמות ניהול הידע לדעתכם והסבירו מדוע.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171450" lvl="0" indent="-38100" algn="r" rtl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4496695" y="792559"/>
            <a:ext cx="3722493" cy="12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 לימודי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3581996" y="857250"/>
            <a:ext cx="2431473" cy="1378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 txBox="1"/>
          <p:nvPr/>
        </p:nvSpPr>
        <p:spPr>
          <a:xfrm>
            <a:off x="1039091" y="3119334"/>
            <a:ext cx="7827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1513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1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596" y="2236108"/>
            <a:ext cx="91428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4294178" y="765175"/>
            <a:ext cx="42370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כלים ומנגנונים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graphicFrame>
        <p:nvGraphicFramePr>
          <p:cNvPr id="134" name="Google Shape;134;p3"/>
          <p:cNvGraphicFramePr/>
          <p:nvPr/>
        </p:nvGraphicFramePr>
        <p:xfrm>
          <a:off x="36513" y="18446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{5901327B-F1FD-49EF-9F49-738969AB796D}</a:tableStyleId>
              </a:tblPr>
              <a:tblGrid>
                <a:gridCol w="18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lt1"/>
                          </a:solidFill>
                        </a:rPr>
                        <a:t>טכנולוגיים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lt1"/>
                          </a:solidFill>
                        </a:rPr>
                        <a:t>כתובים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lt1"/>
                          </a:solidFill>
                        </a:rPr>
                        <a:t>בינאישיים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lt1"/>
                          </a:solidFill>
                        </a:rPr>
                        <a:t>תהליכים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פורטל ארגוני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תיק חפיפה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קבוצות משימה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סיכומי פגישות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תיקיות רשת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נוהל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קהילות ידע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דיווח ותיעוד כחלק מתהליך העבודה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יומן אירועים משותף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תרשימים של תהליכי עבודה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חניכה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ניהול חדשנות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אנשי קשר משותפים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מדריכים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קורסים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הפקות לקחים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CRM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הוראות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תצפיות מובנות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איסוף BP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BI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טפסים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בלוגים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</a:rPr>
                        <a:t>WIKI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>
            <a:spLocks noGrp="1"/>
          </p:cNvSpPr>
          <p:nvPr>
            <p:ph type="body" idx="4294967295"/>
          </p:nvPr>
        </p:nvSpPr>
        <p:spPr>
          <a:xfrm>
            <a:off x="107950" y="2009775"/>
            <a:ext cx="9036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צבירת הניסיון המקצועי במקום מרכזי לשימוש כלל הארגון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78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יצירת סטנדרטים לעבודה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78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הנגשה והשמשה של המידע הקיים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78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יצירת ערוץ תקשורת בין ההנהלה/מטה לעובדים ומתנדבים בשטח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78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טרנספורמציה דיגיטלית HR ושירות לעובד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78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שיתוף של כלל הארגון בידע וביוזמות מקומיות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045260" y="771525"/>
            <a:ext cx="34884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none" strike="noStrike" cap="none">
                <a:solidFill>
                  <a:srgbClr val="452D17"/>
                </a:solidFill>
              </a:rPr>
              <a:t>פורטל ארגוני</a:t>
            </a:r>
            <a:endParaRPr sz="48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0" y="2009775"/>
            <a:ext cx="9251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 מסביבת עבודה "מייגעת" לסביבה ידידותית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2032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 "שער כניסה" אחד לכלל המערכות בארגון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2032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 יצירת תחושת שייכות ו"משפחתיות" בכל קצוות הארגון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5CCE6"/>
              </a:buClr>
              <a:buSzPts val="3200"/>
              <a:buNone/>
            </a:pPr>
            <a:endParaRPr sz="3200" b="1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2839274" y="771525"/>
            <a:ext cx="3900427" cy="12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פורטל ארגוני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3406775" y="2609850"/>
            <a:ext cx="551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 i="0" u="none" strike="noStrike" cap="none">
                <a:solidFill>
                  <a:srgbClr val="452D17"/>
                </a:solidFill>
              </a:rPr>
              <a:t>ארגון מידע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7"/>
          <p:cNvGrpSpPr/>
          <p:nvPr/>
        </p:nvGrpSpPr>
        <p:grpSpPr>
          <a:xfrm>
            <a:off x="0" y="0"/>
            <a:ext cx="9144000" cy="6858000"/>
            <a:chOff x="0" y="-26988"/>
            <a:chExt cx="12192000" cy="6858001"/>
          </a:xfrm>
        </p:grpSpPr>
        <p:pic>
          <p:nvPicPr>
            <p:cNvPr id="162" name="Google Shape;16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26988"/>
              <a:ext cx="12192000" cy="6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7"/>
            <p:cNvSpPr/>
            <p:nvPr/>
          </p:nvSpPr>
          <p:spPr>
            <a:xfrm>
              <a:off x="347133" y="488950"/>
              <a:ext cx="2999317" cy="21034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260350" y="2347913"/>
            <a:ext cx="654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300" b="1" i="0" u="none" strike="noStrike" cap="none">
                <a:solidFill>
                  <a:srgbClr val="452D17"/>
                </a:solidFill>
              </a:rPr>
              <a:t>תרגול ארגון מסמכים</a:t>
            </a:r>
            <a:endParaRPr/>
          </a:p>
        </p:txBody>
      </p:sp>
      <p:pic>
        <p:nvPicPr>
          <p:cNvPr id="165" name="Google Shape;165;p7" descr="משקפ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075" y="1581150"/>
            <a:ext cx="18478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5078413" y="1087438"/>
            <a:ext cx="3633787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marR="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מאמר דפוסי שתיית אלכוהול בקרב נערות מתבגרות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תכנית שנת עובדה 2014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סיכון חציון א' 2014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דוח רווח והפסד חציון ב' 2014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תכנית עבודה 2015סניף באר שבע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יום עיון בנושא זקנה בישראל – טופס הרשמה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מחקר מלווה בני נוער בוגרי מוסדות גמילה מסמים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סיכום ביקורת סניף קריית מוצקין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טופס אישור ספק חיצוני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יום עיון בנושא זקנה בישראל – תכנית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נתונים דמוגרפיים 2013זקנה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סיכום ראיון ישראל ישראלי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סיכום רבעון א' 2015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תכנית כניסה לתפקיד כללית</a:t>
            </a:r>
            <a:endParaRPr/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רשימת מספרי שלוחות ארצי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w-IL" sz="1400" b="1" i="0" u="none" strike="noStrike" cap="none">
                <a:solidFill>
                  <a:schemeClr val="dk1"/>
                </a:solidFill>
              </a:rPr>
              <a:t>נוהל הפעלת ספקים</a:t>
            </a:r>
            <a:endParaRPr sz="1400" b="1" i="0" u="none" strike="noStrike" cap="none">
              <a:solidFill>
                <a:schemeClr val="dk1"/>
              </a:solidFill>
            </a:endParaRPr>
          </a:p>
          <a:p>
            <a:pPr marL="228600" marR="0" lvl="0" indent="-1397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1901825" y="1160463"/>
            <a:ext cx="2862300" cy="55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8835" marR="0" lvl="0" indent="-198835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תכנית כניסה לתפקיד רחל 1.3.2020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דוח רווח והפסד חציון א' 2019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סיכום ביקורת סניף ק"ש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דוח תיקון ליקויים סניף ת"א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מאמר התנהגויות סיכון בקרב בני נוער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יום עיון בנושא שקנה בישראל – רשימת משתתפים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מחקר השוואתי בין ערים בישראל 2005-2008 שירותים לקשישים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טופס הזמנת מרצה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מכתב סיום העסקה של משה 28.12.20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נוהל גביית כספים לימי עיון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רשימת מספרי שלוחות מטה</a:t>
            </a:r>
            <a:endParaRPr/>
          </a:p>
          <a:p>
            <a:pPr marL="198835" marR="0" lvl="0" indent="-1988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⚫"/>
            </a:pPr>
            <a:r>
              <a:rPr lang="iw-IL" sz="1500" b="1" i="0" u="none" strike="noStrike" cap="none">
                <a:solidFill>
                  <a:schemeClr val="dk1"/>
                </a:solidFill>
              </a:rPr>
              <a:t>סיכום שנת עבודה 2019 סניף קריית מוצקין</a:t>
            </a:r>
            <a:endParaRPr sz="1500" b="1" i="0" u="none" strike="noStrike" cap="none">
              <a:solidFill>
                <a:schemeClr val="dk1"/>
              </a:solidFill>
            </a:endParaRPr>
          </a:p>
          <a:p>
            <a:pPr marL="198835" marR="0" lvl="0" indent="-122635" algn="r" rtl="1"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1500" b="1" i="0" u="none" strike="noStrike" cap="none">
              <a:solidFill>
                <a:schemeClr val="dk1"/>
              </a:solidFill>
            </a:endParaRPr>
          </a:p>
          <a:p>
            <a:pPr marL="198882" marR="0" lvl="0" indent="-103632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1" i="0" u="none" strike="noStrike" cap="none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4405214" y="814388"/>
            <a:ext cx="4091184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50" b="1" i="0" u="none" strike="noStrike" cap="none">
                <a:solidFill>
                  <a:srgbClr val="452D17"/>
                </a:solidFill>
              </a:rPr>
              <a:t>מה הם האתגרים?</a:t>
            </a:r>
            <a:endParaRPr sz="405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138113" y="2316163"/>
            <a:ext cx="8821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אנשים שונים מסווגים מידע בדרכים שונות</a:t>
            </a:r>
            <a:endParaRPr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פריט ניתן לקטלוג בכמה דרכים</a:t>
            </a:r>
            <a:endParaRPr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הטרוגניות של סוגי המידע בארגון</a:t>
            </a:r>
            <a:endParaRPr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 sz="3200" b="1" i="0" u="none" strike="noStrike" cap="none">
                <a:solidFill>
                  <a:schemeClr val="dk1"/>
                </a:solidFill>
              </a:rPr>
              <a:t>פוליטיקה ארגונית</a:t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358775" y="4586288"/>
            <a:ext cx="1012825" cy="11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/>
          <p:nvPr/>
        </p:nvSpPr>
        <p:spPr>
          <a:xfrm>
            <a:off x="4100278" y="903288"/>
            <a:ext cx="4283544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50" b="1" i="0" u="none" strike="noStrike" cap="none">
                <a:solidFill>
                  <a:srgbClr val="452D17"/>
                </a:solidFill>
              </a:rPr>
              <a:t>שיטות לארגון מידע</a:t>
            </a:r>
            <a:endParaRPr sz="405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358775" y="4586288"/>
            <a:ext cx="1012825" cy="11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7" name="Google Shape;187;p10" descr="גישה אוניברסלי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8500" y="2436813"/>
            <a:ext cx="13620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 descr="אפריק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375" y="4248150"/>
            <a:ext cx="981075" cy="97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 descr="כיתה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2825" y="2481263"/>
            <a:ext cx="13620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 descr="לוח שנה חודשי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2750" y="2516188"/>
            <a:ext cx="1258888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 descr="לוח עם פריטים המסומנים ב- v ופריטים המסומנים ב- x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32113" y="4103688"/>
            <a:ext cx="1258887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 descr="תרשים מכ''ם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2913" y="4081463"/>
            <a:ext cx="148907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7258050" y="2306638"/>
            <a:ext cx="161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סדר א"ב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4381500" y="2341563"/>
            <a:ext cx="161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קהלי יעד</a:t>
            </a:r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1504950" y="2341563"/>
            <a:ext cx="161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כרונולוגי/ ציר זמן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2801938" y="3884613"/>
            <a:ext cx="161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משימות/ פרויקטים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4173538" y="3884613"/>
            <a:ext cx="161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נושאים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7232650" y="3951288"/>
            <a:ext cx="161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פיזור ג"ג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1027113" y="3857625"/>
            <a:ext cx="161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</a:rPr>
              <a:t>סוג הפריט</a:t>
            </a:r>
            <a:endParaRPr/>
          </a:p>
        </p:txBody>
      </p:sp>
      <p:pic>
        <p:nvPicPr>
          <p:cNvPr id="200" name="Google Shape;200;p10" descr="מפתח ברגים עם מילוי מלא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68413" y="435451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‫הצגה על המסך (4:3)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Varela Round</vt:lpstr>
      <vt:lpstr>Noto Sans Symbols</vt:lpstr>
      <vt:lpstr>Arial</vt:lpstr>
      <vt:lpstr>Calibri</vt:lpstr>
      <vt:lpstr>ערכת נושא Office</vt:lpstr>
      <vt:lpstr>כלים לניהול מידע וידע - 8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כלים לניהול מידע וידע - 8</dc:title>
  <dc:creator>Ortal</dc:creator>
  <cp:lastModifiedBy>Avi Marzuk</cp:lastModifiedBy>
  <cp:revision>1</cp:revision>
  <dcterms:created xsi:type="dcterms:W3CDTF">2008-01-20T08:39:54Z</dcterms:created>
  <dcterms:modified xsi:type="dcterms:W3CDTF">2023-07-03T12:29:19Z</dcterms:modified>
</cp:coreProperties>
</file>