
<file path=[Content_Types].xml><?xml version="1.0" encoding="utf-8"?>
<Types xmlns="http://schemas.openxmlformats.org/package/2006/content-types"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12192000"/>
  <p:notesSz cx="6858000" cy="9144000"/>
  <p:embeddedFontLst>
    <p:embeddedFont>
      <p:font typeface="Varela Round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  <p:ext uri="GoogleSlidesCustomDataVersion2">
      <go:slidesCustomData xmlns:go="http://customooxmlschemas.google.com/" r:id="rId16" roundtripDataSignature="AMtx7mj9kPBALVrQulS7TRHmYMDFmfx25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VarelaRound-regular.fntdata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2" name="Google Shape;162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1" name="Google Shape;17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0" name="Google Shape;18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9" name="Google Shape;18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0" name="Google Shape;190;p7:notes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8" name="Google Shape;198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4" name="Google Shape;204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0" name="Google Shape;210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ער - מערכת שידורים לאומית">
  <p:cSld name="שער - מערכת שידורים לאומית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2"/>
          <p:cNvSpPr txBox="1"/>
          <p:nvPr>
            <p:ph type="ctrTitle"/>
          </p:nvPr>
        </p:nvSpPr>
        <p:spPr>
          <a:xfrm>
            <a:off x="516000" y="2693989"/>
            <a:ext cx="11160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i="0" sz="6601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2"/>
          <p:cNvSpPr/>
          <p:nvPr/>
        </p:nvSpPr>
        <p:spPr>
          <a:xfrm>
            <a:off x="-670069" y="6569428"/>
            <a:ext cx="2623961" cy="45910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2" name="Google Shape;22;p12"/>
          <p:cNvSpPr/>
          <p:nvPr/>
        </p:nvSpPr>
        <p:spPr>
          <a:xfrm>
            <a:off x="-1488810" y="6304086"/>
            <a:ext cx="3246400" cy="192925"/>
          </a:xfrm>
          <a:prstGeom prst="roundRect">
            <a:avLst>
              <a:gd fmla="val 49359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3" name="Google Shape;23;p12"/>
          <p:cNvSpPr/>
          <p:nvPr/>
        </p:nvSpPr>
        <p:spPr>
          <a:xfrm>
            <a:off x="9986482" y="-439221"/>
            <a:ext cx="4205647" cy="63186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4" name="Google Shape;24;p12"/>
          <p:cNvSpPr/>
          <p:nvPr/>
        </p:nvSpPr>
        <p:spPr>
          <a:xfrm>
            <a:off x="8259471" y="6565100"/>
            <a:ext cx="4434214" cy="79653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25" name="Google Shape;25;p12"/>
          <p:cNvPicPr preferRelativeResize="0"/>
          <p:nvPr/>
        </p:nvPicPr>
        <p:blipFill rotWithShape="1">
          <a:blip r:embed="rId2">
            <a:alphaModFix/>
          </a:blip>
          <a:srcRect b="26248" l="33058" r="33511" t="0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2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7" name="Google Shape;27;p12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8" name="Google Shape;28;p12"/>
          <p:cNvSpPr/>
          <p:nvPr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9" name="Google Shape;29;p12"/>
          <p:cNvSpPr/>
          <p:nvPr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ראשית ושתי תמונות">
  <p:cSld name="כותרת ראשית ושתי תמונות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1"/>
          <p:cNvSpPr/>
          <p:nvPr>
            <p:ph idx="2" type="pic"/>
          </p:nvPr>
        </p:nvSpPr>
        <p:spPr>
          <a:xfrm>
            <a:off x="594360" y="1310640"/>
            <a:ext cx="4511040" cy="4267200"/>
          </a:xfrm>
          <a:prstGeom prst="rect">
            <a:avLst/>
          </a:prstGeom>
          <a:noFill/>
          <a:ln>
            <a:noFill/>
          </a:ln>
        </p:spPr>
      </p:sp>
      <p:sp>
        <p:nvSpPr>
          <p:cNvPr id="132" name="Google Shape;132;p21"/>
          <p:cNvSpPr txBox="1"/>
          <p:nvPr>
            <p:ph type="title"/>
          </p:nvPr>
        </p:nvSpPr>
        <p:spPr>
          <a:xfrm>
            <a:off x="1026926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1"/>
          <p:cNvSpPr/>
          <p:nvPr/>
        </p:nvSpPr>
        <p:spPr>
          <a:xfrm>
            <a:off x="-2429707" y="195047"/>
            <a:ext cx="2969302" cy="24759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34" name="Google Shape;134;p21"/>
          <p:cNvSpPr/>
          <p:nvPr/>
        </p:nvSpPr>
        <p:spPr>
          <a:xfrm>
            <a:off x="9974795" y="5878199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35" name="Google Shape;135;p21"/>
          <p:cNvSpPr/>
          <p:nvPr/>
        </p:nvSpPr>
        <p:spPr>
          <a:xfrm>
            <a:off x="-2017472" y="518276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36" name="Google Shape;136;p21"/>
          <p:cNvSpPr/>
          <p:nvPr/>
        </p:nvSpPr>
        <p:spPr>
          <a:xfrm>
            <a:off x="8144699" y="6307826"/>
            <a:ext cx="5175721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37" name="Google Shape;137;p21"/>
          <p:cNvSpPr/>
          <p:nvPr>
            <p:ph idx="3" type="pic"/>
          </p:nvPr>
        </p:nvSpPr>
        <p:spPr>
          <a:xfrm>
            <a:off x="5372315" y="1310640"/>
            <a:ext cx="4511040" cy="4267200"/>
          </a:xfrm>
          <a:prstGeom prst="rect">
            <a:avLst/>
          </a:prstGeom>
          <a:noFill/>
          <a:ln>
            <a:noFill/>
          </a:ln>
        </p:spPr>
      </p:sp>
      <p:sp>
        <p:nvSpPr>
          <p:cNvPr id="138" name="Google Shape;138;p21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39" name="Google Shape;139;p21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40" name="Google Shape;140;p21"/>
          <p:cNvSpPr/>
          <p:nvPr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41" name="Google Shape;141;p21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פרטי השיעור, מקצוע ומורה">
  <p:cSld name="פרטי השיעור, מקצוע ומורה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3"/>
          <p:cNvSpPr/>
          <p:nvPr/>
        </p:nvSpPr>
        <p:spPr>
          <a:xfrm>
            <a:off x="212943" y="1396870"/>
            <a:ext cx="14000014" cy="2978963"/>
          </a:xfrm>
          <a:prstGeom prst="roundRect">
            <a:avLst>
              <a:gd fmla="val 50000" name="adj"/>
            </a:avLst>
          </a:prstGeom>
          <a:solidFill>
            <a:srgbClr val="E0E0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3"/>
          <p:cNvSpPr/>
          <p:nvPr/>
        </p:nvSpPr>
        <p:spPr>
          <a:xfrm>
            <a:off x="7329949" y="6240593"/>
            <a:ext cx="5333866" cy="55761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3" name="Google Shape;33;p13"/>
          <p:cNvSpPr/>
          <p:nvPr/>
        </p:nvSpPr>
        <p:spPr>
          <a:xfrm>
            <a:off x="-501113" y="87232"/>
            <a:ext cx="1428110" cy="322428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4" name="Google Shape;34;p13"/>
          <p:cNvSpPr/>
          <p:nvPr/>
        </p:nvSpPr>
        <p:spPr>
          <a:xfrm>
            <a:off x="10059465" y="87232"/>
            <a:ext cx="2768857" cy="451249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5" name="Google Shape;35;p13"/>
          <p:cNvSpPr/>
          <p:nvPr/>
        </p:nvSpPr>
        <p:spPr>
          <a:xfrm>
            <a:off x="9066088" y="5930032"/>
            <a:ext cx="5299429" cy="22162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6" name="Google Shape;36;p13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" name="Google Shape;37;p13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8" name="Google Shape;38;p13"/>
          <p:cNvSpPr/>
          <p:nvPr/>
        </p:nvSpPr>
        <p:spPr>
          <a:xfrm rot="5400000">
            <a:off x="10107940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9" name="Google Shape;39;p13"/>
          <p:cNvSpPr/>
          <p:nvPr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0" name="Google Shape;40;p13"/>
          <p:cNvSpPr txBox="1"/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Varela Round"/>
              <a:buNone/>
              <a:defRPr b="1" sz="6600"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3"/>
          <p:cNvSpPr txBox="1"/>
          <p:nvPr>
            <p:ph idx="1" type="subTitle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b="1" sz="36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/>
        </p:txBody>
      </p:sp>
      <p:sp>
        <p:nvSpPr>
          <p:cNvPr id="42" name="Google Shape;42;p13"/>
          <p:cNvSpPr txBox="1"/>
          <p:nvPr>
            <p:ph idx="2" type="body"/>
          </p:nvPr>
        </p:nvSpPr>
        <p:spPr>
          <a:xfrm>
            <a:off x="696000" y="3655832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28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32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13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3" type="obj">
  <p:cSld name="OBJEC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sz="4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" type="body"/>
          </p:nvPr>
        </p:nvSpPr>
        <p:spPr>
          <a:xfrm>
            <a:off x="1024128" y="1049185"/>
            <a:ext cx="8031962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4"/>
          <p:cNvSpPr/>
          <p:nvPr/>
        </p:nvSpPr>
        <p:spPr>
          <a:xfrm>
            <a:off x="-234936" y="5807316"/>
            <a:ext cx="476619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8" name="Google Shape;48;p14"/>
          <p:cNvSpPr/>
          <p:nvPr/>
        </p:nvSpPr>
        <p:spPr>
          <a:xfrm>
            <a:off x="11218431" y="239177"/>
            <a:ext cx="1706880" cy="458399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9" name="Google Shape;49;p14"/>
          <p:cNvSpPr/>
          <p:nvPr/>
        </p:nvSpPr>
        <p:spPr>
          <a:xfrm>
            <a:off x="-388620" y="6235866"/>
            <a:ext cx="7724431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0" name="Google Shape;50;p14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1" name="Google Shape;51;p14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2" name="Google Shape;52;p14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3" name="Google Shape;53;p14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4" name="Google Shape;54;p14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D8D8D8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D8D8D8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5">
  <p:cSld name="כותרת ותוכן פריסה 5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5"/>
          <p:cNvSpPr/>
          <p:nvPr/>
        </p:nvSpPr>
        <p:spPr>
          <a:xfrm>
            <a:off x="-2429707" y="195047"/>
            <a:ext cx="2969302" cy="24759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7" name="Google Shape;57;p15"/>
          <p:cNvSpPr txBox="1"/>
          <p:nvPr>
            <p:ph type="title"/>
          </p:nvPr>
        </p:nvSpPr>
        <p:spPr>
          <a:xfrm>
            <a:off x="1026926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5"/>
          <p:cNvSpPr txBox="1"/>
          <p:nvPr>
            <p:ph idx="1" type="body"/>
          </p:nvPr>
        </p:nvSpPr>
        <p:spPr>
          <a:xfrm>
            <a:off x="1026926" y="1025601"/>
            <a:ext cx="9802368" cy="4314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  <a:defRPr b="1" sz="30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9" name="Google Shape;59;p15"/>
          <p:cNvSpPr txBox="1"/>
          <p:nvPr>
            <p:ph idx="2" type="body"/>
          </p:nvPr>
        </p:nvSpPr>
        <p:spPr>
          <a:xfrm>
            <a:off x="1026927" y="1710442"/>
            <a:ext cx="8212766" cy="4152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0" name="Google Shape;60;p15"/>
          <p:cNvSpPr/>
          <p:nvPr/>
        </p:nvSpPr>
        <p:spPr>
          <a:xfrm>
            <a:off x="9974795" y="5878199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1" name="Google Shape;61;p15"/>
          <p:cNvSpPr/>
          <p:nvPr/>
        </p:nvSpPr>
        <p:spPr>
          <a:xfrm>
            <a:off x="-2017472" y="518276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2" name="Google Shape;62;p15"/>
          <p:cNvSpPr/>
          <p:nvPr/>
        </p:nvSpPr>
        <p:spPr>
          <a:xfrm>
            <a:off x="8144699" y="6307826"/>
            <a:ext cx="5175721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3" name="Google Shape;63;p15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4" name="Google Shape;64;p15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5" name="Google Shape;65;p15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6" name="Google Shape;66;p15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7" name="Google Shape;67;p15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פרק חדש">
  <p:cSld name="פרק חדש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/>
          <p:nvPr/>
        </p:nvSpPr>
        <p:spPr>
          <a:xfrm>
            <a:off x="212943" y="1396870"/>
            <a:ext cx="14129222" cy="2978963"/>
          </a:xfrm>
          <a:prstGeom prst="roundRect">
            <a:avLst>
              <a:gd fmla="val 50000" name="adj"/>
            </a:avLst>
          </a:prstGeom>
          <a:solidFill>
            <a:srgbClr val="E0E0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sz="6601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6"/>
          <p:cNvSpPr/>
          <p:nvPr/>
        </p:nvSpPr>
        <p:spPr>
          <a:xfrm>
            <a:off x="9664804" y="5699022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2" name="Google Shape;72;p16"/>
          <p:cNvSpPr/>
          <p:nvPr/>
        </p:nvSpPr>
        <p:spPr>
          <a:xfrm>
            <a:off x="-260562" y="181684"/>
            <a:ext cx="2598822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3" name="Google Shape;73;p16"/>
          <p:cNvSpPr/>
          <p:nvPr/>
        </p:nvSpPr>
        <p:spPr>
          <a:xfrm>
            <a:off x="-488825" y="468418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4" name="Google Shape;74;p16"/>
          <p:cNvSpPr/>
          <p:nvPr/>
        </p:nvSpPr>
        <p:spPr>
          <a:xfrm>
            <a:off x="9010091" y="6104087"/>
            <a:ext cx="3755593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5" name="Google Shape;75;p16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7" name="Google Shape;77;p16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8" name="Google Shape;78;p16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9" name="Google Shape;79;p16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1461052" y="3409122"/>
            <a:ext cx="9203635" cy="804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/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2">
  <p:cSld name="כותרת ותוכן פריסה 2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515273" y="1024128"/>
            <a:ext cx="11161453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  <a:defRPr b="1" sz="30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4" name="Google Shape;84;p17"/>
          <p:cNvSpPr txBox="1"/>
          <p:nvPr>
            <p:ph idx="2" type="body"/>
          </p:nvPr>
        </p:nvSpPr>
        <p:spPr>
          <a:xfrm>
            <a:off x="515273" y="1567973"/>
            <a:ext cx="11161453" cy="3522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85" name="Google Shape;85;p17"/>
          <p:cNvSpPr/>
          <p:nvPr/>
        </p:nvSpPr>
        <p:spPr>
          <a:xfrm>
            <a:off x="-1377633" y="110284"/>
            <a:ext cx="2105524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6" name="Google Shape;86;p17"/>
          <p:cNvSpPr/>
          <p:nvPr/>
        </p:nvSpPr>
        <p:spPr>
          <a:xfrm>
            <a:off x="-1729189" y="435139"/>
            <a:ext cx="2615798" cy="32187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7" name="Google Shape;87;p17"/>
          <p:cNvSpPr/>
          <p:nvPr/>
        </p:nvSpPr>
        <p:spPr>
          <a:xfrm>
            <a:off x="9323387" y="5555326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8" name="Google Shape;88;p17"/>
          <p:cNvSpPr/>
          <p:nvPr/>
        </p:nvSpPr>
        <p:spPr>
          <a:xfrm>
            <a:off x="8679109" y="6024163"/>
            <a:ext cx="4127100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9" name="Google Shape;89;p17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0" name="Google Shape;90;p17"/>
          <p:cNvSpPr/>
          <p:nvPr/>
        </p:nvSpPr>
        <p:spPr>
          <a:xfrm>
            <a:off x="11005702" y="5213334"/>
            <a:ext cx="2372591" cy="25130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1" name="Google Shape;91;p17"/>
          <p:cNvSpPr/>
          <p:nvPr/>
        </p:nvSpPr>
        <p:spPr>
          <a:xfrm rot="5400000">
            <a:off x="10107940" y="1954539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2" name="Google Shape;92;p17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בלבד פריסה 4">
  <p:cSld name="כותרת בלבד פריסה 4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8"/>
          <p:cNvSpPr/>
          <p:nvPr/>
        </p:nvSpPr>
        <p:spPr>
          <a:xfrm>
            <a:off x="11497481" y="487099"/>
            <a:ext cx="1576672" cy="289443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6" name="Google Shape;96;p18"/>
          <p:cNvSpPr/>
          <p:nvPr/>
        </p:nvSpPr>
        <p:spPr>
          <a:xfrm>
            <a:off x="11150538" y="127099"/>
            <a:ext cx="1879662" cy="28944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7" name="Google Shape;97;p18"/>
          <p:cNvSpPr/>
          <p:nvPr/>
        </p:nvSpPr>
        <p:spPr>
          <a:xfrm>
            <a:off x="-487680" y="5923581"/>
            <a:ext cx="3133018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8" name="Google Shape;98;p18"/>
          <p:cNvSpPr/>
          <p:nvPr/>
        </p:nvSpPr>
        <p:spPr>
          <a:xfrm>
            <a:off x="-976438" y="6359813"/>
            <a:ext cx="7301038" cy="65808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9" name="Google Shape;99;p18"/>
          <p:cNvSpPr/>
          <p:nvPr/>
        </p:nvSpPr>
        <p:spPr>
          <a:xfrm rot="5400000">
            <a:off x="9360284" y="2733622"/>
            <a:ext cx="6987520" cy="1297194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D8D8D8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D8D8D8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1" name="Google Shape;101;p18"/>
          <p:cNvSpPr/>
          <p:nvPr/>
        </p:nvSpPr>
        <p:spPr>
          <a:xfrm rot="-54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2" name="Google Shape;102;p18"/>
          <p:cNvSpPr/>
          <p:nvPr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3" name="Google Shape;103;p18"/>
          <p:cNvSpPr/>
          <p:nvPr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2951578" y="1212161"/>
            <a:ext cx="7885112" cy="4090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1">
  <p:cSld name="כותרת ותוכן פריסה 1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/>
          <p:nvPr/>
        </p:nvSpPr>
        <p:spPr>
          <a:xfrm>
            <a:off x="6581228" y="6447542"/>
            <a:ext cx="5993234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7" name="Google Shape;107;p19"/>
          <p:cNvSpPr/>
          <p:nvPr/>
        </p:nvSpPr>
        <p:spPr>
          <a:xfrm>
            <a:off x="9704146" y="5381191"/>
            <a:ext cx="3496396" cy="442359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8" name="Google Shape;108;p19"/>
          <p:cNvSpPr txBox="1"/>
          <p:nvPr>
            <p:ph idx="1" type="body"/>
          </p:nvPr>
        </p:nvSpPr>
        <p:spPr>
          <a:xfrm>
            <a:off x="515273" y="998859"/>
            <a:ext cx="11161453" cy="40624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09" name="Google Shape;109;p19"/>
          <p:cNvSpPr txBox="1"/>
          <p:nvPr>
            <p:ph type="title"/>
          </p:nvPr>
        </p:nvSpPr>
        <p:spPr>
          <a:xfrm>
            <a:off x="1024128" y="155448"/>
            <a:ext cx="9802206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9"/>
          <p:cNvSpPr/>
          <p:nvPr/>
        </p:nvSpPr>
        <p:spPr>
          <a:xfrm>
            <a:off x="-1226982" y="101748"/>
            <a:ext cx="2160598" cy="21681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1" name="Google Shape;111;p19"/>
          <p:cNvSpPr/>
          <p:nvPr/>
        </p:nvSpPr>
        <p:spPr>
          <a:xfrm>
            <a:off x="-2054055" y="390797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2" name="Google Shape;112;p19"/>
          <p:cNvSpPr/>
          <p:nvPr/>
        </p:nvSpPr>
        <p:spPr>
          <a:xfrm>
            <a:off x="7978665" y="5944772"/>
            <a:ext cx="4766811" cy="381549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3" name="Google Shape;113;p19"/>
          <p:cNvSpPr/>
          <p:nvPr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4" name="Google Shape;114;p19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5" name="Google Shape;115;p19"/>
          <p:cNvSpPr/>
          <p:nvPr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6" name="Google Shape;116;p19"/>
          <p:cNvSpPr/>
          <p:nvPr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וידאו על מסך מלא">
  <p:cSld name="וידאו על מסך מלא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/>
          <p:nvPr/>
        </p:nvSpPr>
        <p:spPr>
          <a:xfrm>
            <a:off x="8667715" y="-161750"/>
            <a:ext cx="5300119" cy="38235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9" name="Google Shape;119;p20"/>
          <p:cNvSpPr/>
          <p:nvPr>
            <p:ph idx="2" type="media"/>
          </p:nvPr>
        </p:nvSpPr>
        <p:spPr>
          <a:xfrm>
            <a:off x="363416" y="639717"/>
            <a:ext cx="11465168" cy="61229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92A72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20" name="Google Shape;120;p20"/>
          <p:cNvSpPr txBox="1"/>
          <p:nvPr>
            <p:ph idx="1" type="body"/>
          </p:nvPr>
        </p:nvSpPr>
        <p:spPr>
          <a:xfrm>
            <a:off x="363416" y="95349"/>
            <a:ext cx="8074879" cy="400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2A72"/>
              </a:buClr>
              <a:buSzPts val="2400"/>
              <a:buFont typeface="Varela Round"/>
              <a:buNone/>
              <a:defRPr sz="24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1" name="Google Shape;121;p20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2" name="Google Shape;122;p20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3" name="Google Shape;123;p20"/>
          <p:cNvSpPr/>
          <p:nvPr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4" name="Google Shape;124;p20"/>
          <p:cNvSpPr/>
          <p:nvPr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5" name="Google Shape;125;p20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6" name="Google Shape;126;p20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7" name="Google Shape;127;p20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8" name="Google Shape;128;p20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9" name="Google Shape;129;p20"/>
          <p:cNvSpPr txBox="1"/>
          <p:nvPr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iw-IL" sz="16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6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arela Round"/>
              <a:buNone/>
              <a:defRPr b="0" i="0" sz="4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" type="body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idx="10" type="dt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15" name="Google Shape;15;p11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6" name="Google Shape;16;p11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7" name="Google Shape;17;p11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8" name="Google Shape;18;p11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gif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"/>
          <p:cNvSpPr txBox="1"/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Varela Round"/>
              <a:buNone/>
            </a:pPr>
            <a:r>
              <a:rPr lang="iw-IL" sz="5400">
                <a:latin typeface="Arial"/>
                <a:ea typeface="Arial"/>
                <a:cs typeface="Arial"/>
                <a:sym typeface="Arial"/>
              </a:rPr>
              <a:t>ניתוח מידע עבור מקבלי החלטות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"/>
          <p:cNvSpPr txBox="1"/>
          <p:nvPr>
            <p:ph idx="1" type="subTitle"/>
          </p:nvPr>
        </p:nvSpPr>
        <p:spPr>
          <a:xfrm>
            <a:off x="696000" y="2660775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-342934" lvl="0" marL="342934" rtl="1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ts val="28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מידע ונתונים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"/>
          <p:cNvSpPr txBox="1"/>
          <p:nvPr>
            <p:ph idx="2" type="body"/>
          </p:nvPr>
        </p:nvSpPr>
        <p:spPr>
          <a:xfrm>
            <a:off x="696000" y="3429007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שם המורה: לי שריר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עורכת: רונית נחמיה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"/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שקופית זו היא חובה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50" name="Google Shape;150;p2"/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מלאו את פרטי השיעור, המקצוע והמורה 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(אין צורך להשאיר את הכיתובים "שם השיעור" , "המקצוע", מחקו אותם וכתבו רק את הפרטים עצמם). 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151" name="Google Shape;15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6591" y="113572"/>
            <a:ext cx="2095500" cy="1266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14475" y="177407"/>
            <a:ext cx="2181225" cy="1085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מה נלמד היום?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3"/>
          <p:cNvSpPr txBox="1"/>
          <p:nvPr>
            <p:ph idx="1" type="body"/>
          </p:nvPr>
        </p:nvSpPr>
        <p:spPr>
          <a:xfrm>
            <a:off x="1024128" y="1049185"/>
            <a:ext cx="8031962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הקדמה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דרכים לניתוח מידע עבור מקבלי ההחלטות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3"/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פרטו בשקופית זו את נושאי הלימוד של השיעור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4"/>
          <p:cNvSpPr txBox="1"/>
          <p:nvPr>
            <p:ph type="title"/>
          </p:nvPr>
        </p:nvSpPr>
        <p:spPr>
          <a:xfrm>
            <a:off x="1026924" y="599850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הקדמה: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מה זה מידע בכלל?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4"/>
          <p:cNvSpPr txBox="1"/>
          <p:nvPr>
            <p:ph idx="2" type="body"/>
          </p:nvPr>
        </p:nvSpPr>
        <p:spPr>
          <a:xfrm>
            <a:off x="1026924" y="1661675"/>
            <a:ext cx="10754400" cy="41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439781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מידע הוא כל ערך, מתאם,נתון,עובדה או פרט תוכן שניתן לקידוד,שמירה או שימוש בעיבוד.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439781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439781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439781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None/>
            </a:pPr>
            <a:r>
              <a:rPr lang="iw-IL" sz="1600">
                <a:latin typeface="Arial"/>
                <a:ea typeface="Arial"/>
                <a:cs typeface="Arial"/>
                <a:sym typeface="Arial"/>
              </a:rPr>
              <a:t>מתוך מילוג- המילון העברי החופשי ברשת</a:t>
            </a:r>
            <a:endParaRPr sz="1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4"/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את השקופית הזו תוכלו לשכפל, על מנת ליצור שקופיות נוספות הזהות לה – אליהן תוכלו להכניס את התכנים.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כדי לשכפל אותה, לחצו עליה 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קליק ימיני 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בתפריט השקופיות בצד ובחרו 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שכפל שקופית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 או "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Duplicate Slide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(מחקו ריבוע זה לאחר הקריאה)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67" name="Google Shape;167;p4"/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פריסה 3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(הפריסות שונות זו מזו במיקום תיבות הטקסט וגרפיקת הרקע, 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ותוכלו לגוון ביניהן)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68" name="Google Shape;168;p4"/>
          <p:cNvSpPr txBox="1"/>
          <p:nvPr/>
        </p:nvSpPr>
        <p:spPr>
          <a:xfrm>
            <a:off x="722713" y="3879450"/>
            <a:ext cx="8821200" cy="87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39781" marR="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1" i="0" sz="2600" u="none" cap="none" strike="noStrike">
              <a:solidFill>
                <a:schemeClr val="dk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5"/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(אין צורך להשאיר את הכיתובים "שם הפרק" , "כותרת משנה", מחקו אותם וכתבו רק את הפרטים עצמם). 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74" name="Google Shape;174;p5"/>
          <p:cNvSpPr txBox="1"/>
          <p:nvPr/>
        </p:nvSpPr>
        <p:spPr>
          <a:xfrm>
            <a:off x="48550" y="2066675"/>
            <a:ext cx="12098100" cy="11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1" i="0" lang="iw-IL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המטרה:לנתח מידע על פי צורך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5"/>
          <p:cNvSpPr txBox="1"/>
          <p:nvPr/>
        </p:nvSpPr>
        <p:spPr>
          <a:xfrm>
            <a:off x="2351314" y="4905829"/>
            <a:ext cx="182880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5"/>
          <p:cNvSpPr txBox="1"/>
          <p:nvPr/>
        </p:nvSpPr>
        <p:spPr>
          <a:xfrm>
            <a:off x="972453" y="4902100"/>
            <a:ext cx="106686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5"/>
          <p:cNvSpPr txBox="1"/>
          <p:nvPr/>
        </p:nvSpPr>
        <p:spPr>
          <a:xfrm>
            <a:off x="8055428" y="314543"/>
            <a:ext cx="345508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6"/>
          <p:cNvSpPr/>
          <p:nvPr/>
        </p:nvSpPr>
        <p:spPr>
          <a:xfrm>
            <a:off x="12279397" y="1400768"/>
            <a:ext cx="2277600" cy="2975100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(אין צורך להשאיר את הכיתובים "שם הפרק" , "כותרת משנה", מחקו אותם וכתבו רק את הפרטים עצמם). 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83" name="Google Shape;183;p6"/>
          <p:cNvSpPr txBox="1"/>
          <p:nvPr/>
        </p:nvSpPr>
        <p:spPr>
          <a:xfrm>
            <a:off x="48550" y="2066675"/>
            <a:ext cx="12098100" cy="11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1" i="0" lang="iw-IL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המציאות:</a:t>
            </a:r>
            <a:endParaRPr b="1" i="0" sz="6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iw-IL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מקבלי ההחלטות לא בהכרח ידעו להגדיר את הצורך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6"/>
          <p:cNvSpPr txBox="1"/>
          <p:nvPr/>
        </p:nvSpPr>
        <p:spPr>
          <a:xfrm>
            <a:off x="2351314" y="4905829"/>
            <a:ext cx="18288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6"/>
          <p:cNvSpPr txBox="1"/>
          <p:nvPr/>
        </p:nvSpPr>
        <p:spPr>
          <a:xfrm>
            <a:off x="972453" y="4902100"/>
            <a:ext cx="106686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6"/>
          <p:cNvSpPr txBox="1"/>
          <p:nvPr/>
        </p:nvSpPr>
        <p:spPr>
          <a:xfrm>
            <a:off x="8055428" y="314543"/>
            <a:ext cx="34551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7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אז מה עושים?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7"/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את השקופית הזו תוכלו לשכפל, על מנת ליצור שקופיות נוספות הזהות לה – אליהן תוכלו להכניס את התכנים.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כדי לשכפל אותה, לחצו עליה 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קליק ימיני 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בתפריט השקופיות בצד ובחרו 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שכפל שקופית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 או "</a:t>
            </a: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Duplicate Slide</a:t>
            </a: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"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(מחקו ריבוע זה לאחר הקריאה)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פריסה 1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(הפריסות שונות זו מזו במיקום תיבות הטקסט וגרפיקת הרקע, </a:t>
            </a:r>
            <a:b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</a:b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ותוכלו לגוון ביניהן)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195" name="Google Shape;19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953025"/>
            <a:ext cx="12192000" cy="5904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8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עקרונות מנחים לתהליך: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8"/>
          <p:cNvSpPr txBox="1"/>
          <p:nvPr>
            <p:ph idx="1" type="body"/>
          </p:nvPr>
        </p:nvSpPr>
        <p:spPr>
          <a:xfrm>
            <a:off x="3985500" y="1791542"/>
            <a:ext cx="6988200" cy="13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1" algn="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שיפור מתמיד (גם באמצע הדרך)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טובים השניים (וגם השלושה) מן האחד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פרפקציוניזם כבר לא באופנה!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9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תרגול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9"/>
          <p:cNvSpPr txBox="1"/>
          <p:nvPr>
            <p:ph idx="2" type="body"/>
          </p:nvPr>
        </p:nvSpPr>
        <p:spPr>
          <a:xfrm>
            <a:off x="443353" y="1630008"/>
            <a:ext cx="11161453" cy="3522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חישבו על בעיה המצריכה הגדרה, שמשפחתך נתקלה בה לאחרונה, למשל רכישת מכשיר חשמלי חדש, טיפול בנזק כלשהו שנגרם לבית.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נסו להגדיר את הצורך בצורה ברורה תוך שימוש במידע המוצג במצגת זו.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ציינו מס' מקורות מידע, מהם תוכלו למצוא את המידע הדרוש 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Google Shape;212;p10"/>
          <p:cNvPicPr preferRelativeResize="0"/>
          <p:nvPr/>
        </p:nvPicPr>
        <p:blipFill rotWithShape="1">
          <a:blip r:embed="rId3">
            <a:alphaModFix/>
          </a:blip>
          <a:srcRect b="66411" l="39172" r="34231" t="0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10"/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89535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b="0" i="0" sz="2800" u="none" cap="none" strike="noStrike">
              <a:solidFill>
                <a:srgbClr val="192A7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10"/>
          <p:cNvSpPr/>
          <p:nvPr/>
        </p:nvSpPr>
        <p:spPr>
          <a:xfrm>
            <a:off x="795" y="1838476"/>
            <a:ext cx="12190413" cy="763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iw-IL" sz="3200" u="none" cap="none" strike="noStrike">
                <a:solidFill>
                  <a:srgbClr val="192A72"/>
                </a:solidFill>
                <a:latin typeface="Arial"/>
                <a:ea typeface="Arial"/>
                <a:cs typeface="Arial"/>
                <a:sym typeface="Arial"/>
              </a:rPr>
              <a:t>שימוש ביצירות מוגנות בזכויות יוצרים ואיתור בעלי זכויות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10"/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BFB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rPr>
              <a:t>שקופית זו היא חובה</a:t>
            </a:r>
            <a:endParaRPr b="0" i="0" sz="1800" u="none" cap="none" strike="noStrike">
              <a:solidFill>
                <a:srgbClr val="00206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ערכת נושא Office">
  <a:themeElements>
    <a:clrScheme name="מערכת שידורים">
      <a:dk1>
        <a:srgbClr val="002060"/>
      </a:dk1>
      <a:lt1>
        <a:srgbClr val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MOEUser</dc:creator>
</cp:coreProperties>
</file>