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arela Round" panose="020B0604020202020204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hDC5QoDBl4kUe6zgRAQSugd9Fj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4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3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2" name="Google Shape;92;p3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4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4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4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4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6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6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6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7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7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8" name="Google Shape;58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8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6" name="Google Shape;66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9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3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3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3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2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2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onisbeautiful.net/visualizations/covid-19-coronavirus-infographic-datapac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xekEXM0Von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 err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אינפוגרפיקה</a:t>
            </a:r>
            <a:r>
              <a:rPr lang="he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- עיצוב המידע</a:t>
            </a:r>
            <a:endParaRPr lang="he-IL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341798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0" y="4260275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שם המורה: לזלי סלמון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0A4E5FA-E112-445C-871B-B55577B74306}"/>
              </a:ext>
            </a:extLst>
          </p:cNvPr>
          <p:cNvSpPr txBox="1"/>
          <p:nvPr/>
        </p:nvSpPr>
        <p:spPr>
          <a:xfrm>
            <a:off x="2759014" y="2818627"/>
            <a:ext cx="6949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 err="1">
                <a:solidFill>
                  <a:schemeClr val="tx1"/>
                </a:solidFill>
              </a:rPr>
              <a:t>الرسوم</a:t>
            </a:r>
            <a:r>
              <a:rPr lang="he-IL" sz="3200" b="1" dirty="0">
                <a:solidFill>
                  <a:schemeClr val="tx1"/>
                </a:solidFill>
              </a:rPr>
              <a:t> </a:t>
            </a:r>
            <a:r>
              <a:rPr lang="he-IL" sz="3200" b="1" dirty="0" err="1">
                <a:solidFill>
                  <a:schemeClr val="tx1"/>
                </a:solidFill>
              </a:rPr>
              <a:t>البيانية</a:t>
            </a:r>
            <a:r>
              <a:rPr lang="he-IL" sz="3200" b="1" dirty="0">
                <a:solidFill>
                  <a:schemeClr val="tx1"/>
                </a:solidFill>
              </a:rPr>
              <a:t> - </a:t>
            </a:r>
            <a:r>
              <a:rPr lang="he-IL" sz="3200" b="1" dirty="0" err="1">
                <a:solidFill>
                  <a:schemeClr val="tx1"/>
                </a:solidFill>
              </a:rPr>
              <a:t>تصميم</a:t>
            </a:r>
            <a:r>
              <a:rPr lang="he-IL" sz="3200" b="1" dirty="0">
                <a:solidFill>
                  <a:schemeClr val="tx1"/>
                </a:solidFill>
              </a:rPr>
              <a:t> </a:t>
            </a:r>
            <a:r>
              <a:rPr lang="he-IL" sz="3200" b="1" dirty="0" err="1">
                <a:solidFill>
                  <a:schemeClr val="tx1"/>
                </a:solidFill>
              </a:rPr>
              <a:t>المعلومات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ctrTitle"/>
          </p:nvPr>
        </p:nvSpPr>
        <p:spPr>
          <a:xfrm>
            <a:off x="1783916" y="136774"/>
            <a:ext cx="8038740" cy="76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استخدام الرسوم البيانية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580" y="1015981"/>
            <a:ext cx="7693381" cy="471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-869055" y="6414014"/>
            <a:ext cx="4807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</a:rPr>
              <a:t>הנתונים נכונים ליום 30.3.2020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150471" y="6074761"/>
            <a:ext cx="37882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</a:rPr>
              <a:t>מתוך נתוני ארגון הבריאות העולמי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18" r="3118" b="3203"/>
          <a:stretch/>
        </p:blipFill>
        <p:spPr>
          <a:xfrm>
            <a:off x="2938355" y="1600613"/>
            <a:ext cx="6511953" cy="425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>
            <a:spLocks noGrp="1"/>
          </p:cNvSpPr>
          <p:nvPr>
            <p:ph type="ctrTitle"/>
          </p:nvPr>
        </p:nvSpPr>
        <p:spPr>
          <a:xfrm>
            <a:off x="1259347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استخدام الألوان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3937702" y="1006060"/>
            <a:ext cx="4890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dk1"/>
                </a:solidFill>
              </a:rPr>
              <a:t>حالة انتشار كورونا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استخدام الرموز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 b="5610"/>
          <a:stretch/>
        </p:blipFill>
        <p:spPr>
          <a:xfrm>
            <a:off x="3154681" y="1297391"/>
            <a:ext cx="3887152" cy="282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6423660" y="2567940"/>
            <a:ext cx="38871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800" b="1" dirty="0">
                <a:solidFill>
                  <a:schemeClr val="dk1"/>
                </a:solidFill>
              </a:rPr>
              <a:t>ارشاد</a:t>
            </a:r>
          </a:p>
          <a:p>
            <a:pPr lvl="0" algn="r" rtl="1"/>
            <a:r>
              <a:rPr lang="ar-SA" sz="2800" b="1" dirty="0">
                <a:solidFill>
                  <a:schemeClr val="dk1"/>
                </a:solidFill>
              </a:rPr>
              <a:t>اللون الأحمر - تحذير</a:t>
            </a:r>
          </a:p>
          <a:p>
            <a:pPr lvl="0" algn="r" rtl="1"/>
            <a:r>
              <a:rPr lang="ar-SA" sz="2800" b="1" dirty="0">
                <a:solidFill>
                  <a:schemeClr val="dk1"/>
                </a:solidFill>
              </a:rPr>
              <a:t>حسب المعنى الرسم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أنواع الرسوم البيانية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6741" y="1247444"/>
            <a:ext cx="1819275" cy="172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 txBox="1"/>
          <p:nvPr/>
        </p:nvSpPr>
        <p:spPr>
          <a:xfrm>
            <a:off x="5947886" y="3423876"/>
            <a:ext cx="24307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</a:rPr>
              <a:t>תרשים עמודות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להמחשת השוואה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58" name="Google Shape;25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7725" y="3151083"/>
            <a:ext cx="1419717" cy="13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4"/>
          <p:cNvSpPr txBox="1"/>
          <p:nvPr/>
        </p:nvSpPr>
        <p:spPr>
          <a:xfrm>
            <a:off x="5947886" y="1674364"/>
            <a:ext cx="243078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dirty="0">
                <a:solidFill>
                  <a:schemeClr val="dk1"/>
                </a:solidFill>
              </a:rPr>
              <a:t>עוגה</a:t>
            </a:r>
            <a:endParaRPr lang="he-IL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</a:rPr>
              <a:t>להדגשה של חלק משלם</a:t>
            </a:r>
            <a:endParaRPr lang="he-IL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800" dirty="0">
              <a:solidFill>
                <a:schemeClr val="dk1"/>
              </a:solidFill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9659" y="1410647"/>
            <a:ext cx="2092103" cy="93535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682910" y="1868951"/>
            <a:ext cx="294696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</a:rPr>
              <a:t>קו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להמחשה של מגמה- כיוון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7503" y="2710718"/>
            <a:ext cx="18002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/>
          <p:nvPr/>
        </p:nvSpPr>
        <p:spPr>
          <a:xfrm>
            <a:off x="219923" y="3423876"/>
            <a:ext cx="36947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</a:rPr>
              <a:t>פיזור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להמחשה של קשר או פיזור הנתונים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4704" y="4832353"/>
            <a:ext cx="2106047" cy="150399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 txBox="1"/>
          <p:nvPr/>
        </p:nvSpPr>
        <p:spPr>
          <a:xfrm>
            <a:off x="2045354" y="5527202"/>
            <a:ext cx="24307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</a:rPr>
              <a:t>מפה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להצגה ברמה עולמית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6398507" y="2641154"/>
            <a:ext cx="531507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עדכוני הקורונה</a:t>
            </a:r>
            <a:br>
              <a:rPr lang="ar-SA" dirty="0"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latin typeface="Arial"/>
                <a:ea typeface="Arial"/>
                <a:cs typeface="Arial"/>
                <a:sym typeface="Arial"/>
              </a:rPr>
              <a:t>تحديثات </a:t>
            </a:r>
            <a:r>
              <a:rPr lang="ar-SA" dirty="0" err="1">
                <a:latin typeface="Arial"/>
                <a:ea typeface="Arial"/>
                <a:cs typeface="Arial"/>
                <a:sym typeface="Arial"/>
              </a:rPr>
              <a:t>الكورونا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6119150" y="55922"/>
            <a:ext cx="60130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u="sng">
                <a:solidFill>
                  <a:schemeClr val="dk1"/>
                </a:solidFill>
                <a:hlinkClick r:id="rId3"/>
              </a:rPr>
              <a:t>https://informationisbeautiful.net/visualizations/covid-19-coronavirus-infographic-datapack/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72" name="Google Shape;272;p15"/>
          <p:cNvPicPr preferRelativeResize="0"/>
          <p:nvPr/>
        </p:nvPicPr>
        <p:blipFill rotWithShape="1">
          <a:blip r:embed="rId4">
            <a:alphaModFix/>
          </a:blip>
          <a:srcRect l="37735" t="17083" r="36835" b="10311"/>
          <a:stretch/>
        </p:blipFill>
        <p:spPr>
          <a:xfrm>
            <a:off x="82984" y="92598"/>
            <a:ext cx="6013016" cy="662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>
            <a:spLocks noGrp="1"/>
          </p:cNvSpPr>
          <p:nvPr>
            <p:ph type="ctrTitle"/>
          </p:nvPr>
        </p:nvSpPr>
        <p:spPr>
          <a:xfrm>
            <a:off x="3703351" y="51272"/>
            <a:ext cx="543082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ar-SA" sz="3600" dirty="0">
                <a:latin typeface="Arial"/>
                <a:ea typeface="Arial"/>
                <a:cs typeface="Arial"/>
                <a:sym typeface="Arial"/>
              </a:rPr>
              <a:t>في الختام - ما هي الرسوم البيانية؟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6" title="What is an Infographic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64" y="746500"/>
            <a:ext cx="10666072" cy="599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/>
          <p:nvPr/>
        </p:nvSpPr>
        <p:spPr>
          <a:xfrm>
            <a:off x="-23232" y="-29319"/>
            <a:ext cx="38886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https://www.youtube.com/watch?v=xV4hnb2XKqc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ctrTitle"/>
          </p:nvPr>
        </p:nvSpPr>
        <p:spPr>
          <a:xfrm>
            <a:off x="1783916" y="136774"/>
            <a:ext cx="8038740" cy="153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ملخص - نقل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6759851" y="3571876"/>
            <a:ext cx="2632363" cy="124690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في الالوان</a:t>
            </a:r>
            <a:endParaRPr dirty="0"/>
          </a:p>
        </p:txBody>
      </p:sp>
      <p:sp>
        <p:nvSpPr>
          <p:cNvPr id="286" name="Google Shape;286;p17"/>
          <p:cNvSpPr/>
          <p:nvPr/>
        </p:nvSpPr>
        <p:spPr>
          <a:xfrm>
            <a:off x="2212268" y="3626274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في الرسوم البيانية</a:t>
            </a:r>
            <a:endParaRPr dirty="0"/>
          </a:p>
        </p:txBody>
      </p:sp>
      <p:sp>
        <p:nvSpPr>
          <p:cNvPr id="287" name="Google Shape;287;p17"/>
          <p:cNvSpPr/>
          <p:nvPr/>
        </p:nvSpPr>
        <p:spPr>
          <a:xfrm>
            <a:off x="4429774" y="2072833"/>
            <a:ext cx="2632363" cy="1246909"/>
          </a:xfrm>
          <a:prstGeom prst="flowChartTerminator">
            <a:avLst/>
          </a:prstGeom>
          <a:solidFill>
            <a:srgbClr val="12B4BC"/>
          </a:solidFill>
          <a:ln w="25400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في الرسومات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/>
          <p:nvPr/>
        </p:nvSpPr>
        <p:spPr>
          <a:xfrm>
            <a:off x="3825011" y="1490008"/>
            <a:ext cx="487184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dirty="0">
                <a:solidFill>
                  <a:schemeClr val="dk1"/>
                </a:solidFill>
              </a:rPr>
              <a:t>"</a:t>
            </a:r>
            <a:r>
              <a:rPr lang="ar-SA" sz="4000" dirty="0">
                <a:solidFill>
                  <a:schemeClr val="dk1"/>
                </a:solidFill>
              </a:rPr>
              <a:t> أسمع - نسيت ؛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dk1"/>
                </a:solidFill>
              </a:rPr>
              <a:t>  أرى - أتذكر</a:t>
            </a:r>
            <a:r>
              <a:rPr lang="iw-IL" sz="4000" dirty="0">
                <a:solidFill>
                  <a:schemeClr val="dk1"/>
                </a:solidFill>
              </a:rPr>
              <a:t>; "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(</a:t>
            </a:r>
            <a:r>
              <a:rPr lang="iw-IL" sz="3200" dirty="0">
                <a:solidFill>
                  <a:schemeClr val="dk1"/>
                </a:solidFill>
              </a:rPr>
              <a:t>קונפוציוס</a:t>
            </a:r>
            <a:r>
              <a:rPr lang="ar-SA" sz="3200" dirty="0">
                <a:solidFill>
                  <a:schemeClr val="dk1"/>
                </a:solidFill>
              </a:rPr>
              <a:t>)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021368" y="3479006"/>
            <a:ext cx="4479131" cy="3093244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lt1"/>
                </a:solidFill>
              </a:rPr>
              <a:t>WOW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المهمة 1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485775" y="1765448"/>
            <a:ext cx="101822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شاهد حديث ديفيد </a:t>
            </a:r>
            <a:r>
              <a:rPr lang="ar-SA" sz="2800" dirty="0" err="1">
                <a:solidFill>
                  <a:schemeClr val="dk1"/>
                </a:solidFill>
              </a:rPr>
              <a:t>ماكيندال</a:t>
            </a:r>
            <a:r>
              <a:rPr lang="ar-SA" sz="2800" dirty="0">
                <a:solidFill>
                  <a:schemeClr val="dk1"/>
                </a:solidFill>
              </a:rPr>
              <a:t> على </a:t>
            </a:r>
            <a:r>
              <a:rPr lang="en-US" sz="2800" dirty="0">
                <a:solidFill>
                  <a:schemeClr val="dk1"/>
                </a:solidFill>
              </a:rPr>
              <a:t>TED.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أذكر 3 استخدامات </a:t>
            </a:r>
            <a:r>
              <a:rPr lang="ar-SA" sz="2800" dirty="0" err="1">
                <a:solidFill>
                  <a:schemeClr val="dk1"/>
                </a:solidFill>
              </a:rPr>
              <a:t>للإنفوجرافيك</a:t>
            </a:r>
            <a:r>
              <a:rPr lang="ar-SA" sz="2800" dirty="0">
                <a:solidFill>
                  <a:schemeClr val="dk1"/>
                </a:solidFill>
              </a:rPr>
              <a:t> التي استخدمها المحاضر في الفيلم.</a:t>
            </a:r>
            <a:endParaRPr dirty="0"/>
          </a:p>
        </p:txBody>
      </p:sp>
      <p:pic>
        <p:nvPicPr>
          <p:cNvPr id="300" name="Google Shape;300;p19" descr="תמונה שמכילה שחור, ציור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7928" y="3263309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682228" y="391687"/>
            <a:ext cx="1082754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المهمة 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971550" y="2270016"/>
            <a:ext cx="932259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ابحث عن مقتطف من صحيفة / موقع ويب وقم بإنشائه بطريقة إبداعية باستخدام الرسوم البيانية.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تصميم المعلومات لنقل رسالة واضحة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1134252" y="1838002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أهمية تقديم المعلومات</a:t>
            </a:r>
          </a:p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أهمية التصميم في عالم المعلومات</a:t>
            </a:r>
          </a:p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e-IL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אמל"ק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نقل البيانات</a:t>
            </a:r>
          </a:p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ملخص - ما هي الرسوم البيانية </a:t>
            </a:r>
            <a:r>
              <a:rPr lang="iw-IL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1" y="222995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تصميم المعلومات والرسوم البيانية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5428527"/>
            <a:ext cx="12192000" cy="14294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title="The Value of Data Visualization"/>
          <p:cNvPicPr preferRelativeResize="0">
            <a:picLocks noGrp="1"/>
          </p:cNvPicPr>
          <p:nvPr>
            <p:ph type="media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1645" y="617231"/>
            <a:ext cx="10648709" cy="598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12946" y="95350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ar-SA" sz="3600" dirty="0">
                <a:latin typeface="Arial"/>
                <a:ea typeface="Arial"/>
                <a:cs typeface="Arial"/>
                <a:sym typeface="Arial"/>
              </a:rPr>
              <a:t>أهمية تقديم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46300" y="235541"/>
            <a:ext cx="3919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i="0" u="sng" strike="noStrike" cap="none">
                <a:solidFill>
                  <a:schemeClr val="dk1"/>
                </a:solidFill>
                <a:hlinkClick r:id="rId4"/>
              </a:rPr>
              <a:t>https://www.youtube.com/watch?v=xekEXM0Vonc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ctrTitle"/>
          </p:nvPr>
        </p:nvSpPr>
        <p:spPr>
          <a:xfrm>
            <a:off x="7199454" y="2628514"/>
            <a:ext cx="378396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أهمية التصميم في عالم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37" y="292261"/>
            <a:ext cx="5748605" cy="627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7123977" y="3930500"/>
            <a:ext cx="3934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</a:rPr>
              <a:t>الصورة من </a:t>
            </a:r>
            <a:r>
              <a:rPr lang="iw-IL" sz="1800" dirty="0">
                <a:solidFill>
                  <a:schemeClr val="dk1"/>
                </a:solidFill>
              </a:rPr>
              <a:t>MC-forms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المعلومات في النص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2457603" y="613810"/>
            <a:ext cx="941977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rgbClr val="192A72"/>
                </a:solidFill>
              </a:rPr>
              <a:t>יהודית מנהלת את אגף ההדרכה. שגית מנהלת את מחלקת הדרכת המיומנויות.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rgbClr val="192A72"/>
                </a:solidFill>
              </a:rPr>
              <a:t>חן, עינת וסימה עובדות יחד עם שגית.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rgbClr val="192A72"/>
                </a:solidFill>
              </a:rPr>
              <a:t>אמיר מנהל את מחלקת הדרכות המקצועיות. יוחאי, שיר ונועם מדווחים לאמיר.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rgbClr val="192A72"/>
                </a:solidFill>
              </a:rPr>
              <a:t>עינת, סימה, יוחאי ושגית עובדים ביחד על פרויקט הקוד האתי.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192A72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192A72"/>
              </a:solidFill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3220650" y="4404161"/>
            <a:ext cx="8971350" cy="156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Char char="•"/>
            </a:pPr>
            <a:r>
              <a:rPr lang="iw-IL" sz="2200" dirty="0">
                <a:solidFill>
                  <a:srgbClr val="192A72"/>
                </a:solidFill>
              </a:rPr>
              <a:t>מיהו האדם הבכיר ביותר שעובד בפרויקט הקוד האתי?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Char char="•"/>
            </a:pPr>
            <a:r>
              <a:rPr lang="iw-IL" sz="2200" dirty="0">
                <a:solidFill>
                  <a:srgbClr val="192A72"/>
                </a:solidFill>
              </a:rPr>
              <a:t>מאיזה מחלקה מגיעים רוב העובדים של פרויקט הקוד האתי?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Char char="•"/>
            </a:pPr>
            <a:r>
              <a:rPr lang="iw-IL" sz="2200" dirty="0">
                <a:solidFill>
                  <a:srgbClr val="192A72"/>
                </a:solidFill>
              </a:rPr>
              <a:t>מיהם האנשים שכלל לא מעורבים בפרויקט הקוד האתי?</a:t>
            </a:r>
            <a:endParaRPr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6DE216B-9E5D-405A-B166-D95090D4A9E6}"/>
              </a:ext>
            </a:extLst>
          </p:cNvPr>
          <p:cNvSpPr txBox="1"/>
          <p:nvPr/>
        </p:nvSpPr>
        <p:spPr>
          <a:xfrm>
            <a:off x="-1336431" y="2835474"/>
            <a:ext cx="94197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יהודית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تدير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قسم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ساجيت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يرأس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قسم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المهارات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يعمل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تشين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وإينات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وسيما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ساجيت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أمير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رئيس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قسم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المهني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يوشاي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وشير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ونعوم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يقدمون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تقارير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أمير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تعمل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عينات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سيما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يوشاي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وساجيت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معًا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مشروع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مدونة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الأخلاق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24B1CD8-5E3F-4F4D-8DE2-F3B950AFB07E}"/>
              </a:ext>
            </a:extLst>
          </p:cNvPr>
          <p:cNvSpPr txBox="1"/>
          <p:nvPr/>
        </p:nvSpPr>
        <p:spPr>
          <a:xfrm>
            <a:off x="-1069871" y="5782525"/>
            <a:ext cx="7054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b="1" dirty="0" err="1">
                <a:solidFill>
                  <a:schemeClr val="tx1"/>
                </a:solidFill>
              </a:rPr>
              <a:t>من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هو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أكبر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شخص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يعمل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في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مشروع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مدونة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الأخلاقيات</a:t>
            </a:r>
            <a:r>
              <a:rPr lang="he-IL" sz="1800" b="1" dirty="0">
                <a:solidFill>
                  <a:schemeClr val="tx1"/>
                </a:solidFill>
              </a:rPr>
              <a:t>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b="1" dirty="0" err="1">
                <a:solidFill>
                  <a:schemeClr val="tx1"/>
                </a:solidFill>
              </a:rPr>
              <a:t>من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أي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قسم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يأتي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معظم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موظفي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مشروع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مدونة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الأخلاقيات</a:t>
            </a:r>
            <a:r>
              <a:rPr lang="he-IL" sz="1800" b="1" dirty="0">
                <a:solidFill>
                  <a:schemeClr val="tx1"/>
                </a:solidFill>
              </a:rPr>
              <a:t>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b="1" dirty="0" err="1">
                <a:solidFill>
                  <a:schemeClr val="tx1"/>
                </a:solidFill>
              </a:rPr>
              <a:t>من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هم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الأشخاص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الذين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لا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يشاركون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في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مدونة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الأخلاق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على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b="1" dirty="0" err="1">
                <a:solidFill>
                  <a:schemeClr val="tx1"/>
                </a:solidFill>
              </a:rPr>
              <a:t>الإطلاق</a:t>
            </a:r>
            <a:r>
              <a:rPr lang="he-IL" sz="1800" b="1" dirty="0">
                <a:solidFill>
                  <a:schemeClr val="tx1"/>
                </a:solidFill>
              </a:rPr>
              <a:t>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المعلومات في الرسم التخطيطي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612665" y="1049689"/>
            <a:ext cx="7973839" cy="3632334"/>
            <a:chOff x="0" y="0"/>
            <a:chExt cx="8077200" cy="4516374"/>
          </a:xfrm>
        </p:grpSpPr>
        <p:sp>
          <p:nvSpPr>
            <p:cNvPr id="157" name="Google Shape;157;p8"/>
            <p:cNvSpPr/>
            <p:nvPr/>
          </p:nvSpPr>
          <p:spPr>
            <a:xfrm>
              <a:off x="2212086" y="1757934"/>
              <a:ext cx="4885944" cy="2758440"/>
            </a:xfrm>
            <a:custGeom>
              <a:avLst/>
              <a:gdLst/>
              <a:ahLst/>
              <a:cxnLst/>
              <a:rect l="l" t="t" r="r" b="b"/>
              <a:pathLst>
                <a:path w="4885944" h="2758440" extrusionOk="0">
                  <a:moveTo>
                    <a:pt x="3594862" y="0"/>
                  </a:moveTo>
                  <a:lnTo>
                    <a:pt x="4885944" y="0"/>
                  </a:lnTo>
                  <a:lnTo>
                    <a:pt x="4885944" y="2758440"/>
                  </a:lnTo>
                  <a:lnTo>
                    <a:pt x="0" y="2758440"/>
                  </a:lnTo>
                  <a:lnTo>
                    <a:pt x="0" y="1150620"/>
                  </a:lnTo>
                  <a:lnTo>
                    <a:pt x="3602609" y="1150620"/>
                  </a:lnTo>
                  <a:lnTo>
                    <a:pt x="3594862" y="0"/>
                  </a:lnTo>
                  <a:close/>
                </a:path>
              </a:pathLst>
            </a:custGeom>
            <a:noFill/>
            <a:ln w="28950" cap="flat" cmpd="sng">
              <a:solidFill>
                <a:srgbClr val="B2191B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3861816" y="1045464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120000" extrusionOk="0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606296" y="1242060"/>
              <a:ext cx="4865371" cy="0"/>
            </a:xfrm>
            <a:custGeom>
              <a:avLst/>
              <a:gdLst/>
              <a:ahLst/>
              <a:cxnLst/>
              <a:rect l="l" t="t" r="r" b="b"/>
              <a:pathLst>
                <a:path w="4865371" h="120000" extrusionOk="0">
                  <a:moveTo>
                    <a:pt x="0" y="0"/>
                  </a:moveTo>
                  <a:lnTo>
                    <a:pt x="4865371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440180" y="1438656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120000" extrusionOk="0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294120" y="1438656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120000" extrusionOk="0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4038600" y="1045464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606296" y="1242060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6470904" y="1242060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6291072" y="2898648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120000" extrusionOk="0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254752" y="3095245"/>
              <a:ext cx="2432685" cy="0"/>
            </a:xfrm>
            <a:custGeom>
              <a:avLst/>
              <a:gdLst/>
              <a:ahLst/>
              <a:cxnLst/>
              <a:rect l="l" t="t" r="r" b="b"/>
              <a:pathLst>
                <a:path w="2432685" h="120000" extrusionOk="0">
                  <a:moveTo>
                    <a:pt x="0" y="0"/>
                  </a:moveTo>
                  <a:lnTo>
                    <a:pt x="2432685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6470904" y="2898648"/>
              <a:ext cx="0" cy="395986"/>
            </a:xfrm>
            <a:custGeom>
              <a:avLst/>
              <a:gdLst/>
              <a:ahLst/>
              <a:cxnLst/>
              <a:rect l="l" t="t" r="r" b="b"/>
              <a:pathLst>
                <a:path w="120000" h="395986" extrusionOk="0">
                  <a:moveTo>
                    <a:pt x="0" y="0"/>
                  </a:moveTo>
                  <a:lnTo>
                    <a:pt x="0" y="395986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5259324" y="3093720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700772" y="3093720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412748" y="2898648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120000" extrusionOk="0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76428" y="3093720"/>
              <a:ext cx="2445893" cy="1397"/>
            </a:xfrm>
            <a:custGeom>
              <a:avLst/>
              <a:gdLst/>
              <a:ahLst/>
              <a:cxnLst/>
              <a:rect l="l" t="t" r="r" b="b"/>
              <a:pathLst>
                <a:path w="2445893" h="1397" extrusionOk="0">
                  <a:moveTo>
                    <a:pt x="0" y="1397"/>
                  </a:moveTo>
                  <a:lnTo>
                    <a:pt x="2445893" y="0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592580" y="2898648"/>
              <a:ext cx="0" cy="395986"/>
            </a:xfrm>
            <a:custGeom>
              <a:avLst/>
              <a:gdLst/>
              <a:ahLst/>
              <a:cxnLst/>
              <a:rect l="l" t="t" r="r" b="b"/>
              <a:pathLst>
                <a:path w="120000" h="395986" extrusionOk="0">
                  <a:moveTo>
                    <a:pt x="0" y="0"/>
                  </a:moveTo>
                  <a:lnTo>
                    <a:pt x="0" y="395986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79476" y="3093720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2822448" y="3093720"/>
              <a:ext cx="0" cy="196088"/>
            </a:xfrm>
            <a:custGeom>
              <a:avLst/>
              <a:gdLst/>
              <a:ahLst/>
              <a:cxnLst/>
              <a:rect l="l" t="t" r="r" b="b"/>
              <a:pathLst>
                <a:path w="120000" h="196088" extrusionOk="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w="12175" cap="flat" cmpd="sng">
              <a:solidFill>
                <a:srgbClr val="1E1717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648456" y="0"/>
              <a:ext cx="780288" cy="778764"/>
            </a:xfrm>
            <a:custGeom>
              <a:avLst/>
              <a:gdLst/>
              <a:ahLst/>
              <a:cxnLst/>
              <a:rect l="l" t="t" r="r" b="b"/>
              <a:pathLst>
                <a:path w="780288" h="778764" extrusionOk="0">
                  <a:moveTo>
                    <a:pt x="390144" y="0"/>
                  </a:moveTo>
                  <a:cubicBezTo>
                    <a:pt x="605663" y="0"/>
                    <a:pt x="780288" y="174371"/>
                    <a:pt x="780288" y="389382"/>
                  </a:cubicBezTo>
                  <a:cubicBezTo>
                    <a:pt x="780288" y="604393"/>
                    <a:pt x="605663" y="778764"/>
                    <a:pt x="390144" y="778764"/>
                  </a:cubicBezTo>
                  <a:cubicBezTo>
                    <a:pt x="174625" y="778764"/>
                    <a:pt x="0" y="604393"/>
                    <a:pt x="0" y="389382"/>
                  </a:cubicBezTo>
                  <a:cubicBezTo>
                    <a:pt x="0" y="174371"/>
                    <a:pt x="174625" y="0"/>
                    <a:pt x="390144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76" name="Google Shape;17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4572" y="120396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8"/>
            <p:cNvSpPr/>
            <p:nvPr/>
          </p:nvSpPr>
          <p:spPr>
            <a:xfrm>
              <a:off x="3841750" y="812070"/>
              <a:ext cx="519120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יהודית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6082284" y="1854708"/>
              <a:ext cx="778764" cy="778764"/>
            </a:xfrm>
            <a:custGeom>
              <a:avLst/>
              <a:gdLst/>
              <a:ahLst/>
              <a:cxnLst/>
              <a:rect l="l" t="t" r="r" b="b"/>
              <a:pathLst>
                <a:path w="778764" h="778764" extrusionOk="0">
                  <a:moveTo>
                    <a:pt x="389382" y="0"/>
                  </a:moveTo>
                  <a:cubicBezTo>
                    <a:pt x="604393" y="0"/>
                    <a:pt x="778764" y="174371"/>
                    <a:pt x="778764" y="389382"/>
                  </a:cubicBezTo>
                  <a:cubicBezTo>
                    <a:pt x="778764" y="604393"/>
                    <a:pt x="604393" y="778764"/>
                    <a:pt x="389382" y="778764"/>
                  </a:cubicBezTo>
                  <a:cubicBezTo>
                    <a:pt x="174371" y="778764"/>
                    <a:pt x="0" y="604393"/>
                    <a:pt x="0" y="389382"/>
                  </a:cubicBezTo>
                  <a:cubicBezTo>
                    <a:pt x="0" y="174371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79" name="Google Shape;17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6876" y="1973580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8"/>
            <p:cNvSpPr/>
            <p:nvPr/>
          </p:nvSpPr>
          <p:spPr>
            <a:xfrm>
              <a:off x="6311138" y="2665920"/>
              <a:ext cx="421422" cy="234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שגית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98436" y="3285745"/>
              <a:ext cx="778764" cy="780288"/>
            </a:xfrm>
            <a:custGeom>
              <a:avLst/>
              <a:gdLst/>
              <a:ahLst/>
              <a:cxnLst/>
              <a:rect l="l" t="t" r="r" b="b"/>
              <a:pathLst>
                <a:path w="778764" h="780288" extrusionOk="0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2" name="Google Shape;18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73696" y="340614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8"/>
            <p:cNvSpPr/>
            <p:nvPr/>
          </p:nvSpPr>
          <p:spPr>
            <a:xfrm>
              <a:off x="7620889" y="4098678"/>
              <a:ext cx="176880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חן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6080760" y="3285745"/>
              <a:ext cx="778764" cy="780288"/>
            </a:xfrm>
            <a:custGeom>
              <a:avLst/>
              <a:gdLst/>
              <a:ahLst/>
              <a:cxnLst/>
              <a:rect l="l" t="t" r="r" b="b"/>
              <a:pathLst>
                <a:path w="778764" h="780288" extrusionOk="0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5" name="Google Shape;18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6876" y="3406140"/>
              <a:ext cx="446532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8"/>
            <p:cNvSpPr/>
            <p:nvPr/>
          </p:nvSpPr>
          <p:spPr>
            <a:xfrm>
              <a:off x="6333109" y="4098678"/>
              <a:ext cx="361179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עינת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866132" y="3285745"/>
              <a:ext cx="778764" cy="780288"/>
            </a:xfrm>
            <a:custGeom>
              <a:avLst/>
              <a:gdLst/>
              <a:ahLst/>
              <a:cxnLst/>
              <a:rect l="l" t="t" r="r" b="b"/>
              <a:pathLst>
                <a:path w="778764" h="780288" extrusionOk="0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2" y="780288"/>
                    <a:pt x="0" y="605663"/>
                    <a:pt x="0" y="390144"/>
                  </a:cubicBezTo>
                  <a:cubicBezTo>
                    <a:pt x="0" y="174625"/>
                    <a:pt x="174372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8" name="Google Shape;18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0724" y="3406140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8"/>
            <p:cNvSpPr/>
            <p:nvPr/>
          </p:nvSpPr>
          <p:spPr>
            <a:xfrm>
              <a:off x="5096510" y="4098678"/>
              <a:ext cx="419992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סימה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432304" y="3285745"/>
              <a:ext cx="778764" cy="780288"/>
            </a:xfrm>
            <a:custGeom>
              <a:avLst/>
              <a:gdLst/>
              <a:ahLst/>
              <a:cxnLst/>
              <a:rect l="l" t="t" r="r" b="b"/>
              <a:pathLst>
                <a:path w="778764" h="780288" extrusionOk="0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91" name="Google Shape;19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09088" y="340614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8"/>
            <p:cNvSpPr/>
            <p:nvPr/>
          </p:nvSpPr>
          <p:spPr>
            <a:xfrm>
              <a:off x="2663317" y="4098678"/>
              <a:ext cx="419992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יוחאי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210056" y="3285745"/>
              <a:ext cx="778764" cy="780288"/>
            </a:xfrm>
            <a:custGeom>
              <a:avLst/>
              <a:gdLst/>
              <a:ahLst/>
              <a:cxnLst/>
              <a:rect l="l" t="t" r="r" b="b"/>
              <a:pathLst>
                <a:path w="778764" h="780288" extrusionOk="0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94" name="Google Shape;19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648" y="3406140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8"/>
            <p:cNvSpPr/>
            <p:nvPr/>
          </p:nvSpPr>
          <p:spPr>
            <a:xfrm>
              <a:off x="1478026" y="4098678"/>
              <a:ext cx="315646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שיר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3285745"/>
              <a:ext cx="778764" cy="780288"/>
            </a:xfrm>
            <a:custGeom>
              <a:avLst/>
              <a:gdLst/>
              <a:ahLst/>
              <a:cxnLst/>
              <a:rect l="l" t="t" r="r" b="b"/>
              <a:pathLst>
                <a:path w="778764" h="780288" extrusionOk="0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97" name="Google Shape;19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6784" y="340614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8"/>
            <p:cNvSpPr/>
            <p:nvPr/>
          </p:nvSpPr>
          <p:spPr>
            <a:xfrm>
              <a:off x="254762" y="4098678"/>
              <a:ext cx="353827" cy="23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נועם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216152" y="1854708"/>
              <a:ext cx="778764" cy="778764"/>
            </a:xfrm>
            <a:custGeom>
              <a:avLst/>
              <a:gdLst/>
              <a:ahLst/>
              <a:cxnLst/>
              <a:rect l="l" t="t" r="r" b="b"/>
              <a:pathLst>
                <a:path w="778764" h="778764" extrusionOk="0">
                  <a:moveTo>
                    <a:pt x="389382" y="0"/>
                  </a:moveTo>
                  <a:cubicBezTo>
                    <a:pt x="604393" y="0"/>
                    <a:pt x="778764" y="174371"/>
                    <a:pt x="778764" y="389382"/>
                  </a:cubicBezTo>
                  <a:cubicBezTo>
                    <a:pt x="778764" y="604393"/>
                    <a:pt x="604393" y="778764"/>
                    <a:pt x="389382" y="778764"/>
                  </a:cubicBezTo>
                  <a:cubicBezTo>
                    <a:pt x="174371" y="778764"/>
                    <a:pt x="0" y="604393"/>
                    <a:pt x="0" y="389382"/>
                  </a:cubicBezTo>
                  <a:cubicBezTo>
                    <a:pt x="0" y="174371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200" name="Google Shape;20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2936" y="197358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8"/>
            <p:cNvSpPr/>
            <p:nvPr/>
          </p:nvSpPr>
          <p:spPr>
            <a:xfrm>
              <a:off x="1449959" y="2665920"/>
              <a:ext cx="408120" cy="234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אמיר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778332" y="1413765"/>
              <a:ext cx="940730" cy="30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מיומנויות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716105" y="1409872"/>
              <a:ext cx="904784" cy="28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הדרכות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502834" y="1536507"/>
              <a:ext cx="84331" cy="30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91939" y="1467356"/>
              <a:ext cx="992790" cy="30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מקצועיות</a:t>
              </a:r>
              <a:endParaRPr sz="1100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56287" y="1536507"/>
              <a:ext cx="84331" cy="30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592499" y="1481440"/>
              <a:ext cx="1089126" cy="220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הדרכות</a:t>
              </a:r>
              <a:endParaRPr sz="1100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749675" y="3372517"/>
              <a:ext cx="805701" cy="30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 dirty="0">
                  <a:solidFill>
                    <a:srgbClr val="B41E2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פרוייקט</a:t>
              </a:r>
              <a:endParaRPr sz="1100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3862451" y="3646836"/>
              <a:ext cx="503487" cy="30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B41E2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הקוד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847211" y="3918109"/>
              <a:ext cx="546964" cy="300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B41E2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האתי</a:t>
              </a:r>
              <a:endParaRPr sz="11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211" name="Google Shape;211;p8"/>
          <p:cNvSpPr txBox="1"/>
          <p:nvPr/>
        </p:nvSpPr>
        <p:spPr>
          <a:xfrm>
            <a:off x="-384846" y="4862083"/>
            <a:ext cx="8971350" cy="161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Char char="•"/>
            </a:pPr>
            <a:r>
              <a:rPr lang="ar-SA" sz="2200" dirty="0">
                <a:solidFill>
                  <a:srgbClr val="192A72"/>
                </a:solidFill>
              </a:rPr>
              <a:t>من هو أكبر شخص يعمل في مشروع مدونة الأخلاقيات؟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Char char="•"/>
            </a:pPr>
            <a:r>
              <a:rPr lang="ar-SA" sz="2200" dirty="0">
                <a:solidFill>
                  <a:srgbClr val="192A72"/>
                </a:solidFill>
              </a:rPr>
              <a:t>من أي قسم يأتي معظم موظفي مشروع مدونة الأخلاقيات؟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Char char="•"/>
            </a:pPr>
            <a:r>
              <a:rPr lang="ar-SA" sz="2200" dirty="0">
                <a:solidFill>
                  <a:srgbClr val="192A72"/>
                </a:solidFill>
              </a:rPr>
              <a:t>من هم الأشخاص الذين لا يشاركون في مدونة الأخلاق على الإطلاق؟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2978455" y="1807833"/>
            <a:ext cx="5654993" cy="3188284"/>
          </a:xfrm>
          <a:prstGeom prst="rect">
            <a:avLst/>
          </a:prstGeom>
          <a:solidFill>
            <a:srgbClr val="12B4BC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ctrTitle"/>
          </p:nvPr>
        </p:nvSpPr>
        <p:spPr>
          <a:xfrm>
            <a:off x="1783916" y="136774"/>
            <a:ext cx="8038740" cy="153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T.L.D.R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Too Long Didn’t Read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2967918" y="1793609"/>
            <a:ext cx="5654993" cy="76274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קורונה 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מתוך נתוני ארגון הבריאות העולמי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3039176" y="2869725"/>
            <a:ext cx="553354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في 30.3.2020 مثل كل يوم في الأسابيع الأخيرة ، ابق في المنزل ومواكبة الأخبار.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كورونا يشل العالم. في جميع أنحاء العالم ، ارتفع عدد القتلى إلى أكثر من 33000 ، وارتفع عدد المصابين إلى أكثر من 700000. في إيطاليا ، ارتفع عدد القتلى إلى 10799 ، مع 756 قتيلًا في يوم واحد.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2967918" y="4898870"/>
            <a:ext cx="5331260" cy="153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sz="4000">
                <a:solidFill>
                  <a:srgbClr val="192A72"/>
                </a:solidFill>
              </a:rPr>
              <a:t>אמל"ק</a:t>
            </a:r>
            <a:br>
              <a:rPr lang="iw-IL" sz="4000">
                <a:solidFill>
                  <a:srgbClr val="192A72"/>
                </a:solidFill>
              </a:rPr>
            </a:br>
            <a:r>
              <a:rPr lang="iw-IL" sz="4000">
                <a:solidFill>
                  <a:srgbClr val="192A72"/>
                </a:solidFill>
              </a:rPr>
              <a:t>ארוך מידי. לא קראתי!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ctrTitle"/>
          </p:nvPr>
        </p:nvSpPr>
        <p:spPr>
          <a:xfrm>
            <a:off x="1783916" y="136774"/>
            <a:ext cx="8038740" cy="108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نقل البيانات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728" y="1265852"/>
            <a:ext cx="9822656" cy="432629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 txBox="1"/>
          <p:nvPr/>
        </p:nvSpPr>
        <p:spPr>
          <a:xfrm>
            <a:off x="-795851" y="6445458"/>
            <a:ext cx="4807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</a:rPr>
              <a:t>הנתונים מעודכנים ליום 30.3.2020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3250587" y="1457662"/>
            <a:ext cx="34468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</a:rPr>
              <a:t>من بيانات منظمة الصحة العالمية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537</Words>
  <Application>Microsoft Office PowerPoint</Application>
  <PresentationFormat>מסך רחב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Varela Round</vt:lpstr>
      <vt:lpstr>ערכת נושא Office</vt:lpstr>
      <vt:lpstr>אינפוגרפיקה- עיצוב המידע</vt:lpstr>
      <vt:lpstr>ماذا سنتعلم اليوم ؟</vt:lpstr>
      <vt:lpstr>تصميم المعلومات والرسوم البيانية</vt:lpstr>
      <vt:lpstr>מצגת של PowerPoint‏</vt:lpstr>
      <vt:lpstr>أهمية التصميم في عالم المعلومات</vt:lpstr>
      <vt:lpstr>المعلومات في النص</vt:lpstr>
      <vt:lpstr>المعلومات في الرسم التخطيطي</vt:lpstr>
      <vt:lpstr>T.L.D.R Too Long Didn’t Read</vt:lpstr>
      <vt:lpstr>نقل البيانات</vt:lpstr>
      <vt:lpstr>استخدام الرسوم البيانية</vt:lpstr>
      <vt:lpstr>استخدام الألوان</vt:lpstr>
      <vt:lpstr>استخدام الرموز</vt:lpstr>
      <vt:lpstr>أنواع الرسوم البيانية</vt:lpstr>
      <vt:lpstr>עדכוני הקורונה تحديثات الكورونا</vt:lpstr>
      <vt:lpstr>في الختام - ما هي الرسوم البيانية؟</vt:lpstr>
      <vt:lpstr>ملخص - نقل المعلومات</vt:lpstr>
      <vt:lpstr>מצגת של PowerPoint‏</vt:lpstr>
      <vt:lpstr>المهمة 1</vt:lpstr>
      <vt:lpstr>المهمة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אינפוגרפיקה- עיצוב המידע</dc:title>
  <dc:creator>user</dc:creator>
  <cp:lastModifiedBy>דאהש  חביבאללה</cp:lastModifiedBy>
  <cp:revision>2</cp:revision>
  <dcterms:created xsi:type="dcterms:W3CDTF">2020-03-15T19:13:03Z</dcterms:created>
  <dcterms:modified xsi:type="dcterms:W3CDTF">2021-03-24T16:46:06Z</dcterms:modified>
</cp:coreProperties>
</file>