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arela Round" panose="020B0604020202020204" charset="-79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Varela Round"/>
              <a:buNone/>
            </a:pPr>
            <a:r>
              <a:rPr lang="iw-IL" sz="1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הויזואליה משקפת את הנתונים, מקלה על הבנתם, אבל לא מאיירת אותם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1200"/>
              <a:buFont typeface="Varela Round"/>
              <a:buNone/>
            </a:pPr>
            <a:r>
              <a:rPr lang="iw-IL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המציא שיטה של סמלים שנועדו להציג מידע כמותי באמצעות אייקונים (צלמיות) ברורים לכל.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המספר 3 מכל 10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"הנשירה". התחילו צאותה נקודת פתיחה, כמו כולם, ו"נשרו"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שימוש בפריטים מעולם התוכן הרלוונטי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צבעוניות – טקסט לבן בולט על רקע כהה, חץ עגול שמוביל את כיוון הקריאה, מספרים גדולים וברורים, מבנה מסודר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המספר 3 מכל 10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+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המחשה של "הנשירה". התחילו צאותה נקודת פתיחה, כמו כולם, ו"נשרו"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None/>
            </a:pPr>
            <a:r>
              <a:rPr lang="iw-IL">
                <a:solidFill>
                  <a:srgbClr val="002060"/>
                </a:solidFill>
              </a:rPr>
              <a:t>צבעוניות – טקסט לבן בולט על רקע כהה, חץ עגול שמוביל את כיוון הקריאה, מספרים גדולים וברורים, מבנה מסודר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באינפוגרפיקה שלפנינו, מוצגת סקירה של גובה התמותה ממגיפות שפקדו את האנושות. מבלי לקרוא אפילו את הפרטים, השמות, התאריכים והמספרים המדויקים – במבט מהיר אחד אנחנו מזהים את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הקורונה ויכולים לקבל פרופורציה מרגיעה על גודל הסכנה לאנושות.</a:t>
            </a:r>
            <a:endParaRPr>
              <a:solidFill>
                <a:srgbClr val="1D1B1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זה כוחה של אינפוגרפיקה: מספרת סיפור תוך שימוש ברמזים ויזואליים המסייעים בהבנתו במהירות.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הסוביקטיביות נובעת מחופש הבחירה של מעצב האינפוגרפיקה לבחור כיצד לספר את הסיפור</a:t>
            </a:r>
            <a:r>
              <a:rPr lang="iw-IL" sz="1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. מתאפשרת תוספת של הומור, נקודת מבט, תוספת של חוות דעתו על הנתונים, כחלק מהדרך לספר את הסיפור של הנתונים. 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הסוביקטיביות נובעת מחופש הבחירה של מעצב האינפוגרפיקה לבחור כיצד לספר את הסיפור</a:t>
            </a:r>
            <a:r>
              <a:rPr lang="iw-IL" sz="1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. מתאפשרת תוספת של הומור, נקודת מבט, תוספת של חוות דעתו על הנתונים, כחלק מהדרך לספר את הסיפור של הנתונים. 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efalefalef.co.il/%d7%91%d7%99%d7%95%d7%9d-%d7%a9%d7%94%d7%9e%d7%a6%d7%99%d7%90%d7%95-%d7%90%d7%aa-%d7%94%d7%90%d7%99%d7%a0%d7%a4%d7%95%d7%92%d7%a8%d7%a4%d7%99%d7%a7%d7%9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y.walla.co.il/item/29178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RZPAnJU1Q&amp;feature=emb_log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youtube.com/watch?v=rzRZPAnJU1Q&amp;feature=emb_log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y.walla.co.il/item/2917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"אינפוגרפיקה"?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140867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לעומת זה, בוויזואליזציה של נתונים..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4928118" y="2044722"/>
            <a:ext cx="6955385" cy="63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הנתונים מוגשים בצורה שמאפשרת למשתמשים בה לחקור ולהפיק תובנות מן הנתונים באופן עצמאי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943743" y="2935088"/>
            <a:ext cx="67385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835325" y="3682919"/>
            <a:ext cx="684696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ויזואליזציה מציגה את כל הנתונים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ולא רק את המידע הספציפי שתומך במטרת המידע.</a:t>
            </a:r>
            <a:endParaRPr sz="3200" b="1">
              <a:solidFill>
                <a:srgbClr val="12B4BC"/>
              </a:solidFill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497" y="1158108"/>
            <a:ext cx="4418413" cy="52674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147869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לכן משתמשים באינפוגרפיקה כש..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1940011" y="932769"/>
            <a:ext cx="95517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כשרוצים לרכז הרבה מידע, בצורה תמציתית וויזואלית.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174" y="1390355"/>
            <a:ext cx="8472089" cy="511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0" y="6504057"/>
            <a:ext cx="84720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https://alefalefalef.co.il/%d7%91%d7%99%d7%95%d7%9d-%d7%a9%d7%94%d7%9e%d7%a6%d7%99%d7%90%d7%95-%d7%90%d7%aa-%d7%94%d7%90%d7%99%d7%a0%d7%a4%d7%95%d7%92%d7%a8%d7%a4%d7%99%d7%a7%d7%94/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8748573" y="3099811"/>
            <a:ext cx="312575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12B4BC"/>
                </a:solidFill>
              </a:rPr>
              <a:t>אוטו נוירת (Otto Neurath)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12B4BC"/>
                </a:solidFill>
              </a:rPr>
              <a:t>1925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192A72"/>
                </a:solidFill>
              </a:rPr>
              <a:t>איזוטייפ ( Isotype) "סימן זהה"</a:t>
            </a:r>
            <a:endParaRPr sz="1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2B4BC"/>
              </a:solidFill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8834034" y="1760584"/>
            <a:ext cx="34022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92A72"/>
                </a:solidFill>
              </a:rPr>
              <a:t>"האינפוגרפיקה הראשונה"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אך בהחלט עשינו את זה קודם, לפניו..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33059"/>
            <a:ext cx="6959076" cy="5336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0620" y="1377866"/>
            <a:ext cx="5370943" cy="43085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4137" y="3620020"/>
            <a:ext cx="4381725" cy="27496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איך מעצבים אינפוגרפיקה טובה?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עקרונות וטיפים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6096000" y="465821"/>
            <a:ext cx="5470850" cy="1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מחליטים מה המסר שרוצים להעביר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6250575" y="2380524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רוב האנשים לא קוראים טקסטים ארוכים, ומחפשים סיוע (ויזואלי) להגיע לתוכן הרלבנטי עבורם, במהירות ובקלות.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39" y="0"/>
            <a:ext cx="4998720" cy="691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4921594" y="4765589"/>
            <a:ext cx="597995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>
                <a:solidFill>
                  <a:srgbClr val="12B4BC"/>
                </a:solidFill>
              </a:rPr>
              <a:t>מה המסר באינפוגרפיקה?</a:t>
            </a:r>
            <a:endParaRPr/>
          </a:p>
          <a:p>
            <a:pPr marL="185757" marR="0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>
                <a:solidFill>
                  <a:srgbClr val="12B4BC"/>
                </a:solidFill>
              </a:rPr>
              <a:t>איך המעצבת הדגישה את המסר?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6250575" y="1019203"/>
            <a:ext cx="5470850" cy="1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מובילים את הקורא לתוכן, ש</a:t>
            </a:r>
            <a:r>
              <a:rPr lang="iw-IL" u="sng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אנחנו רוצים שהוא ישים לב אליו.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6096000" y="3925330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>
                <a:solidFill>
                  <a:srgbClr val="12B4BC"/>
                </a:solidFill>
              </a:rPr>
              <a:t>איך המעצבים הובילו את עין הקורא למידע הרצוי?</a:t>
            </a: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034" y="104802"/>
            <a:ext cx="4153296" cy="662979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/>
          <p:nvPr/>
        </p:nvSpPr>
        <p:spPr>
          <a:xfrm>
            <a:off x="5449330" y="6371680"/>
            <a:ext cx="23230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https://healthy.walla.co.il/item/2917870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6285007" y="-67387"/>
            <a:ext cx="5470850" cy="106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ועוד כמה טיפים: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-234779" y="1298135"/>
            <a:ext cx="1091101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2B4BC"/>
                </a:solidFill>
              </a:rPr>
              <a:t>לפעמים – להשתמש בסיפור מסגרת או מטאפורה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2B4BC"/>
                </a:solidFill>
              </a:rPr>
              <a:t>להשאיר "אוויר לנשימה" – כלומר להשאיר חלקים ריקים (לבנים) על הדף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2B4BC"/>
                </a:solidFill>
              </a:rPr>
              <a:t>להשתמש בהירארכיה קבועה: מה שחשוב גדול יותר, למשל.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2B4BC"/>
                </a:solidFill>
              </a:rPr>
              <a:t>לבחור נכון צבעים – האינפוגרפיקה צריכה להיות בולטת על מנת למשוך את העין, אך לא צבעונית מידי על חשבון נוחות לקריאה והבנה.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>
                <a:solidFill>
                  <a:srgbClr val="192A72"/>
                </a:solidFill>
              </a:rPr>
              <a:t>לחתור להסבר כמה שיותר פשוט</a:t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9264" y="2891637"/>
            <a:ext cx="692186" cy="7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9264" y="1157980"/>
            <a:ext cx="673135" cy="71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9264" y="2028169"/>
            <a:ext cx="692186" cy="70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2111" y="3998683"/>
            <a:ext cx="730288" cy="66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7513" y="4955377"/>
            <a:ext cx="723937" cy="71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/>
          <p:nvPr/>
        </p:nvSpPr>
        <p:spPr>
          <a:xfrm>
            <a:off x="1714501" y="6030611"/>
            <a:ext cx="8496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https://www.youtube.com/watch?v=rzRZPAnJU1Q&amp;feature=emb_logo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4501" y="714375"/>
            <a:ext cx="9117446" cy="522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123289" y="2526451"/>
            <a:ext cx="1176390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תארו את סדר היום שלכם, מהרגע בו אתם קמים בבוקר.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השתמשו באינפוגרפיקה מתאימה.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בחרו פעולות, שאתם עושים באופן קבוע וייצגו אותם ויזואלית.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החליטו מה הסיפור, שאתם רוצים לספר על עצמכם.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118753" y="1499829"/>
            <a:ext cx="9107276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2" lvl="0" indent="-3429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ההבדל בין אינפוגרפיקה לויזואליזציה של נתונים?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 כדאי להשתמש באינפוגרפיקה?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39782" lvl="0" indent="-342934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כללי-אצבע ליצירת אינפוגרפיקה טובה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84726" y="2662651"/>
            <a:ext cx="12192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 sz="4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ונתחיל באחת אופטימית במיוחד…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6873016" y="271862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גובה התמותה במגיפות האנושות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7512908" y="1533689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ואיפה ממוקמת הקורנה? Covid-19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691" y="0"/>
            <a:ext cx="6598509" cy="67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 rot="3577720">
            <a:off x="3785666" y="3719048"/>
            <a:ext cx="679622" cy="23110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665308" y="3727151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2B4BC"/>
                </a:solidFill>
              </a:rPr>
              <a:t>רמזים גרפיים:</a:t>
            </a:r>
            <a:endParaRPr/>
          </a:p>
          <a:p>
            <a:pPr marL="185757" marR="0" lvl="0" indent="0" algn="ct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2B4BC"/>
                </a:solidFill>
              </a:rPr>
              <a:t>גודל, מיקום, צורה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אנחנו קולטים מידע ויזואלי?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5760673" y="1639671"/>
            <a:ext cx="6150277" cy="281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12B4BC"/>
                </a:solidFill>
              </a:rPr>
              <a:t>מערכת התפישה החזותית של בני האדם,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12B4BC"/>
                </a:solidFill>
              </a:rPr>
              <a:t>מבחינה במהירות ובקלות בתבניות, בצורות ובצבעים,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rgbClr val="12B4BC"/>
                </a:solidFill>
              </a:rPr>
              <a:t>ולכן </a:t>
            </a:r>
            <a:r>
              <a:rPr lang="iw-IL" sz="2400" b="1" i="0" u="none" strike="noStrike" cap="none">
                <a:solidFill>
                  <a:srgbClr val="192A72"/>
                </a:solidFill>
              </a:rPr>
              <a:t>קל לנו </a:t>
            </a:r>
            <a:r>
              <a:rPr lang="iw-IL" sz="2400" b="1" i="0" u="none" strike="noStrike" cap="none">
                <a:solidFill>
                  <a:srgbClr val="12B4BC"/>
                </a:solidFill>
              </a:rPr>
              <a:t>להבין נתונים, כשהם מוצגים בצורה חזותית.</a:t>
            </a:r>
            <a:endParaRPr sz="2400" b="1" i="0" u="none" strike="noStrike" cap="none">
              <a:solidFill>
                <a:srgbClr val="12B4BC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571" y="1159296"/>
            <a:ext cx="5095102" cy="5486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0"/>
          <p:cNvGrpSpPr/>
          <p:nvPr/>
        </p:nvGrpSpPr>
        <p:grpSpPr>
          <a:xfrm>
            <a:off x="494451" y="1475536"/>
            <a:ext cx="11203093" cy="4169051"/>
            <a:chOff x="494451" y="1294565"/>
            <a:chExt cx="11203093" cy="4169051"/>
          </a:xfrm>
        </p:grpSpPr>
        <p:pic>
          <p:nvPicPr>
            <p:cNvPr id="149" name="Google Shape;149;p20"/>
            <p:cNvPicPr preferRelativeResize="0"/>
            <p:nvPr/>
          </p:nvPicPr>
          <p:blipFill rotWithShape="1">
            <a:blip r:embed="rId3">
              <a:alphaModFix/>
            </a:blip>
            <a:srcRect t="32915"/>
            <a:stretch/>
          </p:blipFill>
          <p:spPr>
            <a:xfrm>
              <a:off x="494451" y="1786773"/>
              <a:ext cx="11203093" cy="345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635572">
              <a:off x="4132880" y="1625559"/>
              <a:ext cx="3926232" cy="350706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151" name="Google Shape;151;p20"/>
          <p:cNvSpPr txBox="1"/>
          <p:nvPr/>
        </p:nvSpPr>
        <p:spPr>
          <a:xfrm>
            <a:off x="222424" y="0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 b="1" i="0" u="none" strike="noStrike" cap="none">
                <a:solidFill>
                  <a:srgbClr val="002060"/>
                </a:solidFill>
              </a:rPr>
              <a:t>נתוני מחקר הראו ש..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1"/>
          </p:nvPr>
        </p:nvSpPr>
        <p:spPr>
          <a:xfrm>
            <a:off x="845857" y="971517"/>
            <a:ext cx="105002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אנשים, שעקבו אחר הוראות של בניית פריט בשילוב טקסט ואיורים,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-262132" y="5768088"/>
            <a:ext cx="1050028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2B4BC"/>
                </a:solidFill>
              </a:rPr>
              <a:t>מצליחים להרכיב יותר פריטים ומצליחים לעשות זאת מהר יותר, מאשר אנשים שעקבו אחר הוראות ללא איורים.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222424" y="0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 b="1" i="0" u="none" strike="noStrike" cap="none">
                <a:solidFill>
                  <a:srgbClr val="002060"/>
                </a:solidFill>
              </a:rPr>
              <a:t>נתוני מחקר הראו ש..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9693056" y="2128762"/>
            <a:ext cx="2283283" cy="161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אנשים שקיבלו הנחיות לקבלת תרופות טקסטואליות בלבד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944" y="720094"/>
            <a:ext cx="6904549" cy="471687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1" name="Google Shape;161;p21"/>
          <p:cNvSpPr txBox="1"/>
          <p:nvPr/>
        </p:nvSpPr>
        <p:spPr>
          <a:xfrm>
            <a:off x="138805" y="2273010"/>
            <a:ext cx="2283283" cy="161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2800" b="1" i="0" u="none" strike="noStrike" cap="none">
                <a:solidFill>
                  <a:srgbClr val="12B4BC"/>
                </a:solidFill>
              </a:rPr>
              <a:t>אנשים שקיבלו הנחיות לקבלת תרופות בתוספת איורים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138805" y="5945301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70% הבנה מול 95%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278027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053914" y="1166842"/>
            <a:ext cx="6668976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2B4BC"/>
                </a:solidFill>
              </a:rPr>
              <a:t>אינפוגרפיקה זו הנגשה של מידע כמותי או איכותני באופן חזותי.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u="sng">
                <a:solidFill>
                  <a:srgbClr val="12B4BC"/>
                </a:solidFill>
              </a:rPr>
              <a:t>הנתונים מובאים באמצעות </a:t>
            </a:r>
            <a:r>
              <a:rPr lang="iw-IL" sz="3200" b="1" u="sng">
                <a:solidFill>
                  <a:srgbClr val="192A72"/>
                </a:solidFill>
              </a:rPr>
              <a:t>המחשות</a:t>
            </a:r>
            <a:r>
              <a:rPr lang="iw-IL" sz="3200" b="1" u="sng">
                <a:solidFill>
                  <a:srgbClr val="12B4BC"/>
                </a:solidFill>
              </a:rPr>
              <a:t>.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 u="sng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ההמחשות מוסיפות רובד קליל, נגיש ולפעמים גם מצחיק.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2B4BC"/>
              </a:solidFill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59" y="0"/>
            <a:ext cx="4547733" cy="417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759" y="4178410"/>
            <a:ext cx="4547733" cy="25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4756022" y="6406875"/>
            <a:ext cx="27767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>
                <a:solidFill>
                  <a:srgbClr val="192A72"/>
                </a:solidFill>
              </a:rPr>
              <a:t>אינפוגרפיקה: סטודיו mako</a:t>
            </a:r>
            <a:endParaRPr sz="1800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אינפוגרפיקה?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3657600" y="932769"/>
            <a:ext cx="7834186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באינפוגרפיקה </a:t>
            </a:r>
            <a:r>
              <a:rPr lang="iw-IL" sz="3200" b="1">
                <a:solidFill>
                  <a:srgbClr val="192A72"/>
                </a:solidFill>
              </a:rPr>
              <a:t>חשובה חווית הצופה במידע</a:t>
            </a:r>
            <a:r>
              <a:rPr lang="iw-IL" sz="3200" b="1">
                <a:solidFill>
                  <a:srgbClr val="12B4BC"/>
                </a:solidFill>
              </a:rPr>
              <a:t>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12B4BC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המידע המופיע באינפוגרפיקה הוא </a:t>
            </a:r>
            <a:r>
              <a:rPr lang="iw-IL" sz="3200" b="1">
                <a:solidFill>
                  <a:srgbClr val="192A72"/>
                </a:solidFill>
              </a:rPr>
              <a:t>סובייקטיבי</a:t>
            </a:r>
            <a:r>
              <a:rPr lang="iw-IL" sz="3200" b="1">
                <a:solidFill>
                  <a:srgbClr val="12B4BC"/>
                </a:solidFill>
              </a:rPr>
              <a:t>: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2B4BC"/>
                </a:solidFill>
              </a:rPr>
              <a:t>יוצר האינפוגרפיקה </a:t>
            </a:r>
            <a:r>
              <a:rPr lang="iw-IL" sz="3200" b="1">
                <a:solidFill>
                  <a:srgbClr val="192A72"/>
                </a:solidFill>
              </a:rPr>
              <a:t>מחליט מראש על אופן ההסבר של סיפור</a:t>
            </a:r>
            <a:r>
              <a:rPr lang="iw-IL" sz="3200" b="1">
                <a:solidFill>
                  <a:srgbClr val="12B4BC"/>
                </a:solidFill>
              </a:rPr>
              <a:t>, מידע או מסר שהוא רוצה להעביר ולאיזו השפעה הוא רוצה לגרום.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750" y="1166842"/>
            <a:ext cx="3248850" cy="50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408750" y="6371680"/>
            <a:ext cx="23230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https://healthy.walla.co.il/item/2917870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Office PowerPoint</Application>
  <PresentationFormat>מסך רחב</PresentationFormat>
  <Paragraphs>97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Arial</vt:lpstr>
      <vt:lpstr>Varela Round</vt:lpstr>
      <vt:lpstr>Calibri</vt:lpstr>
      <vt:lpstr>ערכת נושא Office</vt:lpstr>
      <vt:lpstr>מהי "אינפוגרפיקה"?</vt:lpstr>
      <vt:lpstr>מה נלמד היום </vt:lpstr>
      <vt:lpstr>מצגת של PowerPoint‏</vt:lpstr>
      <vt:lpstr>גובה התמותה במגיפות האנושות</vt:lpstr>
      <vt:lpstr>איך אנחנו קולטים מידע ויזואלי?</vt:lpstr>
      <vt:lpstr>מצגת של PowerPoint‏</vt:lpstr>
      <vt:lpstr>מצגת של PowerPoint‏</vt:lpstr>
      <vt:lpstr>מהי אינפוגרפיקה?</vt:lpstr>
      <vt:lpstr>מהי אינפוגרפיקה?</vt:lpstr>
      <vt:lpstr>לעומת זה, בוויזואליזציה של נתונים..</vt:lpstr>
      <vt:lpstr>לכן משתמשים באינפוגרפיקה כש..</vt:lpstr>
      <vt:lpstr>אך בהחלט עשינו את זה קודם, לפניו..</vt:lpstr>
      <vt:lpstr>איך מעצבים אינפוגרפיקה טובה?</vt:lpstr>
      <vt:lpstr>מחליטים מה המסר שרוצים להעביר</vt:lpstr>
      <vt:lpstr>מובילים את הקורא לתוכן, שאנחנו רוצים שהוא ישים לב אליו.</vt:lpstr>
      <vt:lpstr>ועוד כמה טיפים:</vt:lpstr>
      <vt:lpstr>מצגת של PowerPoint‏</vt:lpstr>
      <vt:lpstr>תרגיל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מהי "אינפוגרפיקה"?</dc:title>
  <cp:lastModifiedBy>Avi Marzuk</cp:lastModifiedBy>
  <cp:revision>1</cp:revision>
  <dcterms:modified xsi:type="dcterms:W3CDTF">2023-07-11T11:57:30Z</dcterms:modified>
</cp:coreProperties>
</file>