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Varela Round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gFBhbQUqt0dC1E8qE1JKNubfvO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VarelaRound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1200"/>
              <a:buFont typeface="Varela Round"/>
              <a:buNone/>
            </a:pPr>
            <a:r>
              <a:rPr b="1" lang="iw-IL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המציא שיטה של סמלים שנועדו להציג מידע כמותי באמצעות אייקונים (צלמיות) ברורים לכל.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iw-IL">
                <a:solidFill>
                  <a:srgbClr val="002060"/>
                </a:solidFill>
              </a:rPr>
              <a:t>המחשה של המספר 3 מכל 10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iw-IL">
                <a:solidFill>
                  <a:srgbClr val="002060"/>
                </a:solidFill>
              </a:rPr>
              <a:t>+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iw-IL">
                <a:solidFill>
                  <a:srgbClr val="002060"/>
                </a:solidFill>
              </a:rPr>
              <a:t>המחשה של "הנשירה". התחילו צאותה נקודת פתיחה, כמו כולם, ו"נשרו"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iw-IL">
                <a:solidFill>
                  <a:srgbClr val="002060"/>
                </a:solidFill>
              </a:rPr>
              <a:t>+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iw-IL">
                <a:solidFill>
                  <a:srgbClr val="002060"/>
                </a:solidFill>
              </a:rPr>
              <a:t>שימוש בפריטים מעולם התוכן הרלוונטי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iw-IL">
                <a:solidFill>
                  <a:srgbClr val="002060"/>
                </a:solidFill>
              </a:rPr>
              <a:t>צבעוניות – טקסט לבן בולט על רקע כהה, חץ עגול שמוביל את כיוון הקריאה, מספרים גדולים וברורים, מבנה מסודר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iw-IL">
                <a:solidFill>
                  <a:srgbClr val="002060"/>
                </a:solidFill>
              </a:rPr>
              <a:t>המחשה של המספר 3 מכל 10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iw-IL">
                <a:solidFill>
                  <a:srgbClr val="002060"/>
                </a:solidFill>
              </a:rPr>
              <a:t>+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iw-IL">
                <a:solidFill>
                  <a:srgbClr val="002060"/>
                </a:solidFill>
              </a:rPr>
              <a:t>המחשה של "הנשירה". התחילו צאותה נקודת פתיחה, כמו כולם, ו"נשרו"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iw-IL">
                <a:solidFill>
                  <a:srgbClr val="002060"/>
                </a:solidFill>
              </a:rPr>
              <a:t>צבעוניות – טקסט לבן בולט על רקע כהה, חץ עגול שמוביל את כיוון הקריאה, מספרים גדולים וברורים, מבנה מסודר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באינפוגרפיקה שלפנינו, מוצגת סקירה של גובה התמותה ממגיפות שפקדו את האנושות. מבלי לקרוא אפילו את הפרטים, השמות, התאריכים והמספרים המדויקים – במבט מהיר אחד אנחנו מזהים את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הקורונה ויכולים לקבל פרופורציה מרגיעה על גודל הסכנה לאנושות.</a:t>
            </a:r>
            <a:endParaRPr>
              <a:solidFill>
                <a:srgbClr val="1D1B1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זה כוחה של אינפוגרפיקה: מספרת סיפור תוך שימוש ברמזים ויזואליים המסייעים בהבנתו במהירות.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הסוביקטיביות נובעת מחופש הבחירה של מעצב האינפוגרפיקה לבחור כיצד לספר את הסיפור</a:t>
            </a:r>
            <a:r>
              <a:rPr b="1" lang="iw-IL" sz="12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. מתאפשרת תוספת של הומור, נקודת מבט, תוספת של חוות דעתו על הנתונים, כחלק מהדרך לספר את הסיפור של הנתונים. 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הסוביקטיביות נובעת מחופש הבחירה של מעצב האינפוגרפיקה לבחור כיצד לספר את הסיפור</a:t>
            </a:r>
            <a:r>
              <a:rPr b="1" lang="iw-IL" sz="12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. מתאפשרת תוספת של הומור, נקודת מבט, תוספת של חוות דעתו על הנתונים, כחלק מהדרך לספר את הסיפור של הנתונים. 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Varela Round"/>
              <a:buNone/>
            </a:pPr>
            <a:r>
              <a:rPr b="1" lang="iw-IL" sz="1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הויזואליה משקפת את הנתונים, מקלה על הבנתם, אבל לא מאיירת אותם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0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0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0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0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2" name="Google Shape;22;p20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0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ארבע תמונות">
  <p:cSld name="כותרת וארבע תמונות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9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9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9"/>
          <p:cNvSpPr/>
          <p:nvPr>
            <p:ph idx="2" type="pic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29"/>
          <p:cNvSpPr/>
          <p:nvPr>
            <p:ph idx="3" type="pic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9"/>
          <p:cNvSpPr/>
          <p:nvPr>
            <p:ph idx="4" type="pic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29"/>
          <p:cNvSpPr/>
          <p:nvPr>
            <p:ph idx="5" type="pic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21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" name="Google Shape;28;p21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1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1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1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ק חדש">
  <p:cSld name="פרק חדש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2"/>
          <p:cNvSpPr txBox="1"/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subTitle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b="1"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36" name="Google Shape;36;p22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2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2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2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sz="4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3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" name="Google Shape;44;p23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" name="Google Shape;45;p23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4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4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4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" name="Google Shape;54;p25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25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25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25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26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6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6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6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6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7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7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7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7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8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8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8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8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8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8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hyperlink" Target="https://alefalefalef.co.il/%d7%91%d7%99%d7%95%d7%9d-%d7%a9%d7%94%d7%9e%d7%a6%d7%99%d7%90%d7%95-%d7%90%d7%aa-%d7%94%d7%90%d7%99%d7%a0%d7%a4%d7%95%d7%92%d7%a8%d7%a4%d7%99%d7%a7%d7%94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hyperlink" Target="https://healthy.walla.co.il/item/2917870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rzRZPAnJU1Q&amp;feature=emb_logo" TargetMode="External"/><Relationship Id="rId4" Type="http://schemas.openxmlformats.org/officeDocument/2006/relationships/hyperlink" Target="http://www.youtube.com/watch?v=rzRZPAnJU1Q&amp;feature=emb_logo" TargetMode="External"/><Relationship Id="rId5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hyperlink" Target="https://healthy.walla.co.il/item/2917870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מהי "אינפוגרפיקה"? </a:t>
            </a:r>
            <a:b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ما هي "الرسوم البيانية- انفوجرافيك"؟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 txBox="1"/>
          <p:nvPr>
            <p:ph idx="1" type="subTitle"/>
          </p:nvPr>
        </p:nvSpPr>
        <p:spPr>
          <a:xfrm>
            <a:off x="130629" y="3429000"/>
            <a:ext cx="12192000" cy="642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ودعنا نبدأ بتفاؤل خاص ...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/>
          <p:nvPr>
            <p:ph type="title"/>
          </p:nvPr>
        </p:nvSpPr>
        <p:spPr>
          <a:xfrm>
            <a:off x="1000391" y="301569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לכן משתמשים באינפוגרפיקה כש..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latin typeface="Arial"/>
                <a:ea typeface="Arial"/>
                <a:cs typeface="Arial"/>
                <a:sym typeface="Arial"/>
              </a:rPr>
              <a:t>هذا هو سبب استخدام الرسوم البيانية عند ..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2"/>
          <p:cNvSpPr/>
          <p:nvPr/>
        </p:nvSpPr>
        <p:spPr>
          <a:xfrm>
            <a:off x="1616454" y="1278663"/>
            <a:ext cx="95517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כשרוצים לרכז הרבה מידע, בצורה תמציתית וויזואלית</a:t>
            </a:r>
            <a:endParaRPr b="1" i="0" sz="32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عندما تريد تركيز الكثير من المعلومات ، بطريقة موجزة ومرئية..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174" y="2377439"/>
            <a:ext cx="7210635" cy="412661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2"/>
          <p:cNvSpPr/>
          <p:nvPr/>
        </p:nvSpPr>
        <p:spPr>
          <a:xfrm>
            <a:off x="0" y="6504057"/>
            <a:ext cx="84720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https://alefalefalef.co.il/%d7%91%d7%99%d7%95%d7%9d-%d7%a9%d7%94%d7%9e%d7%a6%d7%99%d7%90%d7%95-%d7%90%d7%aa-%d7%94%d7%90%d7%99%d7%a0%d7%a4%d7%95%d7%92%d7%a8%d7%a4%d7%99%d7%a7%d7%94/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2"/>
          <p:cNvSpPr/>
          <p:nvPr/>
        </p:nvSpPr>
        <p:spPr>
          <a:xfrm>
            <a:off x="8748573" y="3758190"/>
            <a:ext cx="312575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אוטו נוירת (Otto Neurath)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1925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איזוטייפ ( Isotype) "סימן זהה"</a:t>
            </a:r>
            <a:endParaRPr b="1" i="0" sz="1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2"/>
          <p:cNvSpPr/>
          <p:nvPr/>
        </p:nvSpPr>
        <p:spPr>
          <a:xfrm>
            <a:off x="7441809" y="2804083"/>
            <a:ext cx="475019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"האינפוגרפיקה הראשונה"</a:t>
            </a:r>
            <a:endParaRPr b="1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 "مخطط المعلومات الرسومي الأول"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איך מעצבים אינפוגרפיקה טובה?</a:t>
            </a:r>
            <a:b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كيف تصمم مخطط معلومات (انفوجرافيك) جيد؟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3"/>
          <p:cNvSpPr txBox="1"/>
          <p:nvPr>
            <p:ph idx="1" type="subTitle"/>
          </p:nvPr>
        </p:nvSpPr>
        <p:spPr>
          <a:xfrm>
            <a:off x="0" y="3636073"/>
            <a:ext cx="12192000" cy="642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עקרונות וטיפים - المبادئ والنصائح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 txBox="1"/>
          <p:nvPr>
            <p:ph type="title"/>
          </p:nvPr>
        </p:nvSpPr>
        <p:spPr>
          <a:xfrm>
            <a:off x="6096000" y="465821"/>
            <a:ext cx="5470850" cy="1066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מחליטים מה המסר שרוצים להעביר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latin typeface="Arial"/>
                <a:ea typeface="Arial"/>
                <a:cs typeface="Arial"/>
                <a:sym typeface="Arial"/>
              </a:rPr>
              <a:t>حدد الرسالة التي تريد نقلها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4"/>
          <p:cNvSpPr txBox="1"/>
          <p:nvPr>
            <p:ph idx="1" type="body"/>
          </p:nvPr>
        </p:nvSpPr>
        <p:spPr>
          <a:xfrm>
            <a:off x="6912298" y="3036374"/>
            <a:ext cx="5236586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רוב האנשים לא קוראים טקסטים ארוכים, ומחפשים סיוע (ויזואלי) להגיע לתוכן הרלבנטי עבורם, במהירות ובקלות.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20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معظم الناس لا يقرؤون النصوص الطويلة ، ويطلبون المساعدة (بصريًا) للوصول إلى المحتوى المناسب لهم بسرعة وسهولة.</a:t>
            </a:r>
            <a:endParaRPr sz="2000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839" y="0"/>
            <a:ext cx="4998720" cy="691683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4"/>
          <p:cNvSpPr txBox="1"/>
          <p:nvPr/>
        </p:nvSpPr>
        <p:spPr>
          <a:xfrm>
            <a:off x="4443293" y="4976604"/>
            <a:ext cx="5979954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מה המסר באינפוגרפיקה?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איך המעצבת הדגישה את המסר?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4"/>
          <p:cNvSpPr txBox="1"/>
          <p:nvPr/>
        </p:nvSpPr>
        <p:spPr>
          <a:xfrm>
            <a:off x="1368515" y="5862776"/>
            <a:ext cx="746291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ما هي الرسالة في الإنفوجرافيك؟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كيف أكد المصمم على الرسالة</a:t>
            </a:r>
            <a:endParaRPr b="1" i="0" sz="20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/>
          <p:nvPr>
            <p:ph type="title"/>
          </p:nvPr>
        </p:nvSpPr>
        <p:spPr>
          <a:xfrm>
            <a:off x="6250575" y="1019203"/>
            <a:ext cx="5470850" cy="1066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arial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מובילים את הקורא לתוכן, ש</a:t>
            </a:r>
            <a:r>
              <a:rPr lang="iw-IL" u="sng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אנחנו רוצים שהוא ישים לב אליו.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5"/>
          <p:cNvSpPr txBox="1"/>
          <p:nvPr/>
        </p:nvSpPr>
        <p:spPr>
          <a:xfrm>
            <a:off x="6096000" y="3925330"/>
            <a:ext cx="5236586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איך המעצבים הובילו את עין הקורא למידע הרצוי?</a:t>
            </a:r>
            <a:endParaRPr b="1" i="0" sz="2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كيف وجه المصممون نظر القارئ إلى المعلومات المطلوبة؟</a:t>
            </a:r>
            <a:endParaRPr b="1" i="0" sz="20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6034" y="104802"/>
            <a:ext cx="4153296" cy="662979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5"/>
          <p:cNvSpPr/>
          <p:nvPr/>
        </p:nvSpPr>
        <p:spPr>
          <a:xfrm>
            <a:off x="5449330" y="6371680"/>
            <a:ext cx="232307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https://healthy.walla.co.il/item/2917870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5"/>
          <p:cNvSpPr txBox="1"/>
          <p:nvPr/>
        </p:nvSpPr>
        <p:spPr>
          <a:xfrm>
            <a:off x="5449330" y="2834705"/>
            <a:ext cx="7462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قم بتوجيه القارئ إلى المحتوى الذي نريده أن ينتبه إليه.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/>
          <p:nvPr>
            <p:ph type="title"/>
          </p:nvPr>
        </p:nvSpPr>
        <p:spPr>
          <a:xfrm>
            <a:off x="2363372" y="-67387"/>
            <a:ext cx="9392485" cy="1066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ועוד כמה טיפים:وبعض النصائح الأخرى: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6"/>
          <p:cNvSpPr/>
          <p:nvPr/>
        </p:nvSpPr>
        <p:spPr>
          <a:xfrm>
            <a:off x="-156328" y="1200405"/>
            <a:ext cx="10911017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לפעמים – להשתמש בסיפור מסגרת או מטאפורה - </a:t>
            </a:r>
            <a:r>
              <a:rPr b="1" i="0" lang="iw-IL" sz="2800" u="none" cap="none" strike="noStrik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في بعض الأحيان - استخدم قصة إطار أو استعارة</a:t>
            </a:r>
            <a:endParaRPr b="0" i="0" sz="1400" u="none" cap="none" strike="noStrike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להשאיר "אוויר לנשימה" – כלומר להשאיר חלקים ריקים (לבנים על הדף)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اترك "هواء يتنفس" - أي اترك أجزاء فارغة (بيضاء على الصفحة)</a:t>
            </a:r>
            <a:endParaRPr b="1" i="0" sz="2800" u="none" cap="none" strike="noStrike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להשתמש בהירארכיה קבועה: מה שחשוב גדול יותר, למשל.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استخدم التسلسل الهرمي الدائم: ما يهم هو أكبر ، على سبيل المثال.</a:t>
            </a:r>
            <a:endParaRPr b="1" i="0" sz="2800" u="none" cap="none" strike="noStrike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לבחור נכון צבעים – האינפוגרפיקה צריכה להיות בולטת על מנת למשוך את העין, אך לא צבעונית מידי על חשבון נוחות לקריאה והבנה.</a:t>
            </a:r>
            <a:endParaRPr b="1" i="0" sz="2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اختر الألوان المناسبة - يجب أن يكون مخطط المعلومات البياني بارزًا لجذب العين ، ولكن ليس ملونًا جدًا على حساب سهولة القراءة والفهم.</a:t>
            </a:r>
            <a:endParaRPr b="1" i="0" sz="1800" u="none" cap="none" strike="noStrike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              לחתור להסבר כמה שיותר פשוט - جاهد للحصول على تفسير بسيط قدر الإمكان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9264" y="2891637"/>
            <a:ext cx="692186" cy="72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9264" y="1157980"/>
            <a:ext cx="673135" cy="71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19264" y="2028169"/>
            <a:ext cx="692186" cy="70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62111" y="3998683"/>
            <a:ext cx="730288" cy="66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87513" y="4955377"/>
            <a:ext cx="723937" cy="71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/>
          <p:nvPr/>
        </p:nvSpPr>
        <p:spPr>
          <a:xfrm>
            <a:off x="1714501" y="6030611"/>
            <a:ext cx="8496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https://www.youtube.com/watch?v=rzRZPAnJU1Q&amp;feature=emb_logo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14501" y="714375"/>
            <a:ext cx="9117446" cy="5226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"/>
          <p:cNvSpPr txBox="1"/>
          <p:nvPr>
            <p:ph type="title"/>
          </p:nvPr>
        </p:nvSpPr>
        <p:spPr>
          <a:xfrm>
            <a:off x="616452" y="437722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תרגיל - تمرين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8"/>
          <p:cNvSpPr txBox="1"/>
          <p:nvPr>
            <p:ph idx="1" type="body"/>
          </p:nvPr>
        </p:nvSpPr>
        <p:spPr>
          <a:xfrm>
            <a:off x="123289" y="2526451"/>
            <a:ext cx="11763909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תארו את סדר היום שלכם, מהרגע בו אתם קמים בבוקר.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השתמשו באינפוגרפיקה מתאימה.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בחרו פעולות, שאתם עושים באופן קבוע וייצגו אותם ויזואלית.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החליטו מה הסיפור, שאתם רוצים לספר על עצמכם.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8"/>
          <p:cNvSpPr txBox="1"/>
          <p:nvPr/>
        </p:nvSpPr>
        <p:spPr>
          <a:xfrm>
            <a:off x="1157067" y="4340375"/>
            <a:ext cx="746291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صِف جدول أعمالك من لحظة استيقاظك في الصباح.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استخدم الرسوم البيانية المناسبة.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اختر الإجراءات التي تقوم بها بانتظام وقم بتمثيلها بصريًا.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قرر ما هي القصة التي تريد أن تخبرها عن نفسك.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ماذا سنتعلم اليوم ؟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>
            <p:ph idx="2" type="body"/>
          </p:nvPr>
        </p:nvSpPr>
        <p:spPr>
          <a:xfrm>
            <a:off x="2817246" y="1120001"/>
            <a:ext cx="9107276" cy="4153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34" lvl="0" marL="439782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מהי אינפוגרפיקה?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34" lvl="0" marL="439782" rtl="1" algn="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 ההבדל בין אינפוגרפיקה לויזואליזציה של נתונים?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34" lvl="0" marL="439782" rtl="1" algn="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מתי כדאי להשתמש באינפוגרפיקה?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34" lvl="0" marL="439782" rtl="1" algn="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כללי-אצבע ליצירת אינפוגרפיקה טובה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-1366910" y="3429000"/>
            <a:ext cx="746291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ما هي الرسوم البيانية؟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ما هو الفرق بين الرسوم البيانية وتصور البيانات؟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متى يجب استخدام الرسوم البيانية؟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القواعد الأساسية لإنشاء مخطط معلوماتي جيد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6873016" y="271862"/>
            <a:ext cx="5445212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גובה התמותה במגיפות האנושות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 txBox="1"/>
          <p:nvPr>
            <p:ph idx="1" type="body"/>
          </p:nvPr>
        </p:nvSpPr>
        <p:spPr>
          <a:xfrm>
            <a:off x="7665308" y="2293344"/>
            <a:ext cx="4445475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ואיפה ממוקמת הקורנה أين موجود الكورونا ? Covid-19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691" y="0"/>
            <a:ext cx="6598509" cy="678045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/>
          <p:nvPr/>
        </p:nvSpPr>
        <p:spPr>
          <a:xfrm rot="3577720">
            <a:off x="3785666" y="3719048"/>
            <a:ext cx="679622" cy="231101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7665308" y="3727151"/>
            <a:ext cx="4445475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רמזים גרפיים: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marR="0" rt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גודל, מיקום, צורה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7665308" y="1411817"/>
            <a:ext cx="74629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معدلات الوفيات في الأوبئة البشرية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"/>
          <p:cNvSpPr txBox="1"/>
          <p:nvPr/>
        </p:nvSpPr>
        <p:spPr>
          <a:xfrm>
            <a:off x="5984261" y="4765082"/>
            <a:ext cx="780756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تلميحات رسومية: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الحجم والموقع والشكل</a:t>
            </a:r>
            <a:endParaRPr b="1" i="0" sz="20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איך אנחנו קולטים מידע ויזואלי?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5760673" y="1639671"/>
            <a:ext cx="6150277" cy="2811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מערכת התפישה החזותית של בני האדם,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מבחינה במהירות ובקלות בתבניות, בצורות ובצבעים,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ולכן </a:t>
            </a:r>
            <a:r>
              <a:rPr b="1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קל לנו </a:t>
            </a: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להבין נתונים, כשהם מוצגים בצורה חזותית.</a:t>
            </a:r>
            <a:endParaRPr/>
          </a:p>
        </p:txBody>
      </p:sp>
      <p:pic>
        <p:nvPicPr>
          <p:cNvPr id="122" name="Google Shape;12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571" y="1159296"/>
            <a:ext cx="5095102" cy="548602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 txBox="1"/>
          <p:nvPr/>
        </p:nvSpPr>
        <p:spPr>
          <a:xfrm>
            <a:off x="5908431" y="4451210"/>
            <a:ext cx="600251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نظام الإدراك البصري للإنسان ،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لاحظ الأنماط والأشكال والألوان بسرعة وسهولة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لذلك من السهل علينا فهم البيانات عند عرضها بصريًا.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4805538" y="815112"/>
            <a:ext cx="746034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كيف ندرك المعلومات المرئية؟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7"/>
          <p:cNvGrpSpPr/>
          <p:nvPr/>
        </p:nvGrpSpPr>
        <p:grpSpPr>
          <a:xfrm>
            <a:off x="494451" y="1475536"/>
            <a:ext cx="11203093" cy="4169051"/>
            <a:chOff x="494451" y="1294565"/>
            <a:chExt cx="11203093" cy="4169051"/>
          </a:xfrm>
        </p:grpSpPr>
        <p:pic>
          <p:nvPicPr>
            <p:cNvPr id="130" name="Google Shape;130;p7"/>
            <p:cNvPicPr preferRelativeResize="0"/>
            <p:nvPr/>
          </p:nvPicPr>
          <p:blipFill rotWithShape="1">
            <a:blip r:embed="rId3">
              <a:alphaModFix/>
            </a:blip>
            <a:srcRect b="0" l="0" r="0" t="32915"/>
            <a:stretch/>
          </p:blipFill>
          <p:spPr>
            <a:xfrm>
              <a:off x="494451" y="1786773"/>
              <a:ext cx="11203093" cy="34598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635572">
              <a:off x="4132880" y="1625559"/>
              <a:ext cx="3926232" cy="3507062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313"/>
                </a:srgbClr>
              </a:outerShdw>
            </a:effectLst>
          </p:spPr>
        </p:pic>
      </p:grpSp>
      <p:sp>
        <p:nvSpPr>
          <p:cNvPr id="132" name="Google Shape;132;p7"/>
          <p:cNvSpPr txBox="1"/>
          <p:nvPr/>
        </p:nvSpPr>
        <p:spPr>
          <a:xfrm>
            <a:off x="208357" y="127922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b="1" i="0" lang="iw-IL" sz="4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נתוני מחקר הראו ש</a:t>
            </a:r>
            <a:endParaRPr b="1" i="0" sz="4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4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أظهرت بيانات البحث أن ....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7"/>
          <p:cNvSpPr txBox="1"/>
          <p:nvPr>
            <p:ph idx="1" type="body"/>
          </p:nvPr>
        </p:nvSpPr>
        <p:spPr>
          <a:xfrm>
            <a:off x="845857" y="971517"/>
            <a:ext cx="10500286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אנשים, שעקבו אחר הוראות של בניית פריט בשילוב טקסט ואיורים,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-248064" y="5914587"/>
            <a:ext cx="10500286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מצליחים להרכיב יותר פריטים ומצליחים לעשות זאת מהר יותר, מאשר אנשים שעקבו אחר הוראות ללא איורים.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"/>
          <p:cNvSpPr txBox="1"/>
          <p:nvPr/>
        </p:nvSpPr>
        <p:spPr>
          <a:xfrm>
            <a:off x="1830596" y="1511517"/>
            <a:ext cx="1008122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الأشخاص الذين اتبعوا التعليمات الخاصة ببناء عنصر يجمع بين النص والرسوم التوضيحية ،</a:t>
            </a:r>
            <a:endParaRPr/>
          </a:p>
        </p:txBody>
      </p:sp>
      <p:sp>
        <p:nvSpPr>
          <p:cNvPr id="136" name="Google Shape;136;p7"/>
          <p:cNvSpPr txBox="1"/>
          <p:nvPr/>
        </p:nvSpPr>
        <p:spPr>
          <a:xfrm>
            <a:off x="1270624" y="5101100"/>
            <a:ext cx="746291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النجاح في تجميع المزيد من العناصر والنجاح في القيام بذلك بشكل أسرع من الأشخاص الذين اتبعوا التعليمات بدون رسوم توضيحية.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/>
          <p:nvPr/>
        </p:nvSpPr>
        <p:spPr>
          <a:xfrm>
            <a:off x="222424" y="0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b="1" i="0" lang="iw-IL" sz="4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נתוני מחקר הראו ש</a:t>
            </a:r>
            <a:endParaRPr b="1" i="0" sz="4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b="1" i="0" lang="iw-IL" sz="4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أظهرت بيانات البحث أن ....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8"/>
          <p:cNvSpPr txBox="1"/>
          <p:nvPr>
            <p:ph idx="1" type="body"/>
          </p:nvPr>
        </p:nvSpPr>
        <p:spPr>
          <a:xfrm>
            <a:off x="9693056" y="2128762"/>
            <a:ext cx="2283283" cy="1611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אנשים שקיבלו הנחיות לקבלת תרופות טקסטואליות בלבד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2088" y="1070560"/>
            <a:ext cx="6904549" cy="471687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144" name="Google Shape;144;p8"/>
          <p:cNvSpPr txBox="1"/>
          <p:nvPr/>
        </p:nvSpPr>
        <p:spPr>
          <a:xfrm>
            <a:off x="138805" y="2273010"/>
            <a:ext cx="2283283" cy="1611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אנשים שקיבלו הנחיות לקבלת תרופות בתוספת איורים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8"/>
          <p:cNvSpPr txBox="1"/>
          <p:nvPr/>
        </p:nvSpPr>
        <p:spPr>
          <a:xfrm>
            <a:off x="138805" y="5945301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b="1" i="0" lang="iw-IL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70% הבנה מול 95%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8"/>
          <p:cNvSpPr txBox="1"/>
          <p:nvPr/>
        </p:nvSpPr>
        <p:spPr>
          <a:xfrm>
            <a:off x="6882618" y="4588570"/>
            <a:ext cx="746291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الأشخاص الذين تم توجيههم لتلقي</a:t>
            </a:r>
            <a:endParaRPr b="1" i="0" sz="20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 الأدوية النصية فقط</a:t>
            </a:r>
            <a:endParaRPr b="1" i="0" sz="20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8"/>
          <p:cNvSpPr txBox="1"/>
          <p:nvPr/>
        </p:nvSpPr>
        <p:spPr>
          <a:xfrm>
            <a:off x="-2016683" y="4717187"/>
            <a:ext cx="746291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الأشخاص الذين تلقوا تعليمات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للأدوية بالإضافة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إلى الرسوم التوضيحية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>
            <p:ph type="title"/>
          </p:nvPr>
        </p:nvSpPr>
        <p:spPr>
          <a:xfrm>
            <a:off x="2780273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אינפוגרפיקה? 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latin typeface="Arial"/>
                <a:ea typeface="Arial"/>
                <a:cs typeface="Arial"/>
                <a:sym typeface="Arial"/>
              </a:rPr>
              <a:t>ما هي الرسوم البيانية؟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5239265" y="1260769"/>
            <a:ext cx="6668976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אינפוגרפיקה זו הנגשה של מידע כמותי או איכותני באופן חזותי.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sng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הנתונים מובאים באמצעות </a:t>
            </a:r>
            <a:r>
              <a:rPr b="1" i="0" lang="iw-IL" sz="3200" u="sng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המחשות</a:t>
            </a:r>
            <a:r>
              <a:rPr b="1" i="0" lang="iw-IL" sz="3200" u="sng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الرسوم البيانية هي إمكانية الوصول إلى المعلومات الكمية أو النوعية بصريًا.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يتم تقديم البيانات باستخدام الرسوم التوضيحية</a:t>
            </a:r>
            <a:r>
              <a:rPr b="1" i="0" lang="iw-IL" sz="3200" u="sng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3200" u="sng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sng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ההמחשות מוסיפות רובד קליל, נגיש ולפעמים גם מצחיק.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تضيف الرسوم التوضيحية طبقة خفيفة ويمكن الوصول إليها ومضحكة في بعض الأحيان.</a:t>
            </a:r>
            <a:endParaRPr b="1" i="0" sz="24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759" y="0"/>
            <a:ext cx="4547733" cy="41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759" y="4178410"/>
            <a:ext cx="4547733" cy="259093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"/>
          <p:cNvSpPr/>
          <p:nvPr/>
        </p:nvSpPr>
        <p:spPr>
          <a:xfrm>
            <a:off x="4756022" y="6406875"/>
            <a:ext cx="27767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אינפוגרפיקה: סטודיו mako</a:t>
            </a:r>
            <a:endParaRPr b="0" i="0" sz="1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/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אינפוגרפיקה?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latin typeface="Arial"/>
                <a:ea typeface="Arial"/>
                <a:cs typeface="Arial"/>
                <a:sym typeface="Arial"/>
              </a:rPr>
              <a:t>ما هي الرسوم البيانية؟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>
            <a:off x="3657600" y="932769"/>
            <a:ext cx="7834186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באינפוגרפיקה </a:t>
            </a: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חשובה חווית הצופה במידע</a:t>
            </a: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في الرسوم البيانية ، تعتبر تجربة عرض المعلومات مهمة.</a:t>
            </a:r>
            <a:endParaRPr b="1" i="0" sz="32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המידע המופיע באינפוגרפיקה הוא </a:t>
            </a: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סובייקטיבי</a:t>
            </a: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יוצר האינפוגרפיקה </a:t>
            </a: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מחליט מראש על אופן ההסבר של סיפור</a:t>
            </a: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, מידע או מסר שהוא רוצה להעביר ולאיזו השפעה הוא רוצה לגרום.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750" y="1166842"/>
            <a:ext cx="3248850" cy="509387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0"/>
          <p:cNvSpPr/>
          <p:nvPr/>
        </p:nvSpPr>
        <p:spPr>
          <a:xfrm>
            <a:off x="408750" y="6371680"/>
            <a:ext cx="232307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https://healthy.walla.co.il/item/2917870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2478604" y="5001180"/>
            <a:ext cx="74629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المعلومات الواردة في مخطط المعلومات غير موضوعية: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يقرر مُنشئ مخطط المعلومات الرسومي مسبقًا كيفية شرح قصة</a:t>
            </a:r>
            <a:endParaRPr b="1" i="0" sz="24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 أو معلومات أو رسالة يريد نقلها والتأثير الذي يريد إحداثه.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>
            <p:ph type="title"/>
          </p:nvPr>
        </p:nvSpPr>
        <p:spPr>
          <a:xfrm>
            <a:off x="140867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לעומת זה, בוויזואליזציה של נתונים..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latin typeface="Arial"/>
                <a:ea typeface="Arial"/>
                <a:cs typeface="Arial"/>
                <a:sym typeface="Arial"/>
              </a:rPr>
              <a:t>في المقابل ، في تصور البيانات ....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1"/>
          <p:cNvSpPr txBox="1"/>
          <p:nvPr>
            <p:ph idx="1" type="body"/>
          </p:nvPr>
        </p:nvSpPr>
        <p:spPr>
          <a:xfrm>
            <a:off x="4835325" y="2303492"/>
            <a:ext cx="6955385" cy="631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200"/>
              <a:buNone/>
            </a:pPr>
            <a:r>
              <a:rPr lang="iw-IL" sz="3200">
                <a:latin typeface="Arial"/>
                <a:ea typeface="Arial"/>
                <a:cs typeface="Arial"/>
                <a:sym typeface="Arial"/>
              </a:rPr>
              <a:t>הנתונים מוגשים בצורה שמאפשרת למשתמשים בה לחקור ולהפיק תובנות מן הנתונים באופן עצמאי.</a:t>
            </a:r>
            <a:endParaRPr/>
          </a:p>
          <a:p>
            <a:pPr indent="0" lvl="0" marL="18575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200"/>
              <a:buNone/>
            </a:pPr>
            <a:r>
              <a:rPr lang="iw-IL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يتم تقديم البيانات بطريقة تسمح لمستخدميها باستكشاف واستنباط الحكم من البيانات بشكل مستقل</a:t>
            </a:r>
            <a:endParaRPr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2B4BC"/>
              </a:buClr>
              <a:buSzPts val="3200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1"/>
          <p:cNvSpPr/>
          <p:nvPr/>
        </p:nvSpPr>
        <p:spPr>
          <a:xfrm>
            <a:off x="4943743" y="2935088"/>
            <a:ext cx="673855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3" name="Google Shape;173;p11"/>
          <p:cNvSpPr/>
          <p:nvPr/>
        </p:nvSpPr>
        <p:spPr>
          <a:xfrm>
            <a:off x="4726910" y="3791810"/>
            <a:ext cx="684696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ויזואליזציה מציגה את כל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ולא רק את המידע הספציפי שתומך במטרת המידע.</a:t>
            </a:r>
            <a:endParaRPr b="1" i="0" sz="32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497" y="1158108"/>
            <a:ext cx="4418413" cy="526740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175" name="Google Shape;175;p11"/>
          <p:cNvSpPr txBox="1"/>
          <p:nvPr/>
        </p:nvSpPr>
        <p:spPr>
          <a:xfrm>
            <a:off x="1682413" y="5264675"/>
            <a:ext cx="746291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يظهر التصور جميع البيانات</a:t>
            </a:r>
            <a:endParaRPr b="1" i="0" sz="28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وليس فقط المعلومات المحددة التي تدعم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الغرض من المعلومات</a:t>
            </a:r>
            <a:endParaRPr b="1" i="0" sz="28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