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embeddedFontLst>
    <p:embeddedFont>
      <p:font typeface="Varela Round"/>
      <p:regular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GoogleSlidesCustomDataVersion2">
      <go:slidesCustomData xmlns:go="http://customooxmlschemas.google.com/" r:id="rId18" roundtripDataSignature="AMtx7mjIsyoUrOP3vL40cBBwhGIw+ECH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VarelaRound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6" name="Google Shape;186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8" name="Google Shape;19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6" name="Google Shape;12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6" name="Google Shape;13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5" name="Google Shape;145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5" name="Google Shape;15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6" name="Google Shape;16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7" name="Google Shape;17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">
  <p:cSld name="שער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type="ctrTitle"/>
          </p:nvPr>
        </p:nvSpPr>
        <p:spPr>
          <a:xfrm>
            <a:off x="1" y="2693989"/>
            <a:ext cx="12192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4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4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4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" name="Google Shape;21;p14"/>
          <p:cNvPicPr preferRelativeResize="0"/>
          <p:nvPr/>
        </p:nvPicPr>
        <p:blipFill rotWithShape="1">
          <a:blip r:embed="rId2">
            <a:alphaModFix/>
          </a:blip>
          <a:srcRect b="26248" l="33058" r="33511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מונה">
  <p:cSld name="כותרת ותמונה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/>
          <p:nvPr>
            <p:ph idx="2" type="pic"/>
          </p:nvPr>
        </p:nvSpPr>
        <p:spPr>
          <a:xfrm>
            <a:off x="161147" y="964351"/>
            <a:ext cx="8483175" cy="5721551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23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3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23"/>
          <p:cNvSpPr/>
          <p:nvPr/>
        </p:nvSpPr>
        <p:spPr>
          <a:xfrm>
            <a:off x="11032901" y="950191"/>
            <a:ext cx="1159099" cy="347376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3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23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שלוש תמונות">
  <p:cSld name="כותרת ושלוש תמונות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4"/>
          <p:cNvSpPr/>
          <p:nvPr>
            <p:ph idx="2" type="pic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Google Shape;87;p24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4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24"/>
          <p:cNvSpPr/>
          <p:nvPr/>
        </p:nvSpPr>
        <p:spPr>
          <a:xfrm>
            <a:off x="-413012" y="764744"/>
            <a:ext cx="1159099" cy="42691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4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24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4"/>
          <p:cNvSpPr/>
          <p:nvPr>
            <p:ph idx="3" type="pic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24"/>
          <p:cNvSpPr/>
          <p:nvPr>
            <p:ph idx="4" type="pic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ארבע תמונות">
  <p:cSld name="כותרת וארבע תמונות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5"/>
          <p:cNvSpPr txBox="1"/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5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5"/>
          <p:cNvSpPr/>
          <p:nvPr/>
        </p:nvSpPr>
        <p:spPr>
          <a:xfrm>
            <a:off x="10171544" y="938558"/>
            <a:ext cx="2190882" cy="42691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5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5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5"/>
          <p:cNvSpPr/>
          <p:nvPr>
            <p:ph idx="2" type="pic"/>
          </p:nvPr>
        </p:nvSpPr>
        <p:spPr>
          <a:xfrm>
            <a:off x="154519" y="1073695"/>
            <a:ext cx="4114650" cy="2743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" name="Google Shape;101;p25"/>
          <p:cNvSpPr/>
          <p:nvPr>
            <p:ph idx="3" type="pic"/>
          </p:nvPr>
        </p:nvSpPr>
        <p:spPr>
          <a:xfrm>
            <a:off x="154519" y="3976095"/>
            <a:ext cx="4114650" cy="2743100"/>
          </a:xfrm>
          <a:prstGeom prst="rect">
            <a:avLst/>
          </a:prstGeom>
          <a:noFill/>
          <a:ln>
            <a:noFill/>
          </a:ln>
        </p:spPr>
      </p:sp>
      <p:sp>
        <p:nvSpPr>
          <p:cNvPr id="102" name="Google Shape;102;p25"/>
          <p:cNvSpPr/>
          <p:nvPr>
            <p:ph idx="4" type="pic"/>
          </p:nvPr>
        </p:nvSpPr>
        <p:spPr>
          <a:xfrm>
            <a:off x="4414862" y="1073695"/>
            <a:ext cx="4114650" cy="27431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5"/>
          <p:cNvSpPr/>
          <p:nvPr>
            <p:ph idx="5" type="pic"/>
          </p:nvPr>
        </p:nvSpPr>
        <p:spPr>
          <a:xfrm>
            <a:off x="4414862" y="3976095"/>
            <a:ext cx="4114650" cy="2743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השיעור שכבה ושם המורה">
  <p:cSld name="השיעור שכבה ושם המורה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5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5"/>
          <p:cNvSpPr txBox="1"/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sz="660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/>
          <p:nvPr/>
        </p:nvSpPr>
        <p:spPr>
          <a:xfrm>
            <a:off x="7329949" y="6155858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5"/>
          <p:cNvSpPr/>
          <p:nvPr/>
        </p:nvSpPr>
        <p:spPr>
          <a:xfrm>
            <a:off x="9501144" y="5870968"/>
            <a:ext cx="3049656" cy="205899"/>
          </a:xfrm>
          <a:prstGeom prst="roundRect">
            <a:avLst>
              <a:gd fmla="val 50000" name="adj"/>
            </a:avLst>
          </a:prstGeom>
          <a:solidFill>
            <a:srgbClr val="BDE68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5"/>
          <p:cNvSpPr/>
          <p:nvPr/>
        </p:nvSpPr>
        <p:spPr>
          <a:xfrm>
            <a:off x="-501113" y="1636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5"/>
          <p:cNvSpPr txBox="1"/>
          <p:nvPr>
            <p:ph idx="1" type="subTitle"/>
          </p:nvPr>
        </p:nvSpPr>
        <p:spPr>
          <a:xfrm>
            <a:off x="1" y="2918492"/>
            <a:ext cx="12192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36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29" name="Google Shape;29;p15"/>
          <p:cNvSpPr txBox="1"/>
          <p:nvPr>
            <p:ph idx="2" type="body"/>
          </p:nvPr>
        </p:nvSpPr>
        <p:spPr>
          <a:xfrm>
            <a:off x="0" y="373482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2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5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כותרות ותוכן">
  <p:cSld name="2 כותרות ותוכן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6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" type="body"/>
          </p:nvPr>
        </p:nvSpPr>
        <p:spPr>
          <a:xfrm>
            <a:off x="515275" y="1185681"/>
            <a:ext cx="8306992" cy="5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  <a:defRPr b="1" sz="28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4" name="Google Shape;34;p16"/>
          <p:cNvSpPr txBox="1"/>
          <p:nvPr>
            <p:ph idx="2" type="body"/>
          </p:nvPr>
        </p:nvSpPr>
        <p:spPr>
          <a:xfrm>
            <a:off x="515273" y="1725682"/>
            <a:ext cx="8031963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5" name="Google Shape;35;p16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16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6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16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פרק חדש">
  <p:cSld name="פרק חדש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7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192A72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7"/>
          <p:cNvSpPr txBox="1"/>
          <p:nvPr>
            <p:ph type="ctrTitle"/>
          </p:nvPr>
        </p:nvSpPr>
        <p:spPr>
          <a:xfrm>
            <a:off x="1" y="166694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sz="660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" type="subTitle"/>
          </p:nvPr>
        </p:nvSpPr>
        <p:spPr>
          <a:xfrm>
            <a:off x="1" y="2918493"/>
            <a:ext cx="12192000" cy="642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None/>
              <a:defRPr b="1" sz="32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43" name="Google Shape;43;p17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7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7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7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כותרת ושתי תמונות">
  <p:cSld name="1_כותרת ושתי תמונות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8"/>
          <p:cNvSpPr/>
          <p:nvPr>
            <p:ph idx="2" type="pic"/>
          </p:nvPr>
        </p:nvSpPr>
        <p:spPr>
          <a:xfrm>
            <a:off x="6444696" y="978201"/>
            <a:ext cx="5395321" cy="3638921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18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  <a:defRPr sz="40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8"/>
          <p:cNvSpPr/>
          <p:nvPr/>
        </p:nvSpPr>
        <p:spPr>
          <a:xfrm>
            <a:off x="11186073" y="5980332"/>
            <a:ext cx="1591052" cy="15568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8"/>
          <p:cNvSpPr/>
          <p:nvPr/>
        </p:nvSpPr>
        <p:spPr>
          <a:xfrm>
            <a:off x="-413012" y="764744"/>
            <a:ext cx="1159099" cy="42691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8"/>
          <p:cNvSpPr/>
          <p:nvPr/>
        </p:nvSpPr>
        <p:spPr>
          <a:xfrm>
            <a:off x="-484994" y="320177"/>
            <a:ext cx="2095644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18"/>
          <p:cNvSpPr/>
          <p:nvPr/>
        </p:nvSpPr>
        <p:spPr>
          <a:xfrm>
            <a:off x="10586241" y="6268720"/>
            <a:ext cx="2190883" cy="41718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8"/>
          <p:cNvSpPr/>
          <p:nvPr>
            <p:ph idx="3" type="pic"/>
          </p:nvPr>
        </p:nvSpPr>
        <p:spPr>
          <a:xfrm>
            <a:off x="843274" y="978201"/>
            <a:ext cx="5395321" cy="3638921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">
  <p:cSld name="כותרת בלבד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9"/>
          <p:cNvSpPr txBox="1"/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800"/>
              <a:buFont typeface="Varela Round"/>
              <a:buNone/>
              <a:defRPr b="1" i="0" sz="4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9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8" name="Google Shape;58;p19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9" name="Google Shape;59;p19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" type="obj">
  <p:cSld name="OBJEC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0"/>
          <p:cNvSpPr txBox="1"/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800"/>
              <a:buFont typeface="Varela Round"/>
              <a:buNone/>
              <a:defRPr b="1" sz="4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0"/>
          <p:cNvSpPr txBox="1"/>
          <p:nvPr>
            <p:ph idx="1" type="body"/>
          </p:nvPr>
        </p:nvSpPr>
        <p:spPr>
          <a:xfrm>
            <a:off x="515274" y="1195757"/>
            <a:ext cx="8031962" cy="46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20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4" name="Google Shape;64;p20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5" name="Google Shape;65;p20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טקסט גדול-X2">
  <p:cSld name="5_טקסט גדול-X2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1"/>
          <p:cNvSpPr txBox="1"/>
          <p:nvPr>
            <p:ph type="ctrTitle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Varela Round"/>
              <a:buNone/>
              <a:defRPr sz="32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1"/>
          <p:cNvSpPr/>
          <p:nvPr/>
        </p:nvSpPr>
        <p:spPr>
          <a:xfrm>
            <a:off x="-910416" y="6189198"/>
            <a:ext cx="3068595" cy="1189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21"/>
          <p:cNvSpPr/>
          <p:nvPr/>
        </p:nvSpPr>
        <p:spPr>
          <a:xfrm>
            <a:off x="10082352" y="81722"/>
            <a:ext cx="530011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21"/>
          <p:cNvSpPr/>
          <p:nvPr/>
        </p:nvSpPr>
        <p:spPr>
          <a:xfrm>
            <a:off x="-2155687" y="6347804"/>
            <a:ext cx="5559136" cy="47051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21"/>
          <p:cNvSpPr txBox="1"/>
          <p:nvPr>
            <p:ph idx="1" type="body"/>
          </p:nvPr>
        </p:nvSpPr>
        <p:spPr>
          <a:xfrm>
            <a:off x="0" y="192531"/>
            <a:ext cx="12192000" cy="10096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192A72"/>
              </a:buClr>
              <a:buSzPts val="4800"/>
              <a:buNone/>
              <a:defRPr sz="48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וידאו על מסך מלא">
  <p:cSld name="וידאו על מסך מלא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" name="Google Shape;74;p22"/>
          <p:cNvSpPr/>
          <p:nvPr/>
        </p:nvSpPr>
        <p:spPr>
          <a:xfrm>
            <a:off x="8667715" y="66849"/>
            <a:ext cx="530011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5" name="Google Shape;75;p22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6" name="Google Shape;76;p22"/>
          <p:cNvSpPr/>
          <p:nvPr>
            <p:ph idx="2" type="media"/>
          </p:nvPr>
        </p:nvSpPr>
        <p:spPr>
          <a:xfrm>
            <a:off x="363416" y="639717"/>
            <a:ext cx="11465168" cy="6122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22"/>
          <p:cNvSpPr txBox="1"/>
          <p:nvPr>
            <p:ph idx="1" type="body"/>
          </p:nvPr>
        </p:nvSpPr>
        <p:spPr>
          <a:xfrm>
            <a:off x="363416" y="95349"/>
            <a:ext cx="8074879" cy="400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2A72"/>
              </a:buClr>
              <a:buSzPts val="2400"/>
              <a:buFont typeface="Varela Round"/>
              <a:buNone/>
              <a:defRPr sz="24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6096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"/>
          <p:cNvSpPr txBox="1"/>
          <p:nvPr>
            <p:ph type="ctrTitle"/>
          </p:nvPr>
        </p:nvSpPr>
        <p:spPr>
          <a:xfrm>
            <a:off x="1" y="1640677"/>
            <a:ext cx="12192000" cy="12601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iw-IL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אינפואתיקה</a:t>
            </a:r>
            <a:endParaRPr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"/>
          <p:cNvSpPr txBox="1"/>
          <p:nvPr>
            <p:ph idx="1" type="subTitle"/>
          </p:nvPr>
        </p:nvSpPr>
        <p:spPr>
          <a:xfrm>
            <a:off x="1" y="2826050"/>
            <a:ext cx="12192000" cy="720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מקצוע: ניתוח ואיתור מידע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>
            <p:ph idx="2" type="body"/>
          </p:nvPr>
        </p:nvSpPr>
        <p:spPr>
          <a:xfrm>
            <a:off x="1" y="3655861"/>
            <a:ext cx="12192000" cy="720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שם המורה: לזלי סלומון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iw-IL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עריכה: רונית נחמיה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1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תחומי אינפואתיקה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1"/>
          <p:cNvSpPr/>
          <p:nvPr/>
        </p:nvSpPr>
        <p:spPr>
          <a:xfrm>
            <a:off x="8185096" y="1863437"/>
            <a:ext cx="2851438" cy="1034393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זכויות יוצרים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גניבה ספרותית- פלגיאט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קניין הרוחני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1"/>
          <p:cNvSpPr/>
          <p:nvPr/>
        </p:nvSpPr>
        <p:spPr>
          <a:xfrm>
            <a:off x="3992984" y="3907632"/>
            <a:ext cx="2851438" cy="104883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בריונות ברשת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שיימינג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1"/>
          <p:cNvSpPr/>
          <p:nvPr/>
        </p:nvSpPr>
        <p:spPr>
          <a:xfrm>
            <a:off x="911027" y="1863437"/>
            <a:ext cx="2851438" cy="1034393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פדופיליה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1"/>
          <p:cNvSpPr/>
          <p:nvPr/>
        </p:nvSpPr>
        <p:spPr>
          <a:xfrm>
            <a:off x="7677777" y="3899341"/>
            <a:ext cx="2851438" cy="100612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פערים דיגיטליים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1"/>
          <p:cNvSpPr/>
          <p:nvPr/>
        </p:nvSpPr>
        <p:spPr>
          <a:xfrm>
            <a:off x="4569708" y="1876643"/>
            <a:ext cx="2851438" cy="996293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נימוסים והליכות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1"/>
          <p:cNvSpPr/>
          <p:nvPr/>
        </p:nvSpPr>
        <p:spPr>
          <a:xfrm>
            <a:off x="308191" y="3960171"/>
            <a:ext cx="2851438" cy="996293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פישינג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התחזות ברשת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1"/>
          <p:cNvSpPr/>
          <p:nvPr/>
        </p:nvSpPr>
        <p:spPr>
          <a:xfrm>
            <a:off x="5442437" y="1086922"/>
            <a:ext cx="254749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באים לידי ביטוי ב: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12"/>
          <p:cNvPicPr preferRelativeResize="0"/>
          <p:nvPr/>
        </p:nvPicPr>
        <p:blipFill rotWithShape="1">
          <a:blip r:embed="rId3">
            <a:alphaModFix/>
          </a:blip>
          <a:srcRect b="66411" l="39172" r="34232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2"/>
          <p:cNvSpPr txBox="1"/>
          <p:nvPr/>
        </p:nvSpPr>
        <p:spPr>
          <a:xfrm>
            <a:off x="647340" y="3016112"/>
            <a:ext cx="11174412" cy="2618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9535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2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נוהל 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400"/>
              <a:buFont typeface="Varela Round"/>
              <a:buNone/>
            </a:pPr>
            <a:r>
              <a:rPr lang="iw-IL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מה נלמד היום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3"/>
          <p:cNvSpPr txBox="1"/>
          <p:nvPr>
            <p:ph idx="1" type="body"/>
          </p:nvPr>
        </p:nvSpPr>
        <p:spPr>
          <a:xfrm>
            <a:off x="1222625" y="1469142"/>
            <a:ext cx="8306992" cy="19598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79400" lvl="0" marL="64295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2800"/>
              <a:buFont typeface="Arial"/>
              <a:buNone/>
            </a:pPr>
            <a:r>
              <a:t/>
            </a:r>
            <a:endParaRPr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642957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2B4BC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70C0"/>
              </a:buClr>
              <a:buSzPts val="2400"/>
              <a:buChar char="•"/>
            </a:pPr>
            <a:r>
              <a:rPr lang="iw-IL" sz="2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תחום בפילוסופיה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70C0"/>
              </a:buClr>
              <a:buSzPts val="2400"/>
              <a:buChar char="•"/>
            </a:pPr>
            <a:r>
              <a:rPr lang="iw-IL" sz="2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אתיקת המידע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0" marL="642957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70C0"/>
              </a:buClr>
              <a:buSzPts val="2400"/>
              <a:buChar char="•"/>
            </a:pPr>
            <a:r>
              <a:rPr lang="iw-IL" sz="2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תחומי האינפואתיקה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914446" rtl="1" algn="r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85757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t/>
            </a:r>
            <a:endParaRPr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 txBox="1"/>
          <p:nvPr>
            <p:ph type="ctrTitle"/>
          </p:nvPr>
        </p:nvSpPr>
        <p:spPr>
          <a:xfrm>
            <a:off x="1" y="1640677"/>
            <a:ext cx="12192000" cy="12601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iw-IL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אינפואתיקה</a:t>
            </a:r>
            <a:endParaRPr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4"/>
          <p:cNvSpPr txBox="1"/>
          <p:nvPr>
            <p:ph idx="1" type="subTitle"/>
          </p:nvPr>
        </p:nvSpPr>
        <p:spPr>
          <a:xfrm>
            <a:off x="1" y="2887691"/>
            <a:ext cx="12192000" cy="70364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SzPts val="2800"/>
              <a:buNone/>
            </a:pPr>
            <a:r>
              <a:rPr lang="iw-IL" sz="36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Information Ethics</a:t>
            </a:r>
            <a:endParaRPr sz="36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הקדמה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5706129" y="876945"/>
            <a:ext cx="227658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iw-IL" sz="4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פילוסופיה</a:t>
            </a:r>
            <a:endParaRPr b="1" i="0" sz="4000" u="none" cap="none" strike="noStrike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5429250" y="2023676"/>
            <a:ext cx="2444984" cy="1510643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אתיקה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תורת המידות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1" name="Google Shape;13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1597" y="260856"/>
            <a:ext cx="1905000" cy="264795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5"/>
          <p:cNvSpPr/>
          <p:nvPr/>
        </p:nvSpPr>
        <p:spPr>
          <a:xfrm>
            <a:off x="8403677" y="3102303"/>
            <a:ext cx="2444984" cy="1510643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לוגיקה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תורת ההיגיון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2192728" y="3102303"/>
            <a:ext cx="2444984" cy="1510643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פסיקה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תורת הטבע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אינפואתיקה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4879190" y="1018659"/>
            <a:ext cx="343876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iw-IL" sz="4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אתיקה- Ethics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7508821" y="2821592"/>
            <a:ext cx="2851438" cy="1649708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192A7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הפילוסופיה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של המוסר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מהי המידה הטובה?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6"/>
          <p:cNvSpPr/>
          <p:nvPr/>
        </p:nvSpPr>
        <p:spPr>
          <a:xfrm>
            <a:off x="3864396" y="2821592"/>
            <a:ext cx="2851438" cy="1649708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תורת המידות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מהו המעשה הראוי שחובה לעשותו?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oubt, Decision, Devil, Angel, Heaven" id="142" name="Google Shape;14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0321" y="1372602"/>
            <a:ext cx="2996804" cy="19978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t/>
            </a:r>
            <a:endParaRPr/>
          </a:p>
        </p:txBody>
      </p:sp>
      <p:sp>
        <p:nvSpPr>
          <p:cNvPr id="148" name="Google Shape;148;p7"/>
          <p:cNvSpPr/>
          <p:nvPr/>
        </p:nvSpPr>
        <p:spPr>
          <a:xfrm>
            <a:off x="2595253" y="954452"/>
            <a:ext cx="7608173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iw-IL" sz="4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אתיקת מידע- Information Ethics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7"/>
          <p:cNvSpPr/>
          <p:nvPr/>
        </p:nvSpPr>
        <p:spPr>
          <a:xfrm>
            <a:off x="7483086" y="2501066"/>
            <a:ext cx="2720340" cy="126154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תחום במידע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עוסק בשאלות מוסריות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1074070" y="2501066"/>
            <a:ext cx="2720340" cy="126154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נורמות חברתיות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Ethics Right Wrong - Free photo on Pixabay" id="151" name="Google Shape;15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94410" y="4456953"/>
            <a:ext cx="2604929" cy="1843939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7"/>
          <p:cNvSpPr/>
          <p:nvPr/>
        </p:nvSpPr>
        <p:spPr>
          <a:xfrm>
            <a:off x="4275862" y="2501066"/>
            <a:ext cx="2720340" cy="126154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האופן שבו מתנהגים עם המידע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t/>
            </a:r>
            <a:endParaRPr/>
          </a:p>
        </p:txBody>
      </p:sp>
      <p:sp>
        <p:nvSpPr>
          <p:cNvPr id="158" name="Google Shape;158;p8"/>
          <p:cNvSpPr/>
          <p:nvPr/>
        </p:nvSpPr>
        <p:spPr>
          <a:xfrm>
            <a:off x="5213206" y="991206"/>
            <a:ext cx="326243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iw-IL" sz="4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נטיקה-Netica</a:t>
            </a:r>
            <a:endParaRPr b="1" i="0" sz="4000" u="none" cap="none" strike="noStrike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8"/>
          <p:cNvSpPr/>
          <p:nvPr/>
        </p:nvSpPr>
        <p:spPr>
          <a:xfrm>
            <a:off x="7582146" y="2349921"/>
            <a:ext cx="2720340" cy="1261542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אתיקה באינטרנט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8"/>
          <p:cNvSpPr/>
          <p:nvPr/>
        </p:nvSpPr>
        <p:spPr>
          <a:xfrm>
            <a:off x="4430339" y="2349921"/>
            <a:ext cx="2720340" cy="1261542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כללי נימוס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8"/>
          <p:cNvSpPr/>
          <p:nvPr/>
        </p:nvSpPr>
        <p:spPr>
          <a:xfrm>
            <a:off x="4430339" y="4133001"/>
            <a:ext cx="2720340" cy="1261542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נורמות התנהגותיות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8"/>
          <p:cNvSpPr/>
          <p:nvPr/>
        </p:nvSpPr>
        <p:spPr>
          <a:xfrm>
            <a:off x="7661219" y="4133001"/>
            <a:ext cx="2720340" cy="1261542"/>
          </a:xfrm>
          <a:prstGeom prst="rect">
            <a:avLst/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תקשורת נכונה וחיובית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8"/>
          <p:cNvPicPr preferRelativeResize="0"/>
          <p:nvPr/>
        </p:nvPicPr>
        <p:blipFill rotWithShape="1">
          <a:blip r:embed="rId3">
            <a:alphaModFix/>
          </a:blip>
          <a:srcRect b="7253" l="0" r="0" t="0"/>
          <a:stretch/>
        </p:blipFill>
        <p:spPr>
          <a:xfrm>
            <a:off x="410098" y="1497945"/>
            <a:ext cx="3714750" cy="25330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9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9"/>
          <p:cNvSpPr/>
          <p:nvPr/>
        </p:nvSpPr>
        <p:spPr>
          <a:xfrm>
            <a:off x="3308596" y="992378"/>
            <a:ext cx="669446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iw-IL" sz="4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חוקים כלליים-אתיקה מקצועית</a:t>
            </a:r>
            <a:endParaRPr b="1" i="0" sz="4000" u="none" cap="none" strike="noStrike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9"/>
          <p:cNvSpPr/>
          <p:nvPr/>
        </p:nvSpPr>
        <p:spPr>
          <a:xfrm flipH="1">
            <a:off x="8087192" y="2151089"/>
            <a:ext cx="2016177" cy="1618937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חוקים כלליים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9"/>
          <p:cNvSpPr/>
          <p:nvPr/>
        </p:nvSpPr>
        <p:spPr>
          <a:xfrm>
            <a:off x="4034855" y="2151089"/>
            <a:ext cx="2965552" cy="1618937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הכללים המחייבים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ומסדירים את ההתנהגות של כלל האוכלוסייה 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9"/>
          <p:cNvSpPr/>
          <p:nvPr/>
        </p:nvSpPr>
        <p:spPr>
          <a:xfrm flipH="1">
            <a:off x="8157146" y="3922426"/>
            <a:ext cx="2016177" cy="1618937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אתיקה מקצועית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9"/>
          <p:cNvSpPr/>
          <p:nvPr/>
        </p:nvSpPr>
        <p:spPr>
          <a:xfrm>
            <a:off x="4034855" y="4034853"/>
            <a:ext cx="3028014" cy="1618937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מתייחסים לאורחות ולהתנהלות העניינים של קבוצות ובעלי עניין מקצועי.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9"/>
          <p:cNvSpPr/>
          <p:nvPr/>
        </p:nvSpPr>
        <p:spPr>
          <a:xfrm>
            <a:off x="1419116" y="4034852"/>
            <a:ext cx="2238482" cy="1618937"/>
          </a:xfrm>
          <a:prstGeom prst="homePlate">
            <a:avLst>
              <a:gd fmla="val 50000" name="adj"/>
            </a:avLst>
          </a:prstGeom>
          <a:solidFill>
            <a:schemeClr val="accent1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קוד אתי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0"/>
          <p:cNvSpPr txBox="1"/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40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תחומי אינפואתיקה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0"/>
          <p:cNvSpPr/>
          <p:nvPr/>
        </p:nvSpPr>
        <p:spPr>
          <a:xfrm>
            <a:off x="2857590" y="1378380"/>
            <a:ext cx="60960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w-IL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התחומים האתיים קשורים ל: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0"/>
          <p:cNvSpPr/>
          <p:nvPr/>
        </p:nvSpPr>
        <p:spPr>
          <a:xfrm>
            <a:off x="8214122" y="2314576"/>
            <a:ext cx="2407443" cy="1285875"/>
          </a:xfrm>
          <a:prstGeom prst="roundRect">
            <a:avLst>
              <a:gd fmla="val 16667" name="adj"/>
            </a:avLst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יצור מידע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0"/>
          <p:cNvSpPr/>
          <p:nvPr/>
        </p:nvSpPr>
        <p:spPr>
          <a:xfrm>
            <a:off x="1352549" y="2394814"/>
            <a:ext cx="2407443" cy="1285875"/>
          </a:xfrm>
          <a:prstGeom prst="roundRect">
            <a:avLst>
              <a:gd fmla="val 16667" name="adj"/>
            </a:avLst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איסוף ומיון מידע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0"/>
          <p:cNvSpPr/>
          <p:nvPr/>
        </p:nvSpPr>
        <p:spPr>
          <a:xfrm>
            <a:off x="4953090" y="2314576"/>
            <a:ext cx="2407443" cy="1285875"/>
          </a:xfrm>
          <a:prstGeom prst="roundRect">
            <a:avLst>
              <a:gd fmla="val 16667" name="adj"/>
            </a:avLst>
          </a:prstGeom>
          <a:solidFill>
            <a:srgbClr val="192A72"/>
          </a:solidFill>
          <a:ln cap="flat" cmpd="sng" w="25400">
            <a:solidFill>
              <a:srgbClr val="6A973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איסוף והפצת מידע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2020-03-15T19:13:03Z</dcterms:created>
  <dc:creator>user</dc:creator>
</cp:coreProperties>
</file>