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Varela Round"/>
      <p:regular r:id="rId19"/>
    </p:embeddedFont>
    <p:embeddedFont>
      <p:font typeface="Roboto Condensed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NhcAXjUnV7NVE1rhsCaLuExhh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Light-regular.fntdata"/><Relationship Id="rId11" Type="http://schemas.openxmlformats.org/officeDocument/2006/relationships/slide" Target="slides/slide6.xml"/><Relationship Id="rId22" Type="http://schemas.openxmlformats.org/officeDocument/2006/relationships/font" Target="fonts/RobotoCondensedLight-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Light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Condensed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VarelaRou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ar-J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 showMasterSp="0">
  <p:cSld name="פרטי השיעור, מקצוע ומורה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JO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5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5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5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31" name="Google Shape;31;p15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ar-JO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showMasterSp="0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showMasterSp="0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showMasterSp="0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showMasterSp="0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showMasterSp="0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showMasterSp="0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showMasterSp="0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showMasterSp="0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 showMasterSp="0">
  <p:cSld name="שער - מערכת שידורים לאומית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 showMasterSp="0">
  <p:cSld name="וידאו על מסך מלא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7" name="Google Shape;177;p33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3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ar-JO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showMasterSp="0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 showMasterSp="0">
  <p:cSld name="כותרת ראשית ושתי תמונות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4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4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4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4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4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 showMasterSp="0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JO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/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7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7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7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7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ar-JO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 showMasterSp="0">
  <p:cSld name="כותרת ותוכן פריסה 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8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1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1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ar-JO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8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 showMasterSp="0">
  <p:cSld name="כותרת ותוכן פריסה 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9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Google Shape;70;p19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9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ar-JO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9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 showMasterSp="0">
  <p:cSld name="כותרת ותוכן פריסה 5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0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1" name="Google Shape;81;p2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ar-JO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 showMasterSp="0">
  <p:cSld name="כותרת בלבד פריסה 4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21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21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1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1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ar-JO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1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1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showMasterSp="0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" name="Google Shape;104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showMasterSp="0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F8FC">
                <a:alpha val="93333"/>
              </a:srgbClr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3.png"/><Relationship Id="rId5" Type="http://schemas.openxmlformats.org/officeDocument/2006/relationships/hyperlink" Target="https://www.youtube.com/watch?v=S-QWH6yNEO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/>
          <p:nvPr>
            <p:ph idx="1" type="subTitle"/>
          </p:nvPr>
        </p:nvSpPr>
        <p:spPr>
          <a:xfrm>
            <a:off x="696000" y="2175536"/>
            <a:ext cx="10800000" cy="1965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228600" lvl="0" marL="2286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ar-JO">
                <a:latin typeface="Arial"/>
                <a:ea typeface="Arial"/>
                <a:cs typeface="Arial"/>
                <a:sym typeface="Arial"/>
              </a:rPr>
              <a:t>أخلاقيات ألمعلومات-</a:t>
            </a:r>
            <a:endParaRPr/>
          </a:p>
          <a:p>
            <a:pPr indent="-228600" lvl="0" marL="2286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ar-JO">
                <a:latin typeface="Arial"/>
                <a:ea typeface="Arial"/>
                <a:cs typeface="Arial"/>
                <a:sym typeface="Arial"/>
              </a:rPr>
              <a:t> الأخلاق في المجال الرقمي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1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5" name="Google Shape;205;p1"/>
          <p:cNvSpPr txBox="1"/>
          <p:nvPr>
            <p:ph idx="2" type="body"/>
          </p:nvPr>
        </p:nvSpPr>
        <p:spPr>
          <a:xfrm>
            <a:off x="697608" y="3429000"/>
            <a:ext cx="108000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ar-JO">
                <a:latin typeface="Arial"/>
                <a:ea typeface="Arial"/>
                <a:cs typeface="Arial"/>
                <a:sym typeface="Arial"/>
              </a:rPr>
              <a:t>"المعلومات والبيانات"</a:t>
            </a:r>
            <a:endParaRPr/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ar-JO">
                <a:latin typeface="Arial"/>
                <a:ea typeface="Arial"/>
                <a:cs typeface="Arial"/>
                <a:sym typeface="Arial"/>
              </a:rPr>
              <a:t>المعلمة : المعلمه ناهدة حجيرات</a:t>
            </a:r>
            <a:endParaRPr/>
          </a:p>
        </p:txBody>
      </p:sp>
      <p:pic>
        <p:nvPicPr>
          <p:cNvPr id="206" name="Google Shape;2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1850" y="5209750"/>
            <a:ext cx="1198075" cy="10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"/>
          <p:cNvSpPr txBox="1"/>
          <p:nvPr/>
        </p:nvSpPr>
        <p:spPr>
          <a:xfrm>
            <a:off x="3212075" y="5454635"/>
            <a:ext cx="46734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ar-JO" sz="3000" u="sng">
                <a:solidFill>
                  <a:schemeClr val="hlink"/>
                </a:solidFill>
                <a:hlinkClick r:id="rId5"/>
              </a:rPr>
              <a:t>לצפייה בסרטון מלווה מצגת</a:t>
            </a:r>
            <a:endParaRPr b="1" sz="3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0" lang="ar-JO"/>
              <a:t>السرقة الادبية</a:t>
            </a:r>
            <a:endParaRPr b="0"/>
          </a:p>
        </p:txBody>
      </p:sp>
      <p:pic>
        <p:nvPicPr>
          <p:cNvPr id="296" name="Google Shape;2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28704"/>
            <a:ext cx="3904116" cy="292431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"/>
          <p:cNvSpPr/>
          <p:nvPr/>
        </p:nvSpPr>
        <p:spPr>
          <a:xfrm>
            <a:off x="4730333" y="1944043"/>
            <a:ext cx="652760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63A7BD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ar-JO" sz="2800" u="none" cap="none" strike="noStrik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استخدام كلمات او أفكار الآخر وعرضها دون ذكرالمصدر</a:t>
            </a:r>
            <a:endParaRPr b="0" i="0" sz="2800" u="none" cap="none" strike="noStrik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JO" sz="2800" u="none" cap="none" strike="noStrik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"اقتباس معين"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JO"/>
              <a:t>..اسئلة تفكيرية</a:t>
            </a:r>
            <a:endParaRPr/>
          </a:p>
          <a:p>
            <a:pPr indent="-1158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JO"/>
              <a:t>هل من الممكن ان تندلع قبل مناقشة احد ما عبر الانترنت الواتساب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JO"/>
              <a:t>هل هناك طريقة لتجاوز الانتظار في الفضاء الرقمي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JO"/>
              <a:t>ظاهرة "ابطال" لوحة المفاتيح</a:t>
            </a:r>
            <a:endParaRPr/>
          </a:p>
        </p:txBody>
      </p:sp>
      <p:sp>
        <p:nvSpPr>
          <p:cNvPr id="303" name="Google Shape;303;p11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4400"/>
              <a:buFont typeface="Varela Round"/>
              <a:buNone/>
            </a:pPr>
            <a:r>
              <a:rPr lang="ar-JO">
                <a:solidFill>
                  <a:srgbClr val="12B4BC"/>
                </a:solidFill>
              </a:rPr>
              <a:t>- </a:t>
            </a:r>
            <a:r>
              <a:rPr lang="ar-JO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آداب</a:t>
            </a:r>
            <a:endParaRPr>
              <a:solidFill>
                <a:srgbClr val="12B4BC"/>
              </a:solidFill>
            </a:endParaRPr>
          </a:p>
        </p:txBody>
      </p:sp>
      <p:pic>
        <p:nvPicPr>
          <p:cNvPr descr="תמונה שמכילה טקסט, מקורה, לוח מקשים, אלקטרוניקה&#10;&#10;התיאור נוצר באופן אוטומטי" id="304" name="Google Shape;3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1479" y="3688423"/>
            <a:ext cx="3020601" cy="225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 txBox="1"/>
          <p:nvPr>
            <p:ph idx="1" type="body"/>
          </p:nvPr>
        </p:nvSpPr>
        <p:spPr>
          <a:xfrm>
            <a:off x="515273" y="2029373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8288" lvl="0" marL="26828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ظاهرة عابرة لبعض الفئات والمجموعات مختلفة في المجتمع</a:t>
            </a:r>
            <a:endParaRPr/>
          </a:p>
        </p:txBody>
      </p:sp>
      <p:sp>
        <p:nvSpPr>
          <p:cNvPr id="310" name="Google Shape;310;p12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lang="ar-JO" sz="4000"/>
              <a:t>الفجوات الرقمية</a:t>
            </a:r>
            <a:endParaRPr sz="4000"/>
          </a:p>
        </p:txBody>
      </p:sp>
      <p:pic>
        <p:nvPicPr>
          <p:cNvPr id="311" name="Google Shape;3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733" y="3722686"/>
            <a:ext cx="3581626" cy="2130841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4400"/>
              <a:buFont typeface="Varela Round"/>
              <a:buNone/>
            </a:pPr>
            <a:r>
              <a:rPr lang="ar-JO">
                <a:solidFill>
                  <a:srgbClr val="12B4BC"/>
                </a:solidFill>
              </a:rPr>
              <a:t>تمرين تفكيري</a:t>
            </a:r>
            <a:endParaRPr>
              <a:solidFill>
                <a:srgbClr val="12B4BC"/>
              </a:solidFill>
            </a:endParaRPr>
          </a:p>
        </p:txBody>
      </p:sp>
      <p:sp>
        <p:nvSpPr>
          <p:cNvPr id="318" name="Google Shape;318;p13"/>
          <p:cNvSpPr txBox="1"/>
          <p:nvPr>
            <p:ph idx="1" type="body"/>
          </p:nvPr>
        </p:nvSpPr>
        <p:spPr>
          <a:xfrm>
            <a:off x="1403559" y="2174241"/>
            <a:ext cx="10554761" cy="417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ar-JO" sz="4800"/>
              <a:t>اقترحوا 3 طرق للتغلب على ظاهرة التنمر الافتراضي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descr="ورقة, دفتر, قلم رصاص صورة بابوا نيو غينيا" id="319" name="Google Shape;3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128" y="3637051"/>
            <a:ext cx="1850174" cy="229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/>
          <p:nvPr>
            <p:ph type="title"/>
          </p:nvPr>
        </p:nvSpPr>
        <p:spPr>
          <a:xfrm>
            <a:off x="1024128" y="-92467"/>
            <a:ext cx="9802368" cy="1397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0" lang="ar-JO"/>
            </a:br>
            <a:r>
              <a:rPr b="0" lang="ar-JO"/>
              <a:t> </a:t>
            </a:r>
            <a:r>
              <a:rPr b="0" lang="ar-JO">
                <a:solidFill>
                  <a:srgbClr val="12B4BC"/>
                </a:solidFill>
              </a:rPr>
              <a:t>ماذا سنتعلم اليوم؟ </a:t>
            </a:r>
            <a:endParaRPr b="0">
              <a:solidFill>
                <a:srgbClr val="12B4BC"/>
              </a:solidFill>
            </a:endParaRPr>
          </a:p>
        </p:txBody>
      </p:sp>
      <p:sp>
        <p:nvSpPr>
          <p:cNvPr id="214" name="Google Shape;214;p2"/>
          <p:cNvSpPr txBox="1"/>
          <p:nvPr>
            <p:ph idx="1" type="body"/>
          </p:nvPr>
        </p:nvSpPr>
        <p:spPr>
          <a:xfrm>
            <a:off x="1096047" y="1715784"/>
            <a:ext cx="9424690" cy="3482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JO"/>
              <a:t>المقدمة- ماهي </a:t>
            </a:r>
            <a:r>
              <a:rPr lang="ar-JO">
                <a:latin typeface="Arial"/>
                <a:ea typeface="Arial"/>
                <a:cs typeface="Arial"/>
                <a:sym typeface="Arial"/>
              </a:rPr>
              <a:t>أخلاقيات ألمعلومات؟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JO"/>
              <a:t>التعبيرات المختلفة لأخلاقيات المعلومات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women-girls.org/wp-content/uploads/2016/10/20161023-148.gif" id="215" name="Google Shape;2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1864" y="3352800"/>
            <a:ext cx="178117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/>
          <p:nvPr>
            <p:ph type="ctrTitle"/>
          </p:nvPr>
        </p:nvSpPr>
        <p:spPr>
          <a:xfrm>
            <a:off x="972457" y="1212293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None/>
            </a:pPr>
            <a:br>
              <a:rPr lang="ar-JO" sz="2400">
                <a:latin typeface="Arial"/>
                <a:ea typeface="Arial"/>
                <a:cs typeface="Arial"/>
                <a:sym typeface="Arial"/>
              </a:rPr>
            </a:br>
            <a:r>
              <a:rPr lang="ar-JO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فلسفة الأخلاق</a:t>
            </a:r>
            <a:br>
              <a:rPr lang="ar-JO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JO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ar-J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علاقة الشخصية، التصرف، الأخلاق</a:t>
            </a:r>
            <a:br>
              <a:rPr b="0" lang="ar-J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ar-JO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هي دراسة الخير، الصواب والخطأ</a:t>
            </a:r>
            <a:br>
              <a:rPr b="0" lang="ar-JO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728" y="5899355"/>
            <a:ext cx="2324100" cy="7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/>
          <p:nvPr/>
        </p:nvSpPr>
        <p:spPr>
          <a:xfrm>
            <a:off x="2393766" y="5883156"/>
            <a:ext cx="25083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ar-J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جيد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6350407" y="5866958"/>
            <a:ext cx="23351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ar-J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سئ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7118556" y="314543"/>
            <a:ext cx="426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ar-JO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يشير مصطلح "الفلسفة" إلى عدة مجالات منها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8685577" y="2786250"/>
            <a:ext cx="285749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Char char="-"/>
            </a:pPr>
            <a:r>
              <a:rPr b="1" i="0" lang="ar-JO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منطق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ar-J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ar-J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هي دراسة الوجود والسببية والإله والمنطق والأشكال والكائنات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1503973" y="2993430"/>
            <a:ext cx="22330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JO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الفلسفة الطبيعية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ar-J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الطب الفيزياء علم الفلك الخ...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5121728" y="4487918"/>
            <a:ext cx="243136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JO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نظرية المعرفة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-J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ترتبط الفلسفة ارتباطًا وثيقًا بالدين والرياضيات والعلوم الطبيعية والتعليم والسياسة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درس مكارم الاخلاق للصف الثالث الابتدائي - المصري نت" id="228" name="Google Shape;2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822" y="535462"/>
            <a:ext cx="2004281" cy="133618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 txBox="1"/>
          <p:nvPr/>
        </p:nvSpPr>
        <p:spPr>
          <a:xfrm>
            <a:off x="5068744" y="3055735"/>
            <a:ext cx="3186530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ar-JO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"الفلسفة"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arela Round"/>
              <a:buNone/>
            </a:pPr>
            <a:br>
              <a:rPr b="0" lang="ar-JO" sz="4000">
                <a:solidFill>
                  <a:schemeClr val="dk1"/>
                </a:solidFill>
              </a:rPr>
            </a:br>
            <a:r>
              <a:rPr b="0" lang="ar-JO" sz="4000">
                <a:solidFill>
                  <a:schemeClr val="dk1"/>
                </a:solidFill>
              </a:rPr>
              <a:t>المعلوماتية- أخلاقيات المعلومات</a:t>
            </a:r>
            <a:endParaRPr b="0" sz="4000">
              <a:solidFill>
                <a:schemeClr val="dk1"/>
              </a:solidFill>
            </a:endParaRPr>
          </a:p>
        </p:txBody>
      </p:sp>
      <p:sp>
        <p:nvSpPr>
          <p:cNvPr id="236" name="Google Shape;236;p4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8288" lvl="0" marL="26828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نحن ننتج المعلومات ونجمعها ونفرزها ونوزعها</a:t>
            </a:r>
            <a:endParaRPr/>
          </a:p>
          <a:p>
            <a:pPr indent="-1158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-1158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7" name="Google Shape;2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3829" y="2392816"/>
            <a:ext cx="5573485" cy="3987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/>
          <p:nvPr>
            <p:ph idx="1" type="body"/>
          </p:nvPr>
        </p:nvSpPr>
        <p:spPr>
          <a:xfrm>
            <a:off x="782287" y="2217934"/>
            <a:ext cx="10962673" cy="2656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8288" lvl="0" marL="26828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ألتنمر الألكتروني</a:t>
            </a:r>
            <a:endParaRPr b="1"/>
          </a:p>
          <a:p>
            <a:pPr indent="-2682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أخبار بايك كاذبة</a:t>
            </a:r>
            <a:endParaRPr b="1"/>
          </a:p>
          <a:p>
            <a:pPr indent="-2682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حقوق النشر</a:t>
            </a:r>
            <a:endParaRPr b="1"/>
          </a:p>
          <a:p>
            <a:pPr indent="-2682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b="1" lang="ar-JO"/>
              <a:t> </a:t>
            </a:r>
            <a:r>
              <a:rPr lang="ar-JO"/>
              <a:t>آداب</a:t>
            </a:r>
            <a:endParaRPr/>
          </a:p>
          <a:p>
            <a:pPr indent="-2682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فجوات رقمية</a:t>
            </a:r>
            <a:endParaRPr b="1"/>
          </a:p>
          <a:p>
            <a:pPr indent="-1158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4" name="Google Shape;244;p5"/>
          <p:cNvSpPr txBox="1"/>
          <p:nvPr>
            <p:ph type="title"/>
          </p:nvPr>
        </p:nvSpPr>
        <p:spPr>
          <a:xfrm>
            <a:off x="1024127" y="155448"/>
            <a:ext cx="10524025" cy="151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Varela Round"/>
              <a:buNone/>
            </a:pPr>
            <a:br>
              <a:rPr lang="ar-JO" sz="3200">
                <a:solidFill>
                  <a:srgbClr val="7030A0"/>
                </a:solidFill>
              </a:rPr>
            </a:br>
            <a:r>
              <a:rPr b="0" lang="ar-JO" sz="3200">
                <a:solidFill>
                  <a:srgbClr val="7030A0"/>
                </a:solidFill>
              </a:rPr>
              <a:t>المعلوماتية لها العديد من التعبيرات:</a:t>
            </a:r>
            <a:endParaRPr b="0" sz="3200">
              <a:solidFill>
                <a:srgbClr val="7030A0"/>
              </a:solidFill>
            </a:endParaRPr>
          </a:p>
        </p:txBody>
      </p:sp>
      <p:sp>
        <p:nvSpPr>
          <p:cNvPr descr="הכתב התוודה: כתבתי 'פייק ניוז' - ערוץ 7" id="245" name="Google Shape;24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הכתב התוודה: כתבתי 'פייק ניוז' - ערוץ 7" id="246" name="Google Shape;246;p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הכתב התוודה: כתבתי 'פייק ניוז' - ערוץ 7" id="247" name="Google Shape;247;p5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מה הקשר בין פייק ניוז לשחיתות? | שקוף" id="248" name="Google Shape;2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127" y="2715606"/>
            <a:ext cx="2051522" cy="2352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בלוג | זכויות יוצרים | דרורי – וירז&amp;#39;נסקי – אורלנד" id="249" name="Google Shape;2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9896" y="2023513"/>
            <a:ext cx="1678203" cy="1473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e combattere il digital divide in Liguria: un passo fondamentale per il  futuro - Sanremonews.it" id="250" name="Google Shape;25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1110" y="4225311"/>
            <a:ext cx="23431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التنمر الالكتروني - Ourboox" id="251" name="Google Shape;25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575" y="463228"/>
            <a:ext cx="2656451" cy="151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اداب التعليم عن بعد وأهم القوانين ومتطلبات التعليم" id="252" name="Google Shape;25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3446" y="4597009"/>
            <a:ext cx="2587625" cy="164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0" lang="ar-JO"/>
              <a:t>ألتنمر الألكتروني</a:t>
            </a:r>
            <a:endParaRPr/>
          </a:p>
        </p:txBody>
      </p:sp>
      <p:sp>
        <p:nvSpPr>
          <p:cNvPr id="258" name="Google Shape;258;p6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b="0" lang="ar-JO"/>
              <a:t>سلوك هجومي</a:t>
            </a:r>
            <a:endParaRPr/>
          </a:p>
        </p:txBody>
      </p:sp>
      <p:sp>
        <p:nvSpPr>
          <p:cNvPr id="259" name="Google Shape;259;p6"/>
          <p:cNvSpPr txBox="1"/>
          <p:nvPr>
            <p:ph idx="2" type="body"/>
          </p:nvPr>
        </p:nvSpPr>
        <p:spPr>
          <a:xfrm>
            <a:off x="1026927" y="1661668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43978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ظاهرة اجتماعية صعبة</a:t>
            </a:r>
            <a:endParaRPr/>
          </a:p>
          <a:p>
            <a:pPr indent="-342934" lvl="0" marL="43978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JO"/>
              <a:t>في بعض الأحيان تعتبر جريمة جنائية </a:t>
            </a:r>
            <a:endParaRPr/>
          </a:p>
        </p:txBody>
      </p:sp>
      <p:sp>
        <p:nvSpPr>
          <p:cNvPr descr="التنمر الإلكتروني ظاهرة تهدد أطفالنا .. فكيف تحمي طفلك من التنمر الإلكتروني  ؟" id="260" name="Google Shape;260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التنمر الإلكتروني ظاهرة تهدد أطفالنا .. فكيف تحمي طفلك من التنمر الإلكتروني  ؟" id="261" name="Google Shape;2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530" y="3077445"/>
            <a:ext cx="5212838" cy="2736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lang="ar-JO" sz="4000"/>
              <a:t>التنمر الألكتروني</a:t>
            </a:r>
            <a:endParaRPr sz="4000"/>
          </a:p>
        </p:txBody>
      </p:sp>
      <p:sp>
        <p:nvSpPr>
          <p:cNvPr id="267" name="Google Shape;267;p7"/>
          <p:cNvSpPr txBox="1"/>
          <p:nvPr/>
        </p:nvSpPr>
        <p:spPr>
          <a:xfrm>
            <a:off x="7024914" y="1219200"/>
            <a:ext cx="435428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ar-JO" sz="3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شدة التأثير</a:t>
            </a:r>
            <a:endParaRPr b="1" i="0" sz="30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אדם, קהל, גדול, חוץ&#10;&#10;התיאור נוצר באופן אוטומטי" id="268" name="Google Shape;2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314" y="1971930"/>
            <a:ext cx="2731758" cy="2333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אדם, חוץ, קהל, אנשים&#10;&#10;התיאור נוצר באופן אוטומטי" id="269" name="Google Shape;2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3878" y="1971929"/>
            <a:ext cx="2731757" cy="2333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גשם, שעון&#10;&#10;התיאור נוצר באופן אוטומטי" id="270" name="Google Shape;27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3368" y="1980981"/>
            <a:ext cx="2471651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צללית&#10;&#10;התיאור נוצר באופן אוטומטי" id="271" name="Google Shape;27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482" y="1980981"/>
            <a:ext cx="2157265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7"/>
          <p:cNvSpPr txBox="1"/>
          <p:nvPr/>
        </p:nvSpPr>
        <p:spPr>
          <a:xfrm>
            <a:off x="9181193" y="4426857"/>
            <a:ext cx="2531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J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انتشار واسع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5813878" y="4426857"/>
            <a:ext cx="2531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J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موثقة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2480093" y="4344603"/>
            <a:ext cx="2206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J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لا يمكن ازالتها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0" y="4426857"/>
            <a:ext cx="20081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J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عدم الكشف عن هويته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/>
          <p:nvPr>
            <p:ph type="title"/>
          </p:nvPr>
        </p:nvSpPr>
        <p:spPr>
          <a:xfrm>
            <a:off x="1024128" y="50221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Varela Round"/>
              <a:buNone/>
            </a:pPr>
            <a:br>
              <a:rPr lang="ar-JO" sz="1600"/>
            </a:br>
            <a:br>
              <a:rPr lang="ar-JO" sz="1600"/>
            </a:br>
            <a:br>
              <a:rPr lang="ar-JO" sz="1600"/>
            </a:br>
            <a:br>
              <a:rPr lang="ar-JO" sz="1600"/>
            </a:br>
            <a:r>
              <a:rPr b="0" lang="ar-JO" sz="1600"/>
              <a:t>https://www.bbc.com/arabic/topics/c95y3q41dq0t</a:t>
            </a:r>
            <a:br>
              <a:rPr lang="ar-JO" sz="1600"/>
            </a:br>
            <a:r>
              <a:rPr lang="ar-JO" sz="2800"/>
              <a:t>أخبار بايك- كاذبةأو تعليق؟</a:t>
            </a:r>
            <a:br>
              <a:rPr lang="ar-JO" sz="1600"/>
            </a:br>
            <a:r>
              <a:rPr b="0" lang="ar-JO" sz="1600"/>
              <a:t>تداولت مواقع التواصل الاجتماعي العديد من الإشاعات المضللة والمزيفة حول لقاحات فيروس كورونا في الآونة الأخيرة. فما هي أبرز الخرافات التي تداولها الناس على الإنترنت؟</a:t>
            </a:r>
            <a:br>
              <a:rPr b="0" lang="ar-JO" sz="1600"/>
            </a:br>
            <a:br>
              <a:rPr b="0" lang="ar-JO" sz="1600"/>
            </a:br>
            <a:br>
              <a:rPr b="0" lang="ar-JO" sz="1600"/>
            </a:br>
            <a:endParaRPr sz="1600"/>
          </a:p>
        </p:txBody>
      </p:sp>
      <p:sp>
        <p:nvSpPr>
          <p:cNvPr descr="أخبار كاذبة - الصفحة الرئيسية | فيسبوك" id="281" name="Google Shape;281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لا يتوفر وصف للصورة." id="282" name="Google Shape;2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7"/>
            <a:ext cx="1629672" cy="91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1563329"/>
            <a:ext cx="9753600" cy="480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0" lang="ar-JO"/>
              <a:t>حقوق النشر </a:t>
            </a:r>
            <a:endParaRPr/>
          </a:p>
        </p:txBody>
      </p:sp>
      <p:sp>
        <p:nvSpPr>
          <p:cNvPr id="289" name="Google Shape;289;p9"/>
          <p:cNvSpPr txBox="1"/>
          <p:nvPr>
            <p:ph idx="1" type="body"/>
          </p:nvPr>
        </p:nvSpPr>
        <p:spPr>
          <a:xfrm>
            <a:off x="515273" y="1372471"/>
            <a:ext cx="11161453" cy="2377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0" lang="ar-JO">
                <a:solidFill>
                  <a:schemeClr val="dk1"/>
                </a:solidFill>
              </a:rPr>
              <a:t>ألحماية الممنوحة لمبدع أو مالك المصنف من ألاستخدام غير المصرح به لعمله – تسمى ايضاً بالملكية الفكرية</a:t>
            </a:r>
            <a:endParaRPr b="0">
              <a:solidFill>
                <a:schemeClr val="dk1"/>
              </a:solidFill>
            </a:endParaRPr>
          </a:p>
        </p:txBody>
      </p:sp>
      <p:pic>
        <p:nvPicPr>
          <p:cNvPr descr="תמונה שמכילה טקסט, אנטנה&#10;&#10;התיאור נוצר באופן אוטומטי" id="290" name="Google Shape;2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9384" y="3805210"/>
            <a:ext cx="4082265" cy="157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