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6858000" cx="12192000"/>
  <p:notesSz cx="6858000" cy="9144000"/>
  <p:embeddedFontLst>
    <p:embeddedFont>
      <p:font typeface="Varela Round"/>
      <p:regular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1">
          <p15:clr>
            <a:srgbClr val="A4A3A4"/>
          </p15:clr>
        </p15:guide>
      </p15:sldGuideLst>
    </p:ext>
    <p:ext uri="GoogleSlidesCustomDataVersion2">
      <go:slidesCustomData xmlns:go="http://customooxmlschemas.google.com/" r:id="rId17" roundtripDataSignature="AMtx7mghLcAjEpMgO9XwoeaLjQscZ9E53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customschemas.google.com/relationships/presentationmetadata" Target="metadata"/><Relationship Id="rId16" Type="http://schemas.openxmlformats.org/officeDocument/2006/relationships/font" Target="fonts/VarelaRound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iw-IL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5" name="Google Shape;11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2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3" name="Google Shape;12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1" name="Google Shape;131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5" name="Google Shape;145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5" name="Google Shape;155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8" name="Google Shape;168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9" name="Google Shape;179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0" name="Google Shape;190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02" name="Google Shape;202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השיעור שכבה ושם המורה">
  <p:cSld name="השיעור שכבה ושם המורה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8"/>
          <p:cNvSpPr txBox="1"/>
          <p:nvPr>
            <p:ph type="ctrTitle"/>
          </p:nvPr>
        </p:nvSpPr>
        <p:spPr>
          <a:xfrm>
            <a:off x="1" y="1640910"/>
            <a:ext cx="12192000" cy="126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6601"/>
              <a:buFont typeface="Varela Round"/>
              <a:buNone/>
              <a:defRPr b="1" sz="6601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8"/>
          <p:cNvSpPr txBox="1"/>
          <p:nvPr>
            <p:ph idx="1" type="subTitle"/>
          </p:nvPr>
        </p:nvSpPr>
        <p:spPr>
          <a:xfrm>
            <a:off x="1" y="2918492"/>
            <a:ext cx="12192000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sp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None/>
              <a:defRPr b="1" sz="36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rt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2pPr>
            <a:lvl3pPr lvl="2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3pPr>
            <a:lvl4pPr lvl="3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4pPr>
            <a:lvl5pPr lvl="4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5pPr>
            <a:lvl6pPr lvl="5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6pPr>
            <a:lvl7pPr lvl="6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7pPr>
            <a:lvl8pPr lvl="7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8pPr>
            <a:lvl9pPr lvl="8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9pPr>
          </a:lstStyle>
          <a:p/>
        </p:txBody>
      </p:sp>
      <p:sp>
        <p:nvSpPr>
          <p:cNvPr id="21" name="Google Shape;21;p28"/>
          <p:cNvSpPr txBox="1"/>
          <p:nvPr>
            <p:ph idx="2" type="body"/>
          </p:nvPr>
        </p:nvSpPr>
        <p:spPr>
          <a:xfrm>
            <a:off x="0" y="3734824"/>
            <a:ext cx="12191999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  <a:defRPr b="1" sz="28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228600" lvl="1" marL="914400" rt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  <a:defRPr b="1" sz="32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81000" lvl="2" marL="1371600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indent="-355600" lvl="3" marL="1828800" rtl="1" algn="r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–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indent="-355600" lvl="4" marL="2286000" rtl="1" algn="r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»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indent="-342900" lvl="5" marL="2743200" rtl="1" algn="r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בלבד" type="titleOnly">
  <p:cSld name="TITLE_ONLY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37"/>
          <p:cNvSpPr txBox="1"/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37"/>
          <p:cNvSpPr txBox="1"/>
          <p:nvPr>
            <p:ph idx="10" type="dt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37"/>
          <p:cNvSpPr txBox="1"/>
          <p:nvPr>
            <p:ph idx="11" type="ftr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37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indent="0" lvl="1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indent="0" lvl="2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indent="0" lvl="3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indent="0" lvl="4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indent="0" lvl="5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indent="0" lvl="6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indent="0" lvl="7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indent="0" lvl="8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ריק" showMasterSp="0" type="blank">
  <p:cSld name="BLANK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38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61809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3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38"/>
          <p:cNvSpPr txBox="1"/>
          <p:nvPr>
            <p:ph idx="10" type="dt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38"/>
          <p:cNvSpPr txBox="1"/>
          <p:nvPr>
            <p:ph idx="11" type="ftr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38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indent="0" lvl="1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indent="0" lvl="2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indent="0" lvl="3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indent="0" lvl="4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indent="0" lvl="5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indent="0" lvl="6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indent="0" lvl="7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indent="0" lvl="8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תמונה עם כיתוב" showMasterSp="0" type="picTx">
  <p:cSld name="PICTURE_WITH_CAPTION_TEXT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39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61809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39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39"/>
          <p:cNvSpPr txBox="1"/>
          <p:nvPr>
            <p:ph type="title"/>
          </p:nvPr>
        </p:nvSpPr>
        <p:spPr>
          <a:xfrm>
            <a:off x="1097280" y="5074920"/>
            <a:ext cx="10113645" cy="82296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None/>
              <a:defRPr b="0" sz="360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39"/>
          <p:cNvSpPr/>
          <p:nvPr>
            <p:ph idx="2" type="pic"/>
          </p:nvPr>
        </p:nvSpPr>
        <p:spPr>
          <a:xfrm>
            <a:off x="15" y="0"/>
            <a:ext cx="12191985" cy="4915076"/>
          </a:xfrm>
          <a:prstGeom prst="rect">
            <a:avLst/>
          </a:prstGeom>
          <a:solidFill>
            <a:srgbClr val="B6C3CF"/>
          </a:solidFill>
          <a:ln>
            <a:noFill/>
          </a:ln>
        </p:spPr>
      </p:sp>
      <p:sp>
        <p:nvSpPr>
          <p:cNvPr id="95" name="Google Shape;95;p39"/>
          <p:cNvSpPr txBox="1"/>
          <p:nvPr>
            <p:ph idx="1" type="body"/>
          </p:nvPr>
        </p:nvSpPr>
        <p:spPr>
          <a:xfrm>
            <a:off x="1097280" y="5907024"/>
            <a:ext cx="10113264" cy="594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FFFFFF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96" name="Google Shape;96;p39"/>
          <p:cNvSpPr txBox="1"/>
          <p:nvPr>
            <p:ph idx="10" type="dt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39"/>
          <p:cNvSpPr txBox="1"/>
          <p:nvPr>
            <p:ph idx="11" type="ftr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39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indent="0" lvl="1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indent="0" lvl="2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indent="0" lvl="3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indent="0" lvl="4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indent="0" lvl="5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indent="0" lvl="6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indent="0" lvl="7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indent="0" lvl="8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וטקסט אנכי" type="vertTx">
  <p:cSld name="VERTICAL_TEXT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0"/>
          <p:cNvSpPr txBox="1"/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40"/>
          <p:cNvSpPr txBox="1"/>
          <p:nvPr>
            <p:ph idx="1" type="body"/>
          </p:nvPr>
        </p:nvSpPr>
        <p:spPr>
          <a:xfrm rot="5400000">
            <a:off x="4114800" y="-1171786"/>
            <a:ext cx="4023360" cy="10058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45700" spcFirstLastPara="1" rIns="4570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02" name="Google Shape;102;p40"/>
          <p:cNvSpPr txBox="1"/>
          <p:nvPr>
            <p:ph idx="10" type="dt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40"/>
          <p:cNvSpPr txBox="1"/>
          <p:nvPr>
            <p:ph idx="11" type="ftr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40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indent="0" lvl="1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indent="0" lvl="2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indent="0" lvl="3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indent="0" lvl="4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indent="0" lvl="5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indent="0" lvl="6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indent="0" lvl="7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indent="0" lvl="8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אנכית וטקסט" showMasterSp="0" type="vertTitleAndTx">
  <p:cSld name="VERTICAL_TITLE_AND_VERTICAL_TEXT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1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61809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41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41"/>
          <p:cNvSpPr txBox="1"/>
          <p:nvPr>
            <p:ph type="title"/>
          </p:nvPr>
        </p:nvSpPr>
        <p:spPr>
          <a:xfrm rot="5400000">
            <a:off x="7159401" y="1977801"/>
            <a:ext cx="575989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41"/>
          <p:cNvSpPr txBox="1"/>
          <p:nvPr>
            <p:ph idx="1" type="body"/>
          </p:nvPr>
        </p:nvSpPr>
        <p:spPr>
          <a:xfrm rot="5400000">
            <a:off x="1825401" y="-574899"/>
            <a:ext cx="575989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45700" spcFirstLastPara="1" rIns="4570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10" name="Google Shape;110;p41"/>
          <p:cNvSpPr txBox="1"/>
          <p:nvPr>
            <p:ph idx="10" type="dt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1" name="Google Shape;111;p41"/>
          <p:cNvSpPr txBox="1"/>
          <p:nvPr>
            <p:ph idx="11" type="ftr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2" name="Google Shape;112;p41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indent="0" lvl="1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indent="0" lvl="2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indent="0" lvl="3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indent="0" lvl="4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indent="0" lvl="5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indent="0" lvl="6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indent="0" lvl="7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indent="0" lvl="8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כותרות ותוכן">
  <p:cSld name="2 כותרות ותוכן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9"/>
          <p:cNvSpPr txBox="1"/>
          <p:nvPr>
            <p:ph type="title"/>
          </p:nvPr>
        </p:nvSpPr>
        <p:spPr>
          <a:xfrm>
            <a:off x="2549769" y="213094"/>
            <a:ext cx="9642231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i="0" sz="44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29"/>
          <p:cNvSpPr txBox="1"/>
          <p:nvPr>
            <p:ph idx="1" type="body"/>
          </p:nvPr>
        </p:nvSpPr>
        <p:spPr>
          <a:xfrm>
            <a:off x="515275" y="1185681"/>
            <a:ext cx="8306992" cy="54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rtl="1" algn="r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12B4BC"/>
              </a:buClr>
              <a:buSzPts val="2800"/>
              <a:buNone/>
              <a:defRPr b="1" sz="2800">
                <a:solidFill>
                  <a:srgbClr val="12B4B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228600" lvl="1" marL="914400" rtl="1" algn="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1" algn="r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1" algn="r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1" algn="r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1" algn="r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1" algn="r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1" algn="r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1" algn="r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25" name="Google Shape;25;p29"/>
          <p:cNvSpPr txBox="1"/>
          <p:nvPr>
            <p:ph idx="2" type="body"/>
          </p:nvPr>
        </p:nvSpPr>
        <p:spPr>
          <a:xfrm>
            <a:off x="515273" y="1725682"/>
            <a:ext cx="8031963" cy="4152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381000" lvl="1" marL="9144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–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42900" lvl="2" marL="1371600" rtl="1" algn="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rtl="1" algn="r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rtl="1" algn="r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rtl="1" algn="r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rtl="1" algn="r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rtl="1" algn="r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rtl="1" algn="r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כותרת ושתי תמונות">
  <p:cSld name="1_כותרת ושתי תמונות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30"/>
          <p:cNvSpPr/>
          <p:nvPr>
            <p:ph idx="2" type="pic"/>
          </p:nvPr>
        </p:nvSpPr>
        <p:spPr>
          <a:xfrm>
            <a:off x="6444696" y="978201"/>
            <a:ext cx="5395321" cy="3638921"/>
          </a:xfrm>
          <a:prstGeom prst="rect">
            <a:avLst/>
          </a:prstGeom>
          <a:noFill/>
          <a:ln>
            <a:noFill/>
          </a:ln>
        </p:spPr>
      </p:sp>
      <p:sp>
        <p:nvSpPr>
          <p:cNvPr id="28" name="Google Shape;28;p30"/>
          <p:cNvSpPr txBox="1"/>
          <p:nvPr>
            <p:ph type="ctrTitle"/>
          </p:nvPr>
        </p:nvSpPr>
        <p:spPr>
          <a:xfrm>
            <a:off x="1733910" y="186258"/>
            <a:ext cx="10221024" cy="63735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4000"/>
              <a:buFont typeface="Varela Round"/>
              <a:buNone/>
              <a:defRPr sz="4000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30"/>
          <p:cNvSpPr/>
          <p:nvPr>
            <p:ph idx="3" type="pic"/>
          </p:nvPr>
        </p:nvSpPr>
        <p:spPr>
          <a:xfrm>
            <a:off x="843274" y="978201"/>
            <a:ext cx="5395321" cy="3638921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תוכן עם כיתוב" showMasterSp="0" type="objTx">
  <p:cSld name="OBJECT_WITH_CAPTIO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1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61809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" name="Google Shape;32;p31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31"/>
          <p:cNvSpPr txBox="1"/>
          <p:nvPr>
            <p:ph type="title"/>
          </p:nvPr>
        </p:nvSpPr>
        <p:spPr>
          <a:xfrm>
            <a:off x="457200" y="594359"/>
            <a:ext cx="3200400" cy="2286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None/>
              <a:defRPr b="0" sz="360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31"/>
          <p:cNvSpPr txBox="1"/>
          <p:nvPr>
            <p:ph idx="1" type="body"/>
          </p:nvPr>
        </p:nvSpPr>
        <p:spPr>
          <a:xfrm>
            <a:off x="4800600" y="731520"/>
            <a:ext cx="6492240" cy="52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35" name="Google Shape;35;p31"/>
          <p:cNvSpPr txBox="1"/>
          <p:nvPr>
            <p:ph idx="2" type="body"/>
          </p:nvPr>
        </p:nvSpPr>
        <p:spPr>
          <a:xfrm>
            <a:off x="457200" y="2926080"/>
            <a:ext cx="3200400" cy="33791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FFFFFF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36" name="Google Shape;36;p31"/>
          <p:cNvSpPr txBox="1"/>
          <p:nvPr>
            <p:ph idx="10" type="dt"/>
          </p:nvPr>
        </p:nvSpPr>
        <p:spPr>
          <a:xfrm>
            <a:off x="465512" y="6459785"/>
            <a:ext cx="261851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31"/>
          <p:cNvSpPr txBox="1"/>
          <p:nvPr>
            <p:ph idx="11" type="ftr"/>
          </p:nvPr>
        </p:nvSpPr>
        <p:spPr>
          <a:xfrm>
            <a:off x="4800600" y="6459785"/>
            <a:ext cx="4648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1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שקופית כותרת" showMasterSp="0" type="title">
  <p:cSld name="TITLE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2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61809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32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" name="Google Shape;42;p32"/>
          <p:cNvSpPr txBox="1"/>
          <p:nvPr>
            <p:ph type="ctrTitle"/>
          </p:nvPr>
        </p:nvSpPr>
        <p:spPr>
          <a:xfrm>
            <a:off x="1097280" y="758952"/>
            <a:ext cx="10058400" cy="35661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8000"/>
              <a:buFont typeface="Calibri"/>
              <a:buNone/>
              <a:defRPr sz="80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2"/>
          <p:cNvSpPr txBox="1"/>
          <p:nvPr>
            <p:ph idx="1" type="subTitle"/>
          </p:nvPr>
        </p:nvSpPr>
        <p:spPr>
          <a:xfrm>
            <a:off x="1100051" y="4455621"/>
            <a:ext cx="10058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  <a:defRPr sz="2400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44" name="Google Shape;44;p32"/>
          <p:cNvSpPr txBox="1"/>
          <p:nvPr>
            <p:ph idx="10" type="dt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32"/>
          <p:cNvSpPr txBox="1"/>
          <p:nvPr>
            <p:ph idx="11" type="ftr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32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indent="0" lvl="1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indent="0" lvl="2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indent="0" lvl="3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indent="0" lvl="4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indent="0" lvl="5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indent="0" lvl="6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indent="0" lvl="7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indent="0" lvl="8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  <p:cxnSp>
        <p:nvCxnSpPr>
          <p:cNvPr id="47" name="Google Shape;47;p32"/>
          <p:cNvCxnSpPr/>
          <p:nvPr/>
        </p:nvCxnSpPr>
        <p:spPr>
          <a:xfrm>
            <a:off x="1207658" y="4343400"/>
            <a:ext cx="987552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ותוכן" type="obj">
  <p:cSld name="OBJEC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33"/>
          <p:cNvSpPr txBox="1"/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33"/>
          <p:cNvSpPr txBox="1"/>
          <p:nvPr>
            <p:ph idx="1" type="body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51" name="Google Shape;51;p33"/>
          <p:cNvSpPr txBox="1"/>
          <p:nvPr>
            <p:ph idx="10" type="dt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33"/>
          <p:cNvSpPr txBox="1"/>
          <p:nvPr>
            <p:ph idx="11" type="ftr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3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מקטע עליונה" showMasterSp="0" type="secHead">
  <p:cSld name="SECTION_HEADER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61809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34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34"/>
          <p:cNvSpPr txBox="1"/>
          <p:nvPr>
            <p:ph type="title"/>
          </p:nvPr>
        </p:nvSpPr>
        <p:spPr>
          <a:xfrm>
            <a:off x="1097280" y="758952"/>
            <a:ext cx="10058400" cy="35661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8000"/>
              <a:buFont typeface="Calibri"/>
              <a:buNone/>
              <a:defRPr b="0" sz="80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34"/>
          <p:cNvSpPr txBox="1"/>
          <p:nvPr>
            <p:ph idx="1" type="body"/>
          </p:nvPr>
        </p:nvSpPr>
        <p:spPr>
          <a:xfrm>
            <a:off x="1097280" y="4453128"/>
            <a:ext cx="10058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  <a:defRPr sz="2400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59" name="Google Shape;59;p34"/>
          <p:cNvSpPr txBox="1"/>
          <p:nvPr>
            <p:ph idx="10" type="dt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4"/>
          <p:cNvSpPr txBox="1"/>
          <p:nvPr>
            <p:ph idx="11" type="ftr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34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indent="0" lvl="1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indent="0" lvl="2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indent="0" lvl="3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indent="0" lvl="4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indent="0" lvl="5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indent="0" lvl="6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indent="0" lvl="7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indent="0" lvl="8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  <p:cxnSp>
        <p:nvCxnSpPr>
          <p:cNvPr id="62" name="Google Shape;62;p34"/>
          <p:cNvCxnSpPr/>
          <p:nvPr/>
        </p:nvCxnSpPr>
        <p:spPr>
          <a:xfrm>
            <a:off x="1207658" y="4343400"/>
            <a:ext cx="987552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שני תכנים" type="twoObj">
  <p:cSld name="TWO_OBJECTS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35"/>
          <p:cNvSpPr txBox="1"/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35"/>
          <p:cNvSpPr txBox="1"/>
          <p:nvPr>
            <p:ph idx="1" type="body"/>
          </p:nvPr>
        </p:nvSpPr>
        <p:spPr>
          <a:xfrm>
            <a:off x="1097278" y="1845734"/>
            <a:ext cx="493776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66" name="Google Shape;66;p35"/>
          <p:cNvSpPr txBox="1"/>
          <p:nvPr>
            <p:ph idx="2" type="body"/>
          </p:nvPr>
        </p:nvSpPr>
        <p:spPr>
          <a:xfrm>
            <a:off x="6217920" y="1845735"/>
            <a:ext cx="493776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67" name="Google Shape;67;p35"/>
          <p:cNvSpPr txBox="1"/>
          <p:nvPr>
            <p:ph idx="10" type="dt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35"/>
          <p:cNvSpPr txBox="1"/>
          <p:nvPr>
            <p:ph idx="11" type="ftr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35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indent="0" lvl="1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indent="0" lvl="2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indent="0" lvl="3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indent="0" lvl="4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indent="0" lvl="5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indent="0" lvl="6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indent="0" lvl="7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indent="0" lvl="8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השוואה" type="twoTxTwoObj">
  <p:cSld name="TWO_OBJECTS_WITH_TEX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36"/>
          <p:cNvSpPr txBox="1"/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36"/>
          <p:cNvSpPr txBox="1"/>
          <p:nvPr>
            <p:ph idx="1" type="body"/>
          </p:nvPr>
        </p:nvSpPr>
        <p:spPr>
          <a:xfrm>
            <a:off x="1097280" y="1846052"/>
            <a:ext cx="4937760" cy="7362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b="0" sz="2000" cap="none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73" name="Google Shape;73;p36"/>
          <p:cNvSpPr txBox="1"/>
          <p:nvPr>
            <p:ph idx="2" type="body"/>
          </p:nvPr>
        </p:nvSpPr>
        <p:spPr>
          <a:xfrm>
            <a:off x="1097280" y="2582334"/>
            <a:ext cx="4937760" cy="337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74" name="Google Shape;74;p36"/>
          <p:cNvSpPr txBox="1"/>
          <p:nvPr>
            <p:ph idx="3" type="body"/>
          </p:nvPr>
        </p:nvSpPr>
        <p:spPr>
          <a:xfrm>
            <a:off x="6217920" y="1846052"/>
            <a:ext cx="4937760" cy="7362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b="0" sz="2000" cap="none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75" name="Google Shape;75;p36"/>
          <p:cNvSpPr txBox="1"/>
          <p:nvPr>
            <p:ph idx="4" type="body"/>
          </p:nvPr>
        </p:nvSpPr>
        <p:spPr>
          <a:xfrm>
            <a:off x="6217920" y="2582334"/>
            <a:ext cx="4937760" cy="337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76" name="Google Shape;76;p36"/>
          <p:cNvSpPr txBox="1"/>
          <p:nvPr>
            <p:ph idx="10" type="dt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36"/>
          <p:cNvSpPr txBox="1"/>
          <p:nvPr>
            <p:ph idx="11" type="ftr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36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indent="0" lvl="1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indent="0" lvl="2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indent="0" lvl="3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indent="0" lvl="4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indent="0" lvl="5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indent="0" lvl="6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indent="0" lvl="7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indent="0" lvl="8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7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61809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7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7"/>
          <p:cNvSpPr txBox="1"/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  <a:defRPr b="0" i="0" sz="4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3" name="Google Shape;13;p27"/>
          <p:cNvSpPr txBox="1"/>
          <p:nvPr>
            <p:ph idx="1" type="body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55600" lvl="0" marL="4572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  <a:defRPr b="0" i="0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/>
              <a:buChar char="◦"/>
              <a:defRPr b="0" i="0" sz="1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75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7"/>
          <p:cNvSpPr txBox="1"/>
          <p:nvPr>
            <p:ph idx="10" type="dt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" name="Google Shape;15;p27"/>
          <p:cNvSpPr txBox="1"/>
          <p:nvPr>
            <p:ph idx="11" type="ftr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" name="Google Shape;16;p27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  <p:cxnSp>
        <p:nvCxnSpPr>
          <p:cNvPr id="17" name="Google Shape;17;p27"/>
          <p:cNvCxnSpPr/>
          <p:nvPr/>
        </p:nvCxnSpPr>
        <p:spPr>
          <a:xfrm>
            <a:off x="1193532" y="1737845"/>
            <a:ext cx="996696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Relationship Id="rId4" Type="http://schemas.openxmlformats.org/officeDocument/2006/relationships/image" Target="../media/image1.png"/><Relationship Id="rId5" Type="http://schemas.openxmlformats.org/officeDocument/2006/relationships/hyperlink" Target="https://www.youtube.com/watch?v=U19vJLZsPl8" TargetMode="Externa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8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0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9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jpg"/><Relationship Id="rId4" Type="http://schemas.openxmlformats.org/officeDocument/2006/relationships/image" Target="../media/image4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"/>
          <p:cNvSpPr txBox="1"/>
          <p:nvPr>
            <p:ph type="ctrTitle"/>
          </p:nvPr>
        </p:nvSpPr>
        <p:spPr>
          <a:xfrm>
            <a:off x="0" y="1425677"/>
            <a:ext cx="12192000" cy="4739149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</a:pPr>
            <a:br>
              <a:rPr lang="iw-IL">
                <a:solidFill>
                  <a:srgbClr val="192A7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iw-IL">
                <a:latin typeface="Arial"/>
                <a:ea typeface="Arial"/>
                <a:cs typeface="Arial"/>
                <a:sym typeface="Arial"/>
              </a:rPr>
              <a:t>أخلاقيات ألمعلومات</a:t>
            </a:r>
            <a:br>
              <a:rPr lang="iw-IL">
                <a:latin typeface="Arial"/>
                <a:ea typeface="Arial"/>
                <a:cs typeface="Arial"/>
                <a:sym typeface="Arial"/>
              </a:rPr>
            </a:br>
            <a:br>
              <a:rPr lang="iw-IL">
                <a:latin typeface="Arial"/>
                <a:ea typeface="Arial"/>
                <a:cs typeface="Arial"/>
                <a:sym typeface="Arial"/>
              </a:rPr>
            </a:br>
            <a:r>
              <a:rPr lang="iw-IL" sz="6600">
                <a:solidFill>
                  <a:srgbClr val="202124"/>
                </a:solidFill>
                <a:latin typeface="Arial"/>
                <a:ea typeface="Arial"/>
                <a:cs typeface="Arial"/>
                <a:sym typeface="Arial"/>
              </a:rPr>
              <a:t>المعلمة: ناهدة حجيرات</a:t>
            </a:r>
            <a:endParaRPr>
              <a:solidFill>
                <a:srgbClr val="192A7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الضوابط الأخلاقية والتشريعية لشبكات التواصل الاجتماعي في الدول العربية – إشكاليات الرقابة" id="118" name="Google Shape;118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425677"/>
            <a:ext cx="3067665" cy="154366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827275" y="1587050"/>
            <a:ext cx="1198075" cy="1024350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2"/>
          <p:cNvSpPr txBox="1"/>
          <p:nvPr/>
        </p:nvSpPr>
        <p:spPr>
          <a:xfrm>
            <a:off x="3257500" y="1831935"/>
            <a:ext cx="4673400" cy="53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spAutoFit/>
          </a:bodyPr>
          <a:lstStyle/>
          <a:p>
            <a:pPr indent="0" lvl="0" marL="0" rtl="1" algn="ctr">
              <a:spcBef>
                <a:spcPts val="0"/>
              </a:spcBef>
              <a:spcAft>
                <a:spcPts val="600"/>
              </a:spcAft>
              <a:buNone/>
            </a:pPr>
            <a:r>
              <a:rPr b="1" lang="iw-IL" sz="3000" u="sng">
                <a:solidFill>
                  <a:schemeClr val="hlink"/>
                </a:solidFill>
                <a:hlinkClick r:id="rId5"/>
              </a:rPr>
              <a:t>לצפייה בסרטון מלווה מצגת</a:t>
            </a:r>
            <a:endParaRPr b="1" sz="300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لحسن أستماعكم شكرا على حسن الاستماع - malayusna" id="215" name="Google Shape;215;p26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153154" y="194597"/>
            <a:ext cx="8038845" cy="67863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3"/>
          <p:cNvSpPr txBox="1"/>
          <p:nvPr>
            <p:ph idx="1" type="body"/>
          </p:nvPr>
        </p:nvSpPr>
        <p:spPr>
          <a:xfrm>
            <a:off x="1222625" y="1469142"/>
            <a:ext cx="8306992" cy="195985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279400" lvl="0" marL="642957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2B4BC"/>
              </a:buClr>
              <a:buSzPts val="2800"/>
              <a:buFont typeface="Arial"/>
              <a:buNone/>
            </a:pPr>
            <a:r>
              <a:t/>
            </a:r>
            <a:endParaRPr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04800" lvl="0" marL="642957" rtl="1" algn="r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12B4BC"/>
              </a:buClr>
              <a:buSzPts val="2400"/>
              <a:buFont typeface="Arial"/>
              <a:buNone/>
            </a:pPr>
            <a:r>
              <a:t/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1" marL="914446" rtl="1" algn="r">
              <a:lnSpc>
                <a:spcPct val="2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85757" rtl="1" algn="r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12B4BC"/>
              </a:buClr>
              <a:buSzPts val="2800"/>
              <a:buNone/>
            </a:pPr>
            <a:r>
              <a:t/>
            </a:r>
            <a:endParaRPr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مدرسين الكرتون السبورة, كرتون, المعلم png" id="126" name="Google Shape;126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22625" y="213094"/>
            <a:ext cx="9858330" cy="6030147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3"/>
          <p:cNvSpPr txBox="1"/>
          <p:nvPr/>
        </p:nvSpPr>
        <p:spPr>
          <a:xfrm>
            <a:off x="2684204" y="1892656"/>
            <a:ext cx="2900517" cy="895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457200" lvl="0" marL="64295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1" i="0" lang="iw-IL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مجال الفلسفة </a:t>
            </a:r>
            <a:endParaRPr b="1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642957" marR="0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1" i="0" lang="iw-IL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أخلاقيات المعلومات</a:t>
            </a:r>
            <a:endParaRPr b="1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3"/>
          <p:cNvSpPr txBox="1"/>
          <p:nvPr>
            <p:ph type="title"/>
          </p:nvPr>
        </p:nvSpPr>
        <p:spPr>
          <a:xfrm>
            <a:off x="2549769" y="213094"/>
            <a:ext cx="9642231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4400"/>
              <a:buFont typeface="Varela Round"/>
              <a:buNone/>
            </a:pPr>
            <a:br>
              <a:rPr lang="iw-IL">
                <a:solidFill>
                  <a:srgbClr val="192A7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iw-IL">
                <a:solidFill>
                  <a:srgbClr val="192A72"/>
                </a:solidFill>
                <a:latin typeface="Arial"/>
                <a:ea typeface="Arial"/>
                <a:cs typeface="Arial"/>
                <a:sym typeface="Arial"/>
              </a:rPr>
              <a:t>ماذا سنتعلم اليوم؟ 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5"/>
          <p:cNvSpPr txBox="1"/>
          <p:nvPr>
            <p:ph type="ctrTitle"/>
          </p:nvPr>
        </p:nvSpPr>
        <p:spPr>
          <a:xfrm>
            <a:off x="1733910" y="186258"/>
            <a:ext cx="10221024" cy="63735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4000"/>
              <a:buFont typeface="Varela Round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المقدمة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5"/>
          <p:cNvSpPr/>
          <p:nvPr/>
        </p:nvSpPr>
        <p:spPr>
          <a:xfrm>
            <a:off x="4857135" y="876945"/>
            <a:ext cx="4259752" cy="13233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w-IL" sz="40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الفلسفة</a:t>
            </a:r>
            <a:endParaRPr b="0" i="0" sz="4000" u="none" cap="none" strike="noStrik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4000" u="none" cap="none" strike="noStrike">
              <a:solidFill>
                <a:srgbClr val="00B0F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5"/>
          <p:cNvSpPr/>
          <p:nvPr/>
        </p:nvSpPr>
        <p:spPr>
          <a:xfrm>
            <a:off x="4857134" y="3534319"/>
            <a:ext cx="3546542" cy="1510643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6A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iw-IL" sz="32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ألاخلاقيات- أخلاق</a:t>
            </a:r>
            <a:endParaRPr/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iw-IL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وهي ما يتميز به الإنسان عن غيره</a:t>
            </a:r>
            <a:endParaRPr b="1" i="0" sz="32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6" name="Google Shape;136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685890" y="84685"/>
            <a:ext cx="1905000" cy="2647950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5"/>
          <p:cNvSpPr/>
          <p:nvPr/>
        </p:nvSpPr>
        <p:spPr>
          <a:xfrm>
            <a:off x="8623099" y="3421627"/>
            <a:ext cx="3195274" cy="1691148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6A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iw-IL" sz="28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منطق- نظرية المنطق</a:t>
            </a:r>
            <a:endParaRPr b="1" i="0" sz="28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5"/>
          <p:cNvSpPr/>
          <p:nvPr/>
        </p:nvSpPr>
        <p:spPr>
          <a:xfrm>
            <a:off x="1150373" y="3534319"/>
            <a:ext cx="3487339" cy="1706275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6A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iw-IL" sz="28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ألفيزياء- النظرية الطبيعية</a:t>
            </a:r>
            <a:endParaRPr b="1" i="0" sz="24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9" name="Google Shape;139;p5"/>
          <p:cNvCxnSpPr/>
          <p:nvPr/>
        </p:nvCxnSpPr>
        <p:spPr>
          <a:xfrm flipH="1">
            <a:off x="4186597" y="1465006"/>
            <a:ext cx="2253532" cy="1956621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40" name="Google Shape;140;p5"/>
          <p:cNvCxnSpPr/>
          <p:nvPr/>
        </p:nvCxnSpPr>
        <p:spPr>
          <a:xfrm>
            <a:off x="6844422" y="1386348"/>
            <a:ext cx="0" cy="2035279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41" name="Google Shape;141;p5"/>
          <p:cNvCxnSpPr/>
          <p:nvPr/>
        </p:nvCxnSpPr>
        <p:spPr>
          <a:xfrm>
            <a:off x="7541342" y="1584831"/>
            <a:ext cx="2251587" cy="1699143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142" name="Google Shape;142;p5"/>
          <p:cNvSpPr txBox="1"/>
          <p:nvPr/>
        </p:nvSpPr>
        <p:spPr>
          <a:xfrm>
            <a:off x="304800" y="876945"/>
            <a:ext cx="2279871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w-IL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سقراط هو فيلسوف يوناني وهو أحد أكبر مؤسسي الفلسفة الغربية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6"/>
          <p:cNvSpPr txBox="1"/>
          <p:nvPr>
            <p:ph type="ctrTitle"/>
          </p:nvPr>
        </p:nvSpPr>
        <p:spPr>
          <a:xfrm>
            <a:off x="1733910" y="186258"/>
            <a:ext cx="10221024" cy="63735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4000"/>
              <a:buFont typeface="Varela Round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6"/>
          <p:cNvSpPr/>
          <p:nvPr/>
        </p:nvSpPr>
        <p:spPr>
          <a:xfrm>
            <a:off x="4434349" y="1018659"/>
            <a:ext cx="4454012" cy="461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w-IL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أخلاقيات ألمعلومات</a:t>
            </a:r>
            <a:r>
              <a:rPr b="1" i="0" lang="iw-IL" sz="2400" u="none" cap="none" strike="noStrik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- Ethics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6"/>
          <p:cNvSpPr/>
          <p:nvPr/>
        </p:nvSpPr>
        <p:spPr>
          <a:xfrm>
            <a:off x="7666137" y="3667166"/>
            <a:ext cx="2851438" cy="2635311"/>
          </a:xfrm>
          <a:prstGeom prst="rect">
            <a:avLst/>
          </a:prstGeom>
          <a:solidFill>
            <a:srgbClr val="192A72"/>
          </a:solidFill>
          <a:ln cap="flat" cmpd="sng" w="25400">
            <a:solidFill>
              <a:srgbClr val="192A7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iw-IL" sz="2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فلسفة ألاخلاق</a:t>
            </a:r>
            <a:endParaRPr b="1" i="0" sz="28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iw-IL" sz="2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ما هو المقياس الجيد؟</a:t>
            </a:r>
            <a:endParaRPr/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6"/>
          <p:cNvSpPr/>
          <p:nvPr/>
        </p:nvSpPr>
        <p:spPr>
          <a:xfrm>
            <a:off x="4434349" y="3667166"/>
            <a:ext cx="2851438" cy="2635311"/>
          </a:xfrm>
          <a:prstGeom prst="rect">
            <a:avLst/>
          </a:prstGeom>
          <a:solidFill>
            <a:srgbClr val="192A72"/>
          </a:solidFill>
          <a:ln cap="flat" cmpd="sng" w="25400">
            <a:solidFill>
              <a:srgbClr val="6A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iw-IL" sz="2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أخلاق- ما هو العمل المناسب الذي يجب القيام به؟</a:t>
            </a:r>
            <a:endParaRPr b="1" i="0" sz="28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Doubt, Decision, Devil, Angel, Heaven" id="151" name="Google Shape;151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70321" y="1372602"/>
            <a:ext cx="2996804" cy="1997869"/>
          </a:xfrm>
          <a:prstGeom prst="rect">
            <a:avLst/>
          </a:prstGeom>
          <a:noFill/>
          <a:ln>
            <a:noFill/>
          </a:ln>
        </p:spPr>
      </p:pic>
      <p:sp>
        <p:nvSpPr>
          <p:cNvPr id="152" name="Google Shape;152;p6"/>
          <p:cNvSpPr txBox="1"/>
          <p:nvPr/>
        </p:nvSpPr>
        <p:spPr>
          <a:xfrm>
            <a:off x="4001728" y="1868129"/>
            <a:ext cx="7953205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iw-IL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فلسفة الأخلاق، والأخلاقيات، هي مجموعة من الآداب والقيم أو القواعد التي تعتبر صوابا بين أصحاب مهنة معينة.</a:t>
            </a:r>
            <a:endParaRPr/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iw-IL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كلمة أخلاقيات تعني: "وثيقة تحدد المعايير الأخلاقية والسلوكية المهنية المطلوب أن يتبعها أفراد جمعية مهنية</a:t>
            </a:r>
            <a:endParaRPr b="1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7"/>
          <p:cNvSpPr/>
          <p:nvPr/>
        </p:nvSpPr>
        <p:spPr>
          <a:xfrm>
            <a:off x="2595253" y="954452"/>
            <a:ext cx="8220231" cy="73862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w-IL" sz="2800" u="none" cap="none" strike="noStrik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أخلاقيات المعلومات </a:t>
            </a:r>
            <a:endParaRPr b="0" i="0" sz="2800" u="none" cap="none" strike="noStrike">
              <a:solidFill>
                <a:srgbClr val="00B0F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7"/>
          <p:cNvSpPr/>
          <p:nvPr/>
        </p:nvSpPr>
        <p:spPr>
          <a:xfrm>
            <a:off x="7483086" y="2501066"/>
            <a:ext cx="2720340" cy="1261542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6A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iw-IL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المجال في المعلومات</a:t>
            </a:r>
            <a:endParaRPr/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يتعامل مع ألاسئلة الأخلاقية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كيفية التعامل مع المعلومات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7"/>
          <p:cNvSpPr/>
          <p:nvPr/>
        </p:nvSpPr>
        <p:spPr>
          <a:xfrm>
            <a:off x="1074070" y="2501066"/>
            <a:ext cx="2720340" cy="1261542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6A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iw-IL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ألعادات والتقاليد الاجتماعية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Ethics Right Wrong - Free photo on Pixabay" id="160" name="Google Shape;160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94410" y="4456953"/>
            <a:ext cx="2604929" cy="1843939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p7"/>
          <p:cNvSpPr/>
          <p:nvPr/>
        </p:nvSpPr>
        <p:spPr>
          <a:xfrm>
            <a:off x="4275862" y="2501065"/>
            <a:ext cx="2720340" cy="1422005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6A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iw-IL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الطريقة التي تتصرف بها مع المعلومات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7"/>
          <p:cNvSpPr/>
          <p:nvPr/>
        </p:nvSpPr>
        <p:spPr>
          <a:xfrm>
            <a:off x="6862915" y="4916129"/>
            <a:ext cx="1573161" cy="875071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15875">
            <a:solidFill>
              <a:srgbClr val="51515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7"/>
          <p:cNvSpPr/>
          <p:nvPr/>
        </p:nvSpPr>
        <p:spPr>
          <a:xfrm>
            <a:off x="1733910" y="4871883"/>
            <a:ext cx="1677884" cy="963561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15875">
            <a:solidFill>
              <a:srgbClr val="51515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7"/>
          <p:cNvSpPr txBox="1"/>
          <p:nvPr/>
        </p:nvSpPr>
        <p:spPr>
          <a:xfrm>
            <a:off x="8583561" y="5102942"/>
            <a:ext cx="1425678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w-IL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صحيح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7"/>
          <p:cNvSpPr txBox="1"/>
          <p:nvPr/>
        </p:nvSpPr>
        <p:spPr>
          <a:xfrm>
            <a:off x="176981" y="4817806"/>
            <a:ext cx="1465006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w-IL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خطأ</a:t>
            </a:r>
            <a:endParaRPr b="0" i="0" sz="4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8"/>
          <p:cNvSpPr/>
          <p:nvPr/>
        </p:nvSpPr>
        <p:spPr>
          <a:xfrm>
            <a:off x="5881580" y="186258"/>
            <a:ext cx="2720340" cy="1261542"/>
          </a:xfrm>
          <a:prstGeom prst="rect">
            <a:avLst/>
          </a:prstGeom>
          <a:solidFill>
            <a:srgbClr val="192A72"/>
          </a:solidFill>
          <a:ln cap="flat" cmpd="sng" w="25400">
            <a:solidFill>
              <a:srgbClr val="6A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iw-IL" sz="2400" u="none" cap="none" strike="noStrike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أخلاقيات الانترنت</a:t>
            </a:r>
            <a:endParaRPr b="1" i="0" sz="2400" u="none" cap="none" strike="noStrike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8"/>
          <p:cNvSpPr/>
          <p:nvPr/>
        </p:nvSpPr>
        <p:spPr>
          <a:xfrm>
            <a:off x="5423397" y="5040151"/>
            <a:ext cx="2720340" cy="1261542"/>
          </a:xfrm>
          <a:prstGeom prst="rect">
            <a:avLst/>
          </a:prstGeom>
          <a:solidFill>
            <a:srgbClr val="192A72"/>
          </a:solidFill>
          <a:ln cap="flat" cmpd="sng" w="25400">
            <a:solidFill>
              <a:srgbClr val="6A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iw-IL" sz="2400" u="none" cap="none" strike="noStrike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قواعد ألاداب</a:t>
            </a:r>
            <a:endParaRPr b="1" i="0" sz="2400" u="none" cap="none" strike="noStrike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iw-IL" sz="2400" u="none" cap="none" strike="noStrike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تجنب جميع التصرفات العدائية تجاه الاخرين</a:t>
            </a:r>
            <a:endParaRPr b="0" i="0" sz="1800" u="none" cap="none" strike="noStrike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8"/>
          <p:cNvSpPr/>
          <p:nvPr/>
        </p:nvSpPr>
        <p:spPr>
          <a:xfrm>
            <a:off x="2602630" y="5040151"/>
            <a:ext cx="2720340" cy="1261542"/>
          </a:xfrm>
          <a:prstGeom prst="rect">
            <a:avLst/>
          </a:prstGeom>
          <a:solidFill>
            <a:srgbClr val="192A72"/>
          </a:solidFill>
          <a:ln cap="flat" cmpd="sng" w="25400">
            <a:solidFill>
              <a:srgbClr val="6A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iw-IL" sz="2400" u="none" cap="none" strike="noStrike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المعايير السلوكية</a:t>
            </a:r>
            <a:endParaRPr b="0" i="0" sz="1800" u="none" cap="none" strike="noStrike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8"/>
          <p:cNvSpPr/>
          <p:nvPr/>
        </p:nvSpPr>
        <p:spPr>
          <a:xfrm>
            <a:off x="8244164" y="5040151"/>
            <a:ext cx="2720340" cy="1261542"/>
          </a:xfrm>
          <a:prstGeom prst="rect">
            <a:avLst/>
          </a:prstGeom>
          <a:solidFill>
            <a:srgbClr val="192A72"/>
          </a:solidFill>
          <a:ln cap="flat" cmpd="sng" w="25400">
            <a:solidFill>
              <a:srgbClr val="6A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iw-IL" sz="2400" u="none" cap="none" strike="noStrike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التواصل السليم والايجابي</a:t>
            </a:r>
            <a:endParaRPr b="0" i="0" sz="1800" u="none" cap="none" strike="noStrike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4" name="Google Shape;174;p8"/>
          <p:cNvPicPr preferRelativeResize="0"/>
          <p:nvPr/>
        </p:nvPicPr>
        <p:blipFill rotWithShape="1">
          <a:blip r:embed="rId3">
            <a:alphaModFix/>
          </a:blip>
          <a:srcRect b="7253" l="0" r="0" t="0"/>
          <a:stretch/>
        </p:blipFill>
        <p:spPr>
          <a:xfrm rot="-930077">
            <a:off x="97756" y="511780"/>
            <a:ext cx="2382263" cy="2253028"/>
          </a:xfrm>
          <a:prstGeom prst="rect">
            <a:avLst/>
          </a:prstGeom>
          <a:noFill/>
          <a:ln>
            <a:noFill/>
          </a:ln>
        </p:spPr>
      </p:pic>
      <p:sp>
        <p:nvSpPr>
          <p:cNvPr descr="blob:https://web.whatsapp.com/672b5a76-a292-4359-99b2-f071846e8e63" id="175" name="Google Shape;175;p8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6" name="Google Shape;176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602630" y="1497945"/>
            <a:ext cx="8361874" cy="34920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9"/>
          <p:cNvSpPr/>
          <p:nvPr/>
        </p:nvSpPr>
        <p:spPr>
          <a:xfrm flipH="1">
            <a:off x="8087192" y="2151089"/>
            <a:ext cx="2016177" cy="1618937"/>
          </a:xfrm>
          <a:prstGeom prst="homePlate">
            <a:avLst>
              <a:gd fmla="val 50000" name="adj"/>
            </a:avLst>
          </a:prstGeom>
          <a:solidFill>
            <a:schemeClr val="accent1"/>
          </a:solidFill>
          <a:ln cap="flat" cmpd="sng" w="25400">
            <a:solidFill>
              <a:srgbClr val="6A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iw-IL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قوانين عامة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9"/>
          <p:cNvSpPr/>
          <p:nvPr/>
        </p:nvSpPr>
        <p:spPr>
          <a:xfrm>
            <a:off x="3657598" y="2151089"/>
            <a:ext cx="4286867" cy="1618937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6A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iw-IL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القواعد التي تلزم وتنظم سلوك عامة السكان</a:t>
            </a:r>
            <a:endParaRPr b="1" i="0"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9"/>
          <p:cNvSpPr/>
          <p:nvPr/>
        </p:nvSpPr>
        <p:spPr>
          <a:xfrm flipH="1">
            <a:off x="8157146" y="3922426"/>
            <a:ext cx="2016177" cy="1618937"/>
          </a:xfrm>
          <a:prstGeom prst="homePlate">
            <a:avLst>
              <a:gd fmla="val 50000" name="adj"/>
            </a:avLst>
          </a:prstGeom>
          <a:solidFill>
            <a:schemeClr val="accent1"/>
          </a:solidFill>
          <a:ln cap="flat" cmpd="sng" w="25400">
            <a:solidFill>
              <a:srgbClr val="6A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iw-IL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أخلاقيات المهنة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Google Shape;184;p9"/>
          <p:cNvSpPr/>
          <p:nvPr/>
        </p:nvSpPr>
        <p:spPr>
          <a:xfrm>
            <a:off x="4034855" y="4034853"/>
            <a:ext cx="3909610" cy="1618937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6A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iw-IL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مجموعة من القواعد والقوانين التي تحدد المسموح والممنوع مثال: دستور المدرسة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9"/>
          <p:cNvSpPr/>
          <p:nvPr/>
        </p:nvSpPr>
        <p:spPr>
          <a:xfrm>
            <a:off x="1419116" y="4034852"/>
            <a:ext cx="2238482" cy="1618937"/>
          </a:xfrm>
          <a:prstGeom prst="homePlate">
            <a:avLst>
              <a:gd fmla="val 50000" name="adj"/>
            </a:avLst>
          </a:prstGeom>
          <a:solidFill>
            <a:schemeClr val="accent1"/>
          </a:solidFill>
          <a:ln cap="flat" cmpd="sng" w="25400">
            <a:solidFill>
              <a:srgbClr val="6A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iw-IL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ألكود ألاخلاقي</a:t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iw-IL" sz="2000" u="none" cap="none" strike="noStrike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انت تقف امام ذاتك</a:t>
            </a:r>
            <a:endParaRPr b="0" i="0" sz="2000" u="none" cap="none" strike="noStrike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9"/>
          <p:cNvSpPr txBox="1"/>
          <p:nvPr/>
        </p:nvSpPr>
        <p:spPr>
          <a:xfrm>
            <a:off x="963561" y="2151089"/>
            <a:ext cx="2172929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w-IL" sz="1600" u="none" cap="none" strike="noStrike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ا</a:t>
            </a:r>
            <a:r>
              <a:rPr b="0" i="0" lang="iw-IL" sz="1600" u="none" cap="none" strike="noStrike">
                <a:solidFill>
                  <a:srgbClr val="618097"/>
                </a:solidFill>
                <a:latin typeface="Arial"/>
                <a:ea typeface="Arial"/>
                <a:cs typeface="Arial"/>
                <a:sym typeface="Arial"/>
              </a:rPr>
              <a:t>لحكومة والكنيست هي المسؤولة عن سن القوانين والشرطة مسؤوله عن تطبيقها </a:t>
            </a:r>
            <a:endParaRPr b="0" i="0" sz="1600" u="none" cap="none" strike="noStrike">
              <a:solidFill>
                <a:srgbClr val="618097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w-IL" sz="1600" u="none" cap="none" strike="noStrike">
                <a:solidFill>
                  <a:srgbClr val="618097"/>
                </a:solidFill>
                <a:latin typeface="Arial"/>
                <a:ea typeface="Arial"/>
                <a:cs typeface="Arial"/>
                <a:sym typeface="Arial"/>
              </a:rPr>
              <a:t>كل من يخالف القانون يعاقب</a:t>
            </a:r>
            <a:endParaRPr b="0" i="0" sz="1600" u="none" cap="none" strike="noStrike">
              <a:solidFill>
                <a:srgbClr val="61809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Balance, by David.svg" id="187" name="Google Shape;187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5575" y="-1"/>
            <a:ext cx="3610180" cy="173047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0"/>
          <p:cNvSpPr txBox="1"/>
          <p:nvPr>
            <p:ph type="ctrTitle"/>
          </p:nvPr>
        </p:nvSpPr>
        <p:spPr>
          <a:xfrm>
            <a:off x="1733910" y="186258"/>
            <a:ext cx="10221024" cy="141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4000"/>
              <a:buFont typeface="Varela Round"/>
              <a:buNone/>
            </a:pPr>
            <a:br>
              <a:rPr lang="iw-IL">
                <a:latin typeface="Arial"/>
                <a:ea typeface="Arial"/>
                <a:cs typeface="Arial"/>
                <a:sym typeface="Arial"/>
              </a:rPr>
            </a:br>
            <a:r>
              <a:rPr lang="iw-IL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مجالات المعلوماتية</a:t>
            </a:r>
            <a:br>
              <a:rPr lang="iw-IL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iw-IL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          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10"/>
          <p:cNvSpPr/>
          <p:nvPr/>
        </p:nvSpPr>
        <p:spPr>
          <a:xfrm>
            <a:off x="2857590" y="1378380"/>
            <a:ext cx="6096000" cy="461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iw-IL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ترتبط المجالات ألاخلاقية ب: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10"/>
          <p:cNvSpPr/>
          <p:nvPr/>
        </p:nvSpPr>
        <p:spPr>
          <a:xfrm>
            <a:off x="8214122" y="2949676"/>
            <a:ext cx="2407443" cy="1789471"/>
          </a:xfrm>
          <a:prstGeom prst="roundRect">
            <a:avLst>
              <a:gd fmla="val 16667" name="adj"/>
            </a:avLst>
          </a:prstGeom>
          <a:solidFill>
            <a:srgbClr val="192A72"/>
          </a:solidFill>
          <a:ln cap="flat" cmpd="sng" w="25400">
            <a:solidFill>
              <a:srgbClr val="6A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w-IL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انتاج المعلومات</a:t>
            </a:r>
            <a:endParaRPr/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w-IL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مثال: المدرسة</a:t>
            </a:r>
            <a:endParaRPr b="0" i="0" sz="1400" u="none" cap="none" strike="noStrik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p10"/>
          <p:cNvSpPr/>
          <p:nvPr/>
        </p:nvSpPr>
        <p:spPr>
          <a:xfrm>
            <a:off x="1352549" y="3032166"/>
            <a:ext cx="2407443" cy="1775807"/>
          </a:xfrm>
          <a:prstGeom prst="roundRect">
            <a:avLst>
              <a:gd fmla="val 16667" name="adj"/>
            </a:avLst>
          </a:prstGeom>
          <a:solidFill>
            <a:srgbClr val="192A72"/>
          </a:solidFill>
          <a:ln cap="flat" cmpd="sng" w="25400">
            <a:solidFill>
              <a:srgbClr val="6A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iw-IL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جمع وفرز المعلومات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Google Shape;196;p10"/>
          <p:cNvSpPr/>
          <p:nvPr/>
        </p:nvSpPr>
        <p:spPr>
          <a:xfrm>
            <a:off x="4882446" y="3035997"/>
            <a:ext cx="2407443" cy="1706981"/>
          </a:xfrm>
          <a:prstGeom prst="roundRect">
            <a:avLst>
              <a:gd fmla="val 16667" name="adj"/>
            </a:avLst>
          </a:prstGeom>
          <a:solidFill>
            <a:srgbClr val="192A72"/>
          </a:solidFill>
          <a:ln cap="flat" cmpd="sng" w="25400">
            <a:solidFill>
              <a:srgbClr val="6A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iw-IL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جمع ونشر المعلومات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7" name="Google Shape;197;p10"/>
          <p:cNvCxnSpPr/>
          <p:nvPr/>
        </p:nvCxnSpPr>
        <p:spPr>
          <a:xfrm>
            <a:off x="8524568" y="2064774"/>
            <a:ext cx="429022" cy="884902"/>
          </a:xfrm>
          <a:prstGeom prst="straightConnector1">
            <a:avLst/>
          </a:prstGeom>
          <a:noFill/>
          <a:ln cap="flat" cmpd="sng" w="15875">
            <a:solidFill>
              <a:schemeClr val="accent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98" name="Google Shape;198;p10"/>
          <p:cNvCxnSpPr/>
          <p:nvPr/>
        </p:nvCxnSpPr>
        <p:spPr>
          <a:xfrm flipH="1">
            <a:off x="6292645" y="2064774"/>
            <a:ext cx="501445" cy="884902"/>
          </a:xfrm>
          <a:prstGeom prst="straightConnector1">
            <a:avLst/>
          </a:prstGeom>
          <a:noFill/>
          <a:ln cap="flat" cmpd="sng" w="15875">
            <a:solidFill>
              <a:schemeClr val="accent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99" name="Google Shape;199;p10"/>
          <p:cNvCxnSpPr/>
          <p:nvPr/>
        </p:nvCxnSpPr>
        <p:spPr>
          <a:xfrm flipH="1">
            <a:off x="3392129" y="2064774"/>
            <a:ext cx="2694039" cy="884902"/>
          </a:xfrm>
          <a:prstGeom prst="straightConnector1">
            <a:avLst/>
          </a:prstGeom>
          <a:noFill/>
          <a:ln cap="flat" cmpd="sng" w="15875">
            <a:solidFill>
              <a:schemeClr val="accent1"/>
            </a:solidFill>
            <a:prstDash val="solid"/>
            <a:round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1"/>
          <p:cNvSpPr/>
          <p:nvPr/>
        </p:nvSpPr>
        <p:spPr>
          <a:xfrm>
            <a:off x="8002241" y="1909901"/>
            <a:ext cx="3977407" cy="1109129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6A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iw-IL" sz="20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-حقوق النشر</a:t>
            </a:r>
            <a:endParaRPr b="0" i="0" sz="14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iw-IL" sz="20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-ألسرقة الأدبية</a:t>
            </a:r>
            <a:endParaRPr b="0" i="0" sz="14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iw-IL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r>
              <a:rPr b="1" i="0" lang="iw-IL" sz="20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الملكية الفكرية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p11"/>
          <p:cNvSpPr/>
          <p:nvPr/>
        </p:nvSpPr>
        <p:spPr>
          <a:xfrm>
            <a:off x="3667433" y="5584721"/>
            <a:ext cx="3854244" cy="1061885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6A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iw-IL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التنمر الالكتروني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iw-IL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التشهير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" name="Google Shape;206;p11"/>
          <p:cNvSpPr/>
          <p:nvPr/>
        </p:nvSpPr>
        <p:spPr>
          <a:xfrm>
            <a:off x="626567" y="2072095"/>
            <a:ext cx="2851438" cy="1034393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6A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iw-IL" sz="20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ألاعتداء الجنسي على ألاطفال</a:t>
            </a:r>
            <a:endParaRPr b="0" i="0" sz="14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Google Shape;207;p11"/>
          <p:cNvSpPr/>
          <p:nvPr/>
        </p:nvSpPr>
        <p:spPr>
          <a:xfrm>
            <a:off x="8287377" y="4450783"/>
            <a:ext cx="2851438" cy="1006120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6A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iw-IL" sz="20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الفجوات الرقمية</a:t>
            </a:r>
            <a:endParaRPr b="0" i="0" sz="14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" name="Google Shape;208;p11"/>
          <p:cNvSpPr/>
          <p:nvPr/>
        </p:nvSpPr>
        <p:spPr>
          <a:xfrm>
            <a:off x="4149213" y="431301"/>
            <a:ext cx="2851438" cy="996293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6A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iw-IL" sz="32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آداب التصرف</a:t>
            </a:r>
            <a:endParaRPr b="0" i="0" sz="14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Google Shape;209;p11"/>
          <p:cNvSpPr/>
          <p:nvPr/>
        </p:nvSpPr>
        <p:spPr>
          <a:xfrm>
            <a:off x="308191" y="4385187"/>
            <a:ext cx="2851438" cy="1071716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6A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iw-IL" sz="20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التصيد الاحتيالي على الشبكة</a:t>
            </a:r>
            <a:endParaRPr b="0" i="0" sz="14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11"/>
          <p:cNvSpPr txBox="1"/>
          <p:nvPr/>
        </p:nvSpPr>
        <p:spPr>
          <a:xfrm>
            <a:off x="3796381" y="1582994"/>
            <a:ext cx="3854244" cy="304698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iw-IL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مجالات المعلوماتية</a:t>
            </a:r>
            <a:endParaRPr/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iw-IL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يتم التعبير عنها في:</a:t>
            </a:r>
            <a:endParaRPr b="1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מבט לאחור">
  <a:themeElements>
    <a:clrScheme name="מבט לאחור">
      <a:dk1>
        <a:srgbClr val="000000"/>
      </a:dk1>
      <a:lt1>
        <a:srgbClr val="FFFFFF"/>
      </a:lt1>
      <a:dk2>
        <a:srgbClr val="46464A"/>
      </a:dk2>
      <a:lt2>
        <a:srgbClr val="D1D9E1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ערכת נושא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2020-03-15T19:13:03Z</dcterms:created>
  <dc:creator>user</dc:creator>
</cp:coreProperties>
</file>