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Assistant SemiBold"/>
      <p:regular r:id="rId15"/>
      <p:bold r:id="rId16"/>
    </p:embeddedFont>
    <p:embeddedFont>
      <p:font typeface="Assistant"/>
      <p:regular r:id="rId17"/>
      <p:bold r:id="rId18"/>
    </p:embeddedFont>
    <p:embeddedFont>
      <p:font typeface="Assistant ExtraBold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jpk+gfG0KYK9hp2xqLMO0F/coa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ssistantSemiBold-regular.fntdata"/><Relationship Id="rId14" Type="http://schemas.openxmlformats.org/officeDocument/2006/relationships/slide" Target="slides/slide10.xml"/><Relationship Id="rId17" Type="http://schemas.openxmlformats.org/officeDocument/2006/relationships/font" Target="fonts/Assistant-regular.fntdata"/><Relationship Id="rId16" Type="http://schemas.openxmlformats.org/officeDocument/2006/relationships/font" Target="fonts/AssistantSemiBold-bold.fntdata"/><Relationship Id="rId5" Type="http://schemas.openxmlformats.org/officeDocument/2006/relationships/slide" Target="slides/slide1.xml"/><Relationship Id="rId19" Type="http://schemas.openxmlformats.org/officeDocument/2006/relationships/font" Target="fonts/AssistantExtraBold-bold.fntdata"/><Relationship Id="rId6" Type="http://schemas.openxmlformats.org/officeDocument/2006/relationships/slide" Target="slides/slide2.xml"/><Relationship Id="rId18" Type="http://schemas.openxmlformats.org/officeDocument/2006/relationships/font" Target="fonts/Assistan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נעבור לתרגול באקסל, בהצלחה!</a:t>
            </a:r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זהו מעגל מחזור הנתונים, שכבר פגשתם בשיעורים קודמים.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כפי שאפשר לראות, במרכז נמצאים מושגי האינפואתיקה (Information Ethics) וניהול ידע (Knowledge management) מפני שמושגים אלה מלווים את תהליך ניתוח הנתונים לכל אורכו.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"אתיקה" היא הפילוסופיה של המוסר. 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כמו כל פילוסופיה, אפשר </a:t>
            </a:r>
            <a:r>
              <a:rPr b="1" lang="iw-IL" sz="1400"/>
              <a:t>לדון</a:t>
            </a:r>
            <a:r>
              <a:rPr b="0" lang="iw-IL" sz="1400"/>
              <a:t> בתפיסת האתיקה ובשימוש שלה בתחומים הסובבים אותנו, וייתכן כי אנשים שונים יתפסו את המוסר באופן שונה זה מזה.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אפשר לקיים דיון בנושא בכיתה.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התשובה לשאלה היא – לא, אבל קיים קשר בין המושגים - מוסר (או אתיקה) הוא הדבר שעומד מאחורי חקיקת חוקים.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מאחר שאנשים שונים בחברות שונות תופסים את המוסר באופן שונה, נוכל לראות חוקים מסוימים מתקיימים בחברה אחת, וחוקים מנוגדים לחלוטין בחברה אחרת.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1400">
                <a:solidFill>
                  <a:schemeClr val="dk1"/>
                </a:solidFill>
              </a:rPr>
              <a:t>כדאי לעורר דיון פילוסופי בכיתה על שאלות אתיות נוספות. להלן שלוש אפשרויות לדיון. אפשר לבחור אחת או יותר:</a:t>
            </a:r>
            <a:endParaRPr sz="1400">
              <a:solidFill>
                <a:schemeClr val="dk1"/>
              </a:solidFill>
            </a:endParaRPr>
          </a:p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iw-IL" sz="1400">
                <a:solidFill>
                  <a:schemeClr val="dk1"/>
                </a:solidFill>
              </a:rPr>
              <a:t>דיון בשאלות כגון "מהו טוב ומהו רע?", "מי קובע מה מוסרי ומה לא מוסרי?"</a:t>
            </a:r>
            <a:endParaRPr sz="1400">
              <a:solidFill>
                <a:schemeClr val="dk1"/>
              </a:solidFill>
            </a:endParaRPr>
          </a:p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iw-IL" sz="1400">
                <a:solidFill>
                  <a:schemeClr val="dk1"/>
                </a:solidFill>
              </a:rPr>
              <a:t>דיון על מוסר במסורת היהודית – "חוקים ומוסר שניתנו ע"י האל" אל מול "חוקים שנקבעו ע"י האדם", התייחסות לחוקים ספציפיים המוצגים בכתובים.</a:t>
            </a:r>
            <a:endParaRPr sz="1400">
              <a:solidFill>
                <a:schemeClr val="dk1"/>
              </a:solidFill>
            </a:endParaRPr>
          </a:p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iw-IL" sz="1400">
                <a:solidFill>
                  <a:schemeClr val="dk1"/>
                </a:solidFill>
              </a:rPr>
              <a:t>העלאת דילמה מוסרית אקטואלית, לדוגמה / סגר / חיסונים בקורונה, סרבנות / הפסקת התנדבות לצה"ל בהקשר הרפורמה המשפטית.</a:t>
            </a:r>
            <a:endParaRPr sz="1400">
              <a:solidFill>
                <a:schemeClr val="dk1"/>
              </a:solidFill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1400">
                <a:solidFill>
                  <a:schemeClr val="dk1"/>
                </a:solidFill>
              </a:rPr>
              <a:t>כל נושא משפטי אקטואלי המתנהל בזמן העברת השיעור.</a:t>
            </a:r>
            <a:endParaRPr sz="1400">
              <a:solidFill>
                <a:schemeClr val="dk1"/>
              </a:solidFill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-IL" sz="1400">
                <a:solidFill>
                  <a:schemeClr val="dk1"/>
                </a:solidFill>
              </a:rPr>
              <a:t>לקחת בחשבון שנושאים אשר קיים סביבם דיון מוסרי הם לרוב נושאים שעלולים להיות נפיצים! יש לנהל את הדיון בסבלנות ותוך שליטה של המורה בכיתה.</a:t>
            </a:r>
            <a:endParaRPr sz="1400">
              <a:solidFill>
                <a:schemeClr val="dk1"/>
              </a:solidFill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בשיעורים הקרובים נתמקד באתיקה של המידע, הקרויה גם "אינפואתיקה".</a:t>
            </a:r>
            <a:endParaRPr b="0"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iw-IL" sz="1400"/>
              <a:t>פייק ניוז - חדשות כזב, מטרתן ליצור </a:t>
            </a:r>
            <a:r>
              <a:rPr b="1" lang="iw-IL" sz="1400"/>
              <a:t>תעמולה או הסחת דעת</a:t>
            </a:r>
            <a:r>
              <a:rPr b="0" lang="iw-IL" sz="1400"/>
              <a:t> מחדשות אמת.</a:t>
            </a:r>
            <a:endParaRPr sz="1400"/>
          </a:p>
          <a:p>
            <a:pPr indent="-1714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lang="iw-IL" sz="1400"/>
              <a:t>בריונות ברשת - </a:t>
            </a:r>
            <a:r>
              <a:rPr b="1" lang="iw-IL" sz="1400"/>
              <a:t>התנהגות פוגענית</a:t>
            </a:r>
            <a:r>
              <a:rPr b="0" lang="iw-IL" sz="1400"/>
              <a:t> ברשת, תופעת "גיבורי מקלדת".</a:t>
            </a:r>
            <a:endParaRPr sz="1400"/>
          </a:p>
          <a:p>
            <a:pPr indent="-1714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lang="iw-IL" sz="1400"/>
              <a:t>פרטיות - למי שייך המידע ולמי הרשות להתבונן בו, לאסוף אותו ולהפיץ אותו. </a:t>
            </a:r>
            <a:r>
              <a:rPr b="1" lang="iw-IL" sz="1400"/>
              <a:t>למי שייך מידע שהועלה לרשת</a:t>
            </a:r>
            <a:r>
              <a:rPr b="0" lang="iw-IL" sz="1400"/>
              <a:t>?</a:t>
            </a:r>
            <a:endParaRPr sz="1400"/>
          </a:p>
          <a:p>
            <a:pPr indent="-1714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lang="iw-IL" sz="1400"/>
              <a:t>זכויות יוצרים - קניין רוחני, </a:t>
            </a:r>
            <a:r>
              <a:rPr b="1" lang="iw-IL" sz="1400"/>
              <a:t>הגנה משפטית שניתנת ליוצר </a:t>
            </a:r>
            <a:r>
              <a:rPr b="0" lang="iw-IL" sz="1400"/>
              <a:t>מפני שימוש בלתי מורשה ביצירה שלו.</a:t>
            </a:r>
            <a:endParaRPr sz="1400"/>
          </a:p>
          <a:p>
            <a:pPr indent="-1714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lang="iw-IL" sz="1400"/>
              <a:t>אפליה - </a:t>
            </a:r>
            <a:r>
              <a:rPr b="1" lang="iw-IL" sz="1400"/>
              <a:t>הבדלה</a:t>
            </a:r>
            <a:r>
              <a:rPr b="0" lang="iw-IL" sz="1400"/>
              <a:t> בין קבוצות חברתיות שונות </a:t>
            </a:r>
            <a:r>
              <a:rPr b="1" lang="iw-IL" sz="1400"/>
              <a:t>בלי שתהיה לכך הצדקה עניינית</a:t>
            </a:r>
            <a:r>
              <a:rPr b="0" lang="iw-IL" sz="1400"/>
              <a:t>.</a:t>
            </a:r>
            <a:endParaRPr sz="1400"/>
          </a:p>
          <a:p>
            <a:pPr indent="-11430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t/>
            </a:r>
            <a:endParaRPr b="0"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b="0" lang="iw-IL" sz="1400"/>
              <a:t>ניגע בכל הנושאים הנ"ל בהרחבה במהלך השיעורים במגמת מידע ונתונים.</a:t>
            </a:r>
            <a:endParaRPr b="0"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b="0" lang="iw-IL" sz="1400"/>
              <a:t>כללי האינפואתיקה חלים על הגורמים </a:t>
            </a:r>
            <a:r>
              <a:rPr lang="iw-IL" sz="1400"/>
              <a:t>ש</a:t>
            </a:r>
            <a:r>
              <a:rPr b="1" lang="iw-IL" sz="1400"/>
              <a:t>אוספים את המידע</a:t>
            </a:r>
            <a:r>
              <a:rPr b="0" lang="iw-IL" sz="1400"/>
              <a:t>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b="0" lang="iw-IL" sz="1400"/>
              <a:t>אנחנו, כמנתחי נתונים, לרוב לא אוספים את המידע, אלא מקבלים אותו מגורמים אחרים.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b="0" lang="iw-IL" sz="1400"/>
              <a:t>האם ב</a:t>
            </a:r>
            <a:r>
              <a:rPr lang="iw-IL" sz="1400"/>
              <a:t>כך</a:t>
            </a:r>
            <a:r>
              <a:rPr b="0" lang="iw-IL" sz="1400"/>
              <a:t> מסתיימת האחריות שלנו?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b="0" lang="iw-IL" sz="1400"/>
              <a:t>לא! גם עלינו מוטלת האחריות לנהוג לפי כללי האינפואתיקה,</a:t>
            </a:r>
            <a:endParaRPr b="0"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b="0" lang="iw-IL" sz="1400"/>
              <a:t>ועלינו לבדוק תמיד שהנתונים שעמם אנו עובדים עומדים בכללי האתיקה והאינפואתיקה, </a:t>
            </a:r>
            <a:endParaRPr b="0"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b="1" lang="iw-IL" sz="1400"/>
              <a:t>וכי לא נגרמת פגיעה באנשים או בפרטיותם</a:t>
            </a:r>
            <a:r>
              <a:rPr b="0" lang="iw-IL" sz="1400"/>
              <a:t> עקב איסוף הנתונים וניתוחם.</a:t>
            </a: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b="0" lang="iw-IL" sz="1400"/>
              <a:t>"בינה מלאכותית", המילה הכי חמה ומדוברת היום.</a:t>
            </a:r>
            <a:endParaRPr b="0"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iw-IL" sz="1400"/>
              <a:t>כדי</a:t>
            </a:r>
            <a:r>
              <a:rPr b="0" lang="iw-IL" sz="1400"/>
              <a:t> לפתח כלים של בינה מלאכותית יש צורך </a:t>
            </a:r>
            <a:r>
              <a:rPr lang="iw-IL" sz="1400"/>
              <a:t>להשתמ</a:t>
            </a:r>
            <a:r>
              <a:rPr b="0" lang="iw-IL" sz="1400"/>
              <a:t>ש בכמויות עצומות של מידע.</a:t>
            </a:r>
            <a:endParaRPr b="0"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b="0" lang="iw-IL" sz="1400"/>
              <a:t>האם השימוש במידע נעשה בצורה אתית?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b="0" lang="iw-IL" sz="1400"/>
              <a:t>מומלץ לצפות בסרטון מדקה 5:20 ועד 12:30</a:t>
            </a:r>
            <a:r>
              <a:rPr lang="iw-IL" sz="1400"/>
              <a:t> (או לצפות בסרטון המקוצר הקיים בתיקיית הדרייב של השיעור).</a:t>
            </a:r>
            <a:endParaRPr b="0"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b="1" lang="iw-IL" sz="1400"/>
              <a:t>בסיום הצפייה מוצג תרגיל.</a:t>
            </a:r>
            <a:endParaRPr b="1"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b="0" lang="iw-IL" sz="1400"/>
              <a:t>התרגיל מופיע גם כחלק מתרגול השיעור, ויתבצע לאחר סיום הצפייה בסרטון.</a:t>
            </a:r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74213dcc1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2774213dcc1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iw-IL" sz="1400"/>
              <a:t>השאלות לבחינת הקוד האתי הוצגו בסרטון שצפיתם בו.</a:t>
            </a:r>
            <a:endParaRPr sz="1400"/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iw-IL" sz="1400"/>
              <a:t>ננסה לנתח אותן בעזרת מקרה אמיתי - הקמת רשת האינטרנט.</a:t>
            </a:r>
            <a:endParaRPr sz="1400"/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iw-IL" sz="1400"/>
              <a:t>שאלו את התלמידים - האם בזמן הקמת האינטרנט התחשבו בקוד אתי?</a:t>
            </a:r>
            <a:endParaRPr sz="1400"/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iw-IL" sz="1400"/>
              <a:t>האם בכלל הייתה אפשרות לדעת לאן הרשת תתפתח וכיצד יעשו בה שימוש לרעה? (</a:t>
            </a:r>
            <a:r>
              <a:rPr b="1" lang="iw-IL" sz="1400">
                <a:solidFill>
                  <a:schemeClr val="dk1"/>
                </a:solidFill>
              </a:rPr>
              <a:t>כדאי לקיים דיון בכיתה לפני הצגת התשובות).</a:t>
            </a:r>
            <a:endParaRPr b="1" sz="1400"/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iw-IL" sz="1400"/>
              <a:t>*</a:t>
            </a:r>
            <a:r>
              <a:rPr b="1" lang="iw-IL" sz="1400"/>
              <a:t>תזכורת - רשת האינטרנט הומצאה בתחילה כדי לשמש כרשת לתקשורת בין מדענים במתקן מאיץ החלקיקים בשווייץ</a:t>
            </a:r>
            <a:r>
              <a:rPr lang="iw-IL" sz="1400"/>
              <a:t>*.</a:t>
            </a:r>
            <a:endParaRPr sz="1400"/>
          </a:p>
          <a:p>
            <a:pPr indent="-342900" lvl="0" marL="4826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iw-IL" sz="1400"/>
              <a:t>עוצמת הפגיעה הפוטנציאלית בפרט - כאמור מדובר היה ברשת תקשורת, וכפי שלאמצעי תקשורת אחרים (טלפון, טלוויזיה) יש פוטנציאל לפגוע באנשים, </a:t>
            </a:r>
            <a:br>
              <a:rPr lang="iw-IL" sz="1400"/>
            </a:br>
            <a:r>
              <a:rPr lang="iw-IL" sz="1400"/>
              <a:t>אפשר לומר כי גם לרשת האינטרנט יש פוטנציאל לפגוע בפרט.</a:t>
            </a:r>
            <a:endParaRPr sz="1400"/>
          </a:p>
          <a:p>
            <a:pPr indent="-342900" lvl="0" marL="4826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iw-IL" sz="1400"/>
              <a:t>כידוע - האינטרנט שינה את התנהגות האדם כמעט בכל היבט של החיים היומיומיים. אך האם היה אפשר לצפות זאת מראש?</a:t>
            </a:r>
            <a:endParaRPr sz="1400"/>
          </a:p>
          <a:p>
            <a:pPr indent="-342900" lvl="0" marL="4826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iw-IL" sz="1400"/>
              <a:t>הפעילות ברשת מיועדת להיעשות באופן קבוע על בסיס יומיומי.</a:t>
            </a:r>
            <a:endParaRPr sz="1400"/>
          </a:p>
          <a:p>
            <a:pPr indent="-3175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 sz="1400"/>
              <a:t>רשת האינטרנט הוקמה כחלק ממערך התקשורת של מדענים. במקור היא פותחה על חשבון התקציב של מתקן מאיץ החלקיקים, </a:t>
            </a:r>
            <a:endParaRPr sz="1400"/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אך קשה היה להעריך לאן היא תתפתח וכמה כסף יושקע בה מכל כך הרבה גורמים ולטובת כל כך הרבה תחומים.</a:t>
            </a:r>
            <a:endParaRPr sz="1400"/>
          </a:p>
          <a:p>
            <a:pPr indent="-342900" lvl="0" marL="4826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 startAt="5"/>
            </a:pPr>
            <a:r>
              <a:rPr lang="iw-IL" sz="1400"/>
              <a:t>פיתוח האינטרנט נעשה לטובת בני האדם, כדי שיוכלו לתקשר באופן יעיל ואפקטיבי יותר. </a:t>
            </a:r>
            <a:endParaRPr/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w-IL" sz="1400"/>
              <a:t>כמובן, בכל טוב יכול להיות גם רע, וגם לתקשורת פתוחה בין בני אדם יש צדדים "אפלים" יותר שיש לקחת בחשבון.</a:t>
            </a:r>
            <a:endParaRPr/>
          </a:p>
          <a:p>
            <a:pPr indent="-3175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 sz="1400"/>
              <a:t>הקמת רשת האינטרנט לוותה בידיעה שבני אדם עלולים לעשות בה גם שימוש לרעה.</a:t>
            </a:r>
            <a:endParaRPr/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w-IL" sz="1400"/>
              <a:t>היה קשה לדעת מראש שהרשת עלולה לצאת משליטה, מה שמוביל אותנו לסעיף 7 - </a:t>
            </a:r>
            <a:endParaRPr sz="1400"/>
          </a:p>
          <a:p>
            <a:pPr indent="-3175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 sz="1400"/>
              <a:t>לא הייתה דרך מהירה לזהות תקלות אתיות במערכת האינטרנט. הרגולציה בתחום האינטרנט (ואף בתחום המחשוב כולו) הייתה ועודנה נגררת מספר שנים אחרי הפיתוח הטכנולוגי.</a:t>
            </a:r>
            <a:endParaRPr sz="1400"/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כך למעשה יצאה הרשת משליטה באופן מהיר ביותר, והתפתחו דרכה אפשרויות רבות לפגיעה בפרט.</a:t>
            </a:r>
            <a:endParaRPr sz="1400"/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 על חלקן אנו מפרטים בפרק זה - בריונות רשת, פייק ניוז, אפליה ופגיעה בפרטיות.</a:t>
            </a:r>
            <a:endParaRPr sz="1400"/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לסיכום - לרשת האינטרנט (כמו לפיתוחים טכנולוגיים רבים אחרים) יש המון תכונות חיוביות, אך גם תכונות שליליות רבות.</a:t>
            </a:r>
            <a:endParaRPr sz="1400"/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במבט לאחור כיום קשה לחשוב שאפשר היה לצפות הכול מראש.</a:t>
            </a:r>
            <a:endParaRPr sz="1400"/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1" lang="iw-IL" sz="1400"/>
              <a:t>אפשר לקיים דיון נוסף כהמשך ישיר לשקופית - האם רשת האינטרנט "יותר חיובית" או "יותר שלילית"? כמובן להביא טיעונים רלוונטיים.</a:t>
            </a:r>
            <a:endParaRPr b="1" i="1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10" name="Google Shape;10;p11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1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35;p15" id="13" name="Google Shape;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" name="Google Shape;15;p11"/>
          <p:cNvSpPr txBox="1"/>
          <p:nvPr/>
        </p:nvSpPr>
        <p:spPr>
          <a:xfrm>
            <a:off x="7137317" y="56673"/>
            <a:ext cx="1879738" cy="3987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b="0" i="0" lang="iw-IL" sz="13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מבוא לאינפואתיקה</a:t>
            </a:r>
            <a:endParaRPr b="0" i="0" sz="12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1"/>
          <p:cNvCxnSpPr/>
          <p:nvPr/>
        </p:nvCxnSpPr>
        <p:spPr>
          <a:xfrm>
            <a:off x="7644653" y="445209"/>
            <a:ext cx="1303972" cy="0"/>
          </a:xfrm>
          <a:prstGeom prst="straightConnector1">
            <a:avLst/>
          </a:prstGeom>
          <a:noFill/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2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2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7;p1" id="21" name="Google Shape;21;p12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35;p15" id="22" name="Google Shape;2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55600" lvl="0" marL="4572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25.png"/><Relationship Id="rId6" Type="http://schemas.openxmlformats.org/officeDocument/2006/relationships/hyperlink" Target="https://pixabay.com/illustrations/search/challenge/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3" Type="http://schemas.openxmlformats.org/officeDocument/2006/relationships/image" Target="../media/image18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20.png"/><Relationship Id="rId8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6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rive.google.com/drive/u/1/folders/1JQtczUC7fzcMJgzITMx0gxdfo2oOu1QQ" TargetMode="External"/><Relationship Id="rId4" Type="http://schemas.openxmlformats.org/officeDocument/2006/relationships/image" Target="../media/image28.jpg"/><Relationship Id="rId5" Type="http://schemas.openxmlformats.org/officeDocument/2006/relationships/image" Target="../media/image16.png"/><Relationship Id="rId6" Type="http://schemas.openxmlformats.org/officeDocument/2006/relationships/hyperlink" Target="https://drive.google.com/drive/u/1/folders/1JQtczUC7fzcMJgzITMx0gxdfo2oOu1QQ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5;p13" id="27" name="Google Shape;27;p1"/>
          <p:cNvPicPr preferRelativeResize="0"/>
          <p:nvPr/>
        </p:nvPicPr>
        <p:blipFill rotWithShape="1">
          <a:blip r:embed="rId3">
            <a:alphaModFix/>
          </a:blip>
          <a:srcRect b="25722" l="4362" r="4571" t="19277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28" name="Google Shape;2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5373917" y="1530370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4991450" y="2036447"/>
            <a:ext cx="3454622" cy="185025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מבוא לאינפואתיקה</a:t>
            </a:r>
            <a:endParaRPr b="0" i="0" sz="1200" u="none" cap="none" strike="noStrike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36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Infoethics</a:t>
            </a:r>
            <a:endParaRPr b="0" i="0" sz="1200" u="none" cap="none" strike="noStrike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2;p13" id="31" name="Google Shape;3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33876">
            <a:off x="7680410" y="4091258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6566" y="549125"/>
            <a:ext cx="4095938" cy="411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b="0" i="0" lang="iw-IL" sz="11500" u="none" cap="none" strike="noStrik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 txBox="1"/>
          <p:nvPr/>
        </p:nvSpPr>
        <p:spPr>
          <a:xfrm>
            <a:off x="888521" y="2629764"/>
            <a:ext cx="7286958" cy="800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b="0" i="0" lang="iw-IL" sz="40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 בעיקר בידיים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9"/>
          <p:cNvCxnSpPr/>
          <p:nvPr/>
        </p:nvCxnSpPr>
        <p:spPr>
          <a:xfrm>
            <a:off x="3923450" y="4587148"/>
            <a:ext cx="1217102" cy="3"/>
          </a:xfrm>
          <a:prstGeom prst="straightConnector1">
            <a:avLst/>
          </a:prstGeom>
          <a:noFill/>
          <a:ln cap="flat" cmpd="sng" w="2857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descr="Google Shape;439;p23" id="171" name="Google Shape;17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40;p23" id="172" name="Google Shape;17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b="0" i="0" lang="iw-IL" sz="5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442;p23" id="174" name="Google Shape;17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9"/>
          <p:cNvSpPr txBox="1"/>
          <p:nvPr/>
        </p:nvSpPr>
        <p:spPr>
          <a:xfrm>
            <a:off x="1380226" y="4587148"/>
            <a:ext cx="6331433" cy="5001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4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כל התמונות במצגת נלקחו מאתר . </a:t>
            </a:r>
            <a:r>
              <a:rPr b="0" i="0" lang="iw-IL" sz="1400" u="sng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https://pixabay.com/illustrations/search/challenge/</a:t>
            </a:r>
            <a:endParaRPr b="0" i="0" sz="1400" u="none" cap="none" strike="noStrike">
              <a:solidFill>
                <a:srgbClr val="918D8E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4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כלל דמויות המדענים במצגת נלקחו מחברת G-STAT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/>
          <p:nvPr/>
        </p:nvSpPr>
        <p:spPr>
          <a:xfrm>
            <a:off x="818622" y="824884"/>
            <a:ext cx="6903611" cy="3402215"/>
          </a:xfrm>
          <a:prstGeom prst="ellipse">
            <a:avLst/>
          </a:prstGeom>
          <a:noFill/>
          <a:ln cap="flat" cmpd="sng" w="19050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9;p14" id="39" name="Google Shape;3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1098" y="2162262"/>
            <a:ext cx="511306" cy="48339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"/>
          <p:cNvSpPr/>
          <p:nvPr/>
        </p:nvSpPr>
        <p:spPr>
          <a:xfrm>
            <a:off x="3594848" y="2095070"/>
            <a:ext cx="1580480" cy="989765"/>
          </a:xfrm>
          <a:prstGeom prst="roundRect">
            <a:avLst>
              <a:gd fmla="val 10318" name="adj"/>
            </a:avLst>
          </a:prstGeom>
          <a:solidFill>
            <a:srgbClr val="FFFFFF"/>
          </a:solidFill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5548533" y="3295070"/>
            <a:ext cx="1580481" cy="989765"/>
          </a:xfrm>
          <a:prstGeom prst="roundRect">
            <a:avLst>
              <a:gd fmla="val 10318" name="adj"/>
            </a:avLst>
          </a:prstGeom>
          <a:solidFill>
            <a:srgbClr val="E0A31D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74;p14" id="42" name="Google Shape;4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2931" y="3467220"/>
            <a:ext cx="351462" cy="30207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/>
          <p:nvPr/>
        </p:nvSpPr>
        <p:spPr>
          <a:xfrm>
            <a:off x="6691063" y="1963175"/>
            <a:ext cx="1580481" cy="989765"/>
          </a:xfrm>
          <a:prstGeom prst="roundRect">
            <a:avLst>
              <a:gd fmla="val 10318" name="adj"/>
            </a:avLst>
          </a:prstGeom>
          <a:solidFill>
            <a:srgbClr val="FEC200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5548595" y="652804"/>
            <a:ext cx="1580481" cy="989765"/>
          </a:xfrm>
          <a:prstGeom prst="roundRect">
            <a:avLst>
              <a:gd fmla="val 10318" name="adj"/>
            </a:avLst>
          </a:prstGeom>
          <a:solidFill>
            <a:srgbClr val="918D8E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624000" y="306285"/>
            <a:ext cx="1580481" cy="989765"/>
          </a:xfrm>
          <a:prstGeom prst="roundRect">
            <a:avLst>
              <a:gd fmla="val 10318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1604455" y="690973"/>
            <a:ext cx="1580481" cy="989765"/>
          </a:xfrm>
          <a:prstGeom prst="roundRect">
            <a:avLst>
              <a:gd fmla="val 10318" name="adj"/>
            </a:avLst>
          </a:prstGeom>
          <a:solidFill>
            <a:srgbClr val="027EAA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405625" y="1992993"/>
            <a:ext cx="1580481" cy="989764"/>
          </a:xfrm>
          <a:prstGeom prst="roundRect">
            <a:avLst>
              <a:gd fmla="val 10318" name="adj"/>
            </a:avLst>
          </a:prstGeom>
          <a:solidFill>
            <a:srgbClr val="00ACE6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1604468" y="3295057"/>
            <a:ext cx="1580481" cy="989765"/>
          </a:xfrm>
          <a:prstGeom prst="roundRect">
            <a:avLst>
              <a:gd fmla="val 10318" name="adj"/>
            </a:avLst>
          </a:prstGeom>
          <a:solidFill>
            <a:srgbClr val="68C1EE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624015" y="3847449"/>
            <a:ext cx="1580481" cy="989765"/>
          </a:xfrm>
          <a:prstGeom prst="roundRect">
            <a:avLst>
              <a:gd fmla="val 10318" name="adj"/>
            </a:avLst>
          </a:prstGeom>
          <a:solidFill>
            <a:srgbClr val="AE7F16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5717559" y="3671087"/>
            <a:ext cx="1242440" cy="547623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ssistant"/>
              <a:buNone/>
            </a:pPr>
            <a:r>
              <a:rPr b="1" i="0" lang="iw-IL" sz="14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ניקוי ואינטגרציה</a:t>
            </a:r>
            <a:endParaRPr b="1" i="0" sz="14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ssistant"/>
              <a:buNone/>
            </a:pPr>
            <a:r>
              <a:rPr b="1" i="0" lang="iw-IL" sz="14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של נתונים</a:t>
            </a:r>
            <a:endParaRPr b="1" i="0" sz="14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6860146" y="2337656"/>
            <a:ext cx="1242440" cy="547623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b="1" i="0" lang="iw-IL" sz="14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אחזור ואחסון נתונים</a:t>
            </a:r>
            <a:endParaRPr b="1" i="0" sz="1400" u="none" cap="none" strike="noStrike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5717622" y="1068769"/>
            <a:ext cx="1242440" cy="547623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b="1" i="0" lang="iw-IL" sz="14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איתור וזיהוי </a:t>
            </a:r>
            <a:br>
              <a:rPr b="1" i="0" lang="iw-IL" sz="14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1" i="0" lang="iw-IL" sz="14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מקורות נתונים</a:t>
            </a:r>
            <a:endParaRPr b="1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3" name="Google Shape;53;p2"/>
          <p:cNvSpPr txBox="1"/>
          <p:nvPr/>
        </p:nvSpPr>
        <p:spPr>
          <a:xfrm>
            <a:off x="3793026" y="826143"/>
            <a:ext cx="1242440" cy="3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b="1" i="0" lang="iw-IL" sz="14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הגדרת הבעיה</a:t>
            </a:r>
            <a:endParaRPr b="1" i="0" sz="1400" u="none" cap="none" strike="noStrike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1773481" y="1221149"/>
            <a:ext cx="1242440" cy="3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b="1" i="0" lang="iw-IL" sz="14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משוב</a:t>
            </a:r>
            <a:endParaRPr b="1" i="0" sz="1400" u="none" cap="none" strike="noStrike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574653" y="2476208"/>
            <a:ext cx="1242440" cy="3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b="1" i="0" lang="iw-IL" sz="14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קבלת החלטות</a:t>
            </a:r>
            <a:endParaRPr b="1" i="0" sz="1400" u="none" cap="none" strike="noStrike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1773496" y="3789403"/>
            <a:ext cx="1242440" cy="3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b="1" i="0" lang="iw-IL" sz="14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פרזנטציה</a:t>
            </a:r>
            <a:endParaRPr b="1" i="0" sz="1400" u="none" cap="none" strike="noStrike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3616385" y="4242865"/>
            <a:ext cx="1590449" cy="676967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b="1" i="0" lang="iw-IL" sz="14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עיבוד, ניתוח נתונים וויזואליזציה</a:t>
            </a:r>
            <a:endParaRPr b="1" i="0" sz="1400" u="none" cap="none" strike="noStrike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3763985" y="2218738"/>
            <a:ext cx="1242439" cy="784723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spAutoFit/>
          </a:bodyPr>
          <a:lstStyle/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 ExtraBold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אינפואתיקה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 ExtraBold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וניהול ידע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91;p14" id="59" name="Google Shape;5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5628" y="2110616"/>
            <a:ext cx="351467" cy="302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2;p14" id="60" name="Google Shape;6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38540" y="769958"/>
            <a:ext cx="400572" cy="344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3;p14" id="61" name="Google Shape;61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13945" y="503358"/>
            <a:ext cx="400552" cy="3442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4;p14" id="62" name="Google Shape;6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81499" y="824889"/>
            <a:ext cx="426379" cy="366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5;p14" id="63" name="Google Shape;63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4481" y="2155557"/>
            <a:ext cx="362601" cy="311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8;p14" id="64" name="Google Shape;64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06579" y="1812579"/>
            <a:ext cx="1281830" cy="11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9;p14" id="65" name="Google Shape;65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33286" y="2542078"/>
            <a:ext cx="1242278" cy="833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3" id="66" name="Google Shape;66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188796" y="3454415"/>
            <a:ext cx="375608" cy="344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169" id="67" name="Google Shape;67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213947" y="3964790"/>
            <a:ext cx="400587" cy="344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6526634" y="508132"/>
            <a:ext cx="2187329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מהי אתיקה?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2963687" y="1718331"/>
            <a:ext cx="1939339" cy="4154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 Extra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"תורת המוסר"</a:t>
            </a:r>
            <a:endParaRPr b="0" i="0" sz="18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784140" y="2214625"/>
            <a:ext cx="3811943" cy="4694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מהו הדבר הנכון והמוסרי לעשות?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8016" y="2394729"/>
            <a:ext cx="214901" cy="21317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784140" y="2710315"/>
            <a:ext cx="3811943" cy="5077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 מותר ומה אסור? מה "נכון" ומה "לא נכון"?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78" name="Google Shape;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8016" y="2882490"/>
            <a:ext cx="214901" cy="213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79" name="Google Shape;7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6290444" y="272190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 rotWithShape="1">
          <a:blip r:embed="rId5">
            <a:alphaModFix/>
          </a:blip>
          <a:srcRect b="0" l="8797" r="5932" t="0"/>
          <a:stretch/>
        </p:blipFill>
        <p:spPr>
          <a:xfrm>
            <a:off x="5402392" y="1619011"/>
            <a:ext cx="3132000" cy="2442586"/>
          </a:xfrm>
          <a:custGeom>
            <a:rect b="b" l="l" r="r" t="t"/>
            <a:pathLst>
              <a:path extrusionOk="0" h="21600" w="2160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1761954272.jpeg" id="85" name="Google Shape;85;p4"/>
          <p:cNvPicPr preferRelativeResize="0"/>
          <p:nvPr/>
        </p:nvPicPr>
        <p:blipFill rotWithShape="1">
          <a:blip r:embed="rId3">
            <a:alphaModFix/>
          </a:blip>
          <a:srcRect b="0" l="11906" r="102" t="1610"/>
          <a:stretch/>
        </p:blipFill>
        <p:spPr>
          <a:xfrm>
            <a:off x="0" y="0"/>
            <a:ext cx="9143999" cy="506077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"/>
          <p:cNvSpPr/>
          <p:nvPr/>
        </p:nvSpPr>
        <p:spPr>
          <a:xfrm>
            <a:off x="0" y="0"/>
            <a:ext cx="9143999" cy="5060770"/>
          </a:xfrm>
          <a:prstGeom prst="rect">
            <a:avLst/>
          </a:prstGeom>
          <a:solidFill>
            <a:srgbClr val="232752">
              <a:alpha val="77254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2674587" y="2002790"/>
            <a:ext cx="3871578" cy="1120887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האם אתיקה היא מילה נרדפת ל"חוק"?</a:t>
            </a:r>
            <a:endParaRPr b="0" i="0" sz="28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cxnSp>
        <p:nvCxnSpPr>
          <p:cNvPr id="89" name="Google Shape;89;p4"/>
          <p:cNvCxnSpPr/>
          <p:nvPr/>
        </p:nvCxnSpPr>
        <p:spPr>
          <a:xfrm>
            <a:off x="3922166" y="3188782"/>
            <a:ext cx="1376420" cy="1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90" name="Google Shape;90;p4"/>
          <p:cNvSpPr txBox="1"/>
          <p:nvPr/>
        </p:nvSpPr>
        <p:spPr>
          <a:xfrm>
            <a:off x="2674587" y="724292"/>
            <a:ext cx="3871578" cy="5585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94736"/>
              </a:lnSpc>
              <a:spcBef>
                <a:spcPts val="0"/>
              </a:spcBef>
              <a:spcAft>
                <a:spcPts val="0"/>
              </a:spcAft>
              <a:buClr>
                <a:srgbClr val="FFCF3F"/>
              </a:buClr>
              <a:buSzPts val="1900"/>
              <a:buFont typeface="Assistant ExtraBold"/>
              <a:buNone/>
            </a:pPr>
            <a:r>
              <a:rPr b="0" i="0" lang="iw-IL" sz="1900" u="none" cap="none" strike="noStrike">
                <a:solidFill>
                  <a:srgbClr val="FFCF3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בואו נדבר על זה:</a:t>
            </a:r>
            <a:endParaRPr b="0" i="0" sz="1900" u="none" cap="none" strike="noStrike">
              <a:solidFill>
                <a:srgbClr val="FFCF3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93;p14" id="91" name="Google Shape;9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7280" y="3346393"/>
            <a:ext cx="526192" cy="476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2;p13" id="92" name="Google Shape;9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33876">
            <a:off x="3978560" y="1374688"/>
            <a:ext cx="1186876" cy="709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4264926" y="508132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מהי אינפואתיקה?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99" name="Google Shape;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495470" y="324916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"/>
          <p:cNvSpPr txBox="1"/>
          <p:nvPr/>
        </p:nvSpPr>
        <p:spPr>
          <a:xfrm>
            <a:off x="2725947" y="1718331"/>
            <a:ext cx="2177079" cy="4154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 Extra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"אתיקה של המידע"</a:t>
            </a:r>
            <a:endParaRPr b="0" i="0" sz="18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784140" y="2214625"/>
            <a:ext cx="3811943" cy="5077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האופן שבו מתנהגים עם המידע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102" name="Google Shape;10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8016" y="2394729"/>
            <a:ext cx="214901" cy="21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/>
          <p:nvPr/>
        </p:nvSpPr>
        <p:spPr>
          <a:xfrm>
            <a:off x="784140" y="2710315"/>
            <a:ext cx="3811943" cy="5077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שאלות מוסריות לגבי שימוש במידע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104" name="Google Shape;10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8016" y="2882490"/>
            <a:ext cx="214901" cy="2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5">
            <a:alphaModFix/>
          </a:blip>
          <a:srcRect b="0" l="13281" r="1348" t="0"/>
          <a:stretch/>
        </p:blipFill>
        <p:spPr>
          <a:xfrm>
            <a:off x="5400000" y="1619011"/>
            <a:ext cx="3132000" cy="2439862"/>
          </a:xfrm>
          <a:custGeom>
            <a:rect b="b" l="l" r="r" t="t"/>
            <a:pathLst>
              <a:path extrusionOk="0" h="21600" w="2160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4872250" y="512064"/>
            <a:ext cx="3843221" cy="58521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מהי אינפואתיקה?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3703828" y="1083801"/>
            <a:ext cx="5011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b="1" i="0" lang="iw-IL" sz="20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נושאים שבהם אינפואתיקה באה לידי ביטוי:</a:t>
            </a:r>
            <a:endParaRPr b="1" i="0" sz="20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1699405" y="1826468"/>
            <a:ext cx="1410430" cy="1414372"/>
          </a:xfrm>
          <a:prstGeom prst="ellipse">
            <a:avLst/>
          </a:prstGeom>
          <a:solidFill>
            <a:srgbClr val="FEC224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1738380" y="2324183"/>
            <a:ext cx="1336799" cy="44621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פרטיות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3753256" y="1826468"/>
            <a:ext cx="1410430" cy="141437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3792231" y="2138452"/>
            <a:ext cx="1336799" cy="753992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בריונות ברשת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5807106" y="1826468"/>
            <a:ext cx="1410430" cy="1414372"/>
          </a:xfrm>
          <a:prstGeom prst="ellipse">
            <a:avLst/>
          </a:prstGeom>
          <a:solidFill>
            <a:srgbClr val="918D8E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5846081" y="2289906"/>
            <a:ext cx="1336799" cy="44621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b="0" i="0" lang="iw-IL" sz="2000" u="none" cap="none" strike="noStrike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פייק ניוז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4798205" y="3173404"/>
            <a:ext cx="1410430" cy="1414372"/>
          </a:xfrm>
          <a:prstGeom prst="ellipse">
            <a:avLst/>
          </a:prstGeom>
          <a:solidFill>
            <a:srgbClr val="23275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4835020" y="3503594"/>
            <a:ext cx="1336799" cy="753992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זכויות יוצרים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2672335" y="3173404"/>
            <a:ext cx="1410430" cy="1414372"/>
          </a:xfrm>
          <a:prstGeom prst="ellipse">
            <a:avLst/>
          </a:prstGeom>
          <a:solidFill>
            <a:srgbClr val="C38C0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2711310" y="3633471"/>
            <a:ext cx="1336799" cy="44621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אפליה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0;p13"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495470" y="324916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4872250" y="591810"/>
            <a:ext cx="3843221" cy="100021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 הקשר של אינפואתיקה לניתוח נתונים?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4457121" y="291745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צמיחה עסקית עם מילוי מלא"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0206" y="1531000"/>
            <a:ext cx="2582088" cy="258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 txBox="1"/>
          <p:nvPr/>
        </p:nvSpPr>
        <p:spPr>
          <a:xfrm>
            <a:off x="6029865" y="1815228"/>
            <a:ext cx="2318896" cy="5077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אחריות מנתח הנתונים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5434642" y="2337019"/>
            <a:ext cx="2914119" cy="5077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בדיקת עמידה בכללי האינפואתיקה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134" name="Google Shape;13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79320" y="2525972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35" name="Google Shape;13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79320" y="1999761"/>
            <a:ext cx="201121" cy="199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6661" y="2498615"/>
            <a:ext cx="3790194" cy="224144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4872250" y="512064"/>
            <a:ext cx="3843221" cy="58521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ומה לגבי בינה מלאכותית?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143" name="Google Shape;14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173668">
            <a:off x="4457120" y="270185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 txBox="1"/>
          <p:nvPr/>
        </p:nvSpPr>
        <p:spPr>
          <a:xfrm>
            <a:off x="4361101" y="3336241"/>
            <a:ext cx="2901522" cy="77861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צפו בסרטון של ד"ר אלון הסגל על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</a:t>
            </a:r>
            <a:r>
              <a:rPr b="0" i="0" lang="iw-IL" sz="1600" u="sng" cap="none" strike="noStrike">
                <a:solidFill>
                  <a:schemeClr val="hlink"/>
                </a:solidFill>
                <a:latin typeface="Assistant"/>
                <a:ea typeface="Assistant"/>
                <a:cs typeface="Assistant"/>
                <a:sym typeface="Assistant"/>
                <a:hlinkClick r:id="rId6"/>
              </a:rPr>
              <a:t>דילמות המוסריות בבינה מלאכותית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1608016" y="2237846"/>
            <a:ext cx="3558839" cy="917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</a:t>
            </a:r>
            <a:endParaRPr/>
          </a:p>
        </p:txBody>
      </p:sp>
      <p:sp>
        <p:nvSpPr>
          <p:cNvPr id="146" name="Google Shape;146;p8"/>
          <p:cNvSpPr/>
          <p:nvPr/>
        </p:nvSpPr>
        <p:spPr>
          <a:xfrm>
            <a:off x="1685950" y="1624737"/>
            <a:ext cx="1577182" cy="877103"/>
          </a:xfrm>
          <a:prstGeom prst="roundRect">
            <a:avLst>
              <a:gd fmla="val 16667" name="adj"/>
            </a:avLst>
          </a:prstGeom>
          <a:solidFill>
            <a:srgbClr val="FEC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3826689" y="1624737"/>
            <a:ext cx="1577182" cy="877103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5967428" y="1624737"/>
            <a:ext cx="1577182" cy="877103"/>
          </a:xfrm>
          <a:prstGeom prst="roundRect">
            <a:avLst>
              <a:gd fmla="val 16667" name="adj"/>
            </a:avLst>
          </a:prstGeom>
          <a:solidFill>
            <a:srgbClr val="918D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1774880" y="1668292"/>
            <a:ext cx="1399323" cy="753992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בינה מלאכותית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3820338" y="1805950"/>
            <a:ext cx="1577181" cy="5077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המידע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6102352" y="1809402"/>
            <a:ext cx="1336799" cy="5077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b="0" i="0" lang="iw-IL" sz="2000" u="none" cap="none" strike="noStrike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איסוף מידע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8"/>
          <p:cNvSpPr/>
          <p:nvPr/>
        </p:nvSpPr>
        <p:spPr>
          <a:xfrm flipH="1">
            <a:off x="5590026" y="2011237"/>
            <a:ext cx="152593" cy="114889"/>
          </a:xfrm>
          <a:custGeom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/>
          <p:nvPr/>
        </p:nvSpPr>
        <p:spPr>
          <a:xfrm flipH="1">
            <a:off x="3467061" y="2017201"/>
            <a:ext cx="152593" cy="114889"/>
          </a:xfrm>
          <a:custGeom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74213dcc1_1_0"/>
          <p:cNvSpPr txBox="1"/>
          <p:nvPr>
            <p:ph idx="12" type="sldNum"/>
          </p:nvPr>
        </p:nvSpPr>
        <p:spPr>
          <a:xfrm>
            <a:off x="265028" y="4553064"/>
            <a:ext cx="253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59" name="Google Shape;159;g2774213dcc1_1_0"/>
          <p:cNvSpPr txBox="1"/>
          <p:nvPr/>
        </p:nvSpPr>
        <p:spPr>
          <a:xfrm>
            <a:off x="4443500" y="512075"/>
            <a:ext cx="4272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שאלות לבחינת הקוד האתי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160" name="Google Shape;160;g2774213dcc1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7">
            <a:off x="4436028" y="317339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774213dcc1_1_0"/>
          <p:cNvSpPr txBox="1"/>
          <p:nvPr/>
        </p:nvSpPr>
        <p:spPr>
          <a:xfrm>
            <a:off x="1380426" y="1194130"/>
            <a:ext cx="7438591" cy="3068472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-323850" lvl="0" marL="457200" marR="0" rtl="1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מהי עוצמת הפגיעה הפוטנציאלית בפרט?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0" marL="457200" marR="0" rtl="1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עד כמה הדבר ישנה את ההתנהגות של האדם?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0" marL="457200" marR="0" rtl="1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האם הפעילות צריכה להיעשות באופן קבוע?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0" marL="457200" marR="0" rtl="1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האם הפעילות תהיה על חשבון תקציבים או משאבים המיועדים לאחרים?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0" marL="457200" marR="0" rtl="1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האם טובת בני האדם נלקחה בחשבון בזמן הפיתוח של הטכנולוגיה החדשה?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0" marL="457200" marR="0" rtl="1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האם עלולה להיות פגיעה בבני אדם אם ייעשה במוצר שימוש לרעה או שהמוצר יצא משליטה?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0" marL="457200" marR="0" rtl="1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האם יש דרך מהירה לזהות תקלות אתיות במערכת, שלא נצפו מראש?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צמיחה עסקית עם מילוי מלא" id="162" name="Google Shape;162;g2774213dcc1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736" y="617405"/>
            <a:ext cx="2582088" cy="258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Shiran Waldman</dc:creator>
</cp:coreProperties>
</file>