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12192000"/>
  <p:notesSz cx="6858000" cy="9144000"/>
  <p:embeddedFontLst>
    <p:embeddedFont>
      <p:font typeface="Quattrocento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ggF5eJtzveivXaRkk0LSOL6Mv3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6E88DCB-32A9-44D6-A9A4-B33C24A4CDAF}">
  <a:tblStyle styleId="{66E88DCB-32A9-44D6-A9A4-B33C24A4CDA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QuattrocentoSans-bold.fntdata"/><Relationship Id="rId16" Type="http://schemas.openxmlformats.org/officeDocument/2006/relationships/font" Target="fonts/QuattrocentoSans-regular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QuattrocentoSans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QuattrocentoSans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0" name="Google Shape;12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8" name="Google Shape;12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5" name="Google Shape;13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9" name="Google Shape;14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3" name="Google Shape;16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9" name="Google Shape;29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8" name="Google Shape;68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C:\Users\User\Desktop\מגמה\שיווק המגמה\עיצוב לוגו וסלוגן\logo.gif" id="21" name="Google Shape;21;p12"/>
          <p:cNvPicPr preferRelativeResize="0"/>
          <p:nvPr/>
        </p:nvPicPr>
        <p:blipFill rotWithShape="1">
          <a:blip r:embed="rId1">
            <a:alphaModFix/>
          </a:blip>
          <a:srcRect b="24630" l="0" r="0" t="23476"/>
          <a:stretch/>
        </p:blipFill>
        <p:spPr>
          <a:xfrm>
            <a:off x="242587" y="136525"/>
            <a:ext cx="2051050" cy="7850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/>
        </p:nvSpPr>
        <p:spPr>
          <a:xfrm>
            <a:off x="1371600" y="2978122"/>
            <a:ext cx="9840912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en-US" sz="4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סינון מידע</a:t>
            </a:r>
            <a:endParaRPr b="0" i="0" sz="44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descr="C:\Users\User\Desktop\מגמה\שיווק המגמה\עיצוב לוגו וסלוגן\logo.gif"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56336" y="-425421"/>
            <a:ext cx="3497262" cy="283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1"/>
          <p:cNvCxnSpPr/>
          <p:nvPr/>
        </p:nvCxnSpPr>
        <p:spPr>
          <a:xfrm>
            <a:off x="2485505" y="4156364"/>
            <a:ext cx="8727007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"/>
          <p:cNvSpPr txBox="1"/>
          <p:nvPr/>
        </p:nvSpPr>
        <p:spPr>
          <a:xfrm>
            <a:off x="3440112" y="404330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en-US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Microsoft SQL Server</a:t>
            </a:r>
            <a:endParaRPr b="0" i="0" sz="32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50552" y="761404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en-US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טליה מאורחי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/>
        </p:nvSpPr>
        <p:spPr>
          <a:xfrm>
            <a:off x="754673" y="1552993"/>
            <a:ext cx="106827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על מנת לסנן את המידע הקיים בבסיס הנתונים</a:t>
            </a:r>
            <a:b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ולקבל אך ורק את שורות הנתונים הרצויות </a:t>
            </a:r>
            <a:b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מתוך כלל הנתונים, נשתמש ב-</a:t>
            </a:r>
            <a:r>
              <a:rPr b="0" i="0" lang="en-US" sz="4000" u="none" cap="none" strike="noStrike">
                <a:solidFill>
                  <a:srgbClr val="29ADE4"/>
                </a:solidFill>
                <a:latin typeface="Miriam"/>
                <a:ea typeface="Miriam"/>
                <a:cs typeface="Miriam"/>
                <a:sym typeface="Miriam"/>
              </a:rPr>
              <a:t>Where 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/>
        </p:nvSpPr>
        <p:spPr>
          <a:xfrm>
            <a:off x="754673" y="1594557"/>
            <a:ext cx="10682654" cy="226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מטרת הלימוד: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0" i="0" lang="en-US" sz="54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סינון נתונים על ידי תנאי אחד או יותר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סינון נתונים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5" name="Google Shape;115;p4"/>
          <p:cNvCxnSpPr/>
          <p:nvPr/>
        </p:nvCxnSpPr>
        <p:spPr>
          <a:xfrm rot="10800000">
            <a:off x="5428211" y="1138039"/>
            <a:ext cx="6009116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16" name="Google Shape;116;p4"/>
          <p:cNvSpPr/>
          <p:nvPr/>
        </p:nvSpPr>
        <p:spPr>
          <a:xfrm>
            <a:off x="612938" y="2094925"/>
            <a:ext cx="3142207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select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*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from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table_name</a:t>
            </a:r>
            <a:endParaRPr b="0" i="1" sz="2800" u="none" cap="none" strike="noStrik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where</a:t>
            </a:r>
            <a:r>
              <a:rPr b="0" i="1" lang="en-US" sz="28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condition</a:t>
            </a:r>
            <a:endParaRPr b="0" i="1" sz="2800" u="none" cap="none" strike="noStrik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7" name="Google Shape;117;p4"/>
          <p:cNvSpPr txBox="1"/>
          <p:nvPr/>
        </p:nvSpPr>
        <p:spPr>
          <a:xfrm>
            <a:off x="5189115" y="2135064"/>
            <a:ext cx="5692245" cy="13047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שליפת העמודות המבוקשות, </a:t>
            </a:r>
            <a:br>
              <a:rPr b="0" i="0" lang="en-US" sz="28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b="0" i="0" lang="en-US" sz="28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שהרשומות עונות על התנאי הרשום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אופרטורים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5"/>
          <p:cNvSpPr txBox="1"/>
          <p:nvPr/>
        </p:nvSpPr>
        <p:spPr>
          <a:xfrm>
            <a:off x="1073208" y="1199815"/>
            <a:ext cx="10484051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לצורך יצירת ביטוי לוגי, נשתמש באופרטורים הבאים:</a:t>
            </a:r>
            <a:endParaRPr b="0" i="0" sz="32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cxnSp>
        <p:nvCxnSpPr>
          <p:cNvPr id="124" name="Google Shape;124;p5"/>
          <p:cNvCxnSpPr/>
          <p:nvPr/>
        </p:nvCxnSpPr>
        <p:spPr>
          <a:xfrm rot="10800000">
            <a:off x="4608945" y="1138039"/>
            <a:ext cx="6828382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graphicFrame>
        <p:nvGraphicFramePr>
          <p:cNvPr id="125" name="Google Shape;125;p5"/>
          <p:cNvGraphicFramePr/>
          <p:nvPr/>
        </p:nvGraphicFramePr>
        <p:xfrm>
          <a:off x="1173248" y="217377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{66E88DCB-32A9-44D6-A9A4-B33C24A4CDAF}</a:tableStyleId>
              </a:tblPr>
              <a:tblGrid>
                <a:gridCol w="2732975"/>
                <a:gridCol w="3403600"/>
                <a:gridCol w="2222500"/>
                <a:gridCol w="1905000"/>
              </a:tblGrid>
              <a:tr h="5400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דוגמה עם מספר</a:t>
                      </a:r>
                      <a:endParaRPr b="1" sz="24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דוגמה עם תווים</a:t>
                      </a:r>
                      <a:endParaRPr b="1" sz="24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תיאור</a:t>
                      </a:r>
                      <a:endParaRPr b="1" sz="24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 u="none" cap="none" strike="noStrike">
                          <a:solidFill>
                            <a:schemeClr val="lt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אופרטור</a:t>
                      </a:r>
                      <a:endParaRPr b="1" sz="2400" u="none" cap="none" strike="noStrike">
                        <a:solidFill>
                          <a:schemeClr val="lt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/>
                </a:tc>
              </a:tr>
              <a:tr h="4775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ListPrice  =  500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ProductNumber  =  'N'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שווה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=</a:t>
                      </a:r>
                      <a:endParaRPr sz="1400" u="none" cap="none" strike="noStrike"/>
                    </a:p>
                  </a:txBody>
                  <a:tcPr marT="76200" marB="76200" marR="76200" marL="152400" anchor="ctr"/>
                </a:tc>
              </a:tr>
              <a:tr h="5797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ListPrice  &gt;  500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ProductNumber  &gt;  'N'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גדול מ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&lt;</a:t>
                      </a:r>
                      <a:endParaRPr sz="1400" u="none" cap="none" strike="noStrike"/>
                    </a:p>
                  </a:txBody>
                  <a:tcPr marT="76200" marB="76200" marR="76200" marL="152400" anchor="ctr"/>
                </a:tc>
              </a:tr>
              <a:tr h="5797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ListPrice  &lt;  500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ProductNumber  &lt;  'N'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קטן מ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&gt;</a:t>
                      </a:r>
                      <a:endParaRPr sz="1400" u="none" cap="none" strike="noStrike"/>
                    </a:p>
                  </a:txBody>
                  <a:tcPr marT="76200" marB="76200" marR="76200" marL="152400" anchor="ctr"/>
                </a:tc>
              </a:tr>
              <a:tr h="5797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ListPrice &gt;= 500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ProductNumber &gt;= 'N'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גדול או שווה ל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&gt;=</a:t>
                      </a:r>
                      <a:endParaRPr b="1"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</a:tr>
              <a:tr h="5797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Miriam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ListPrice &lt;= 500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Miriam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ProductNumber &lt;= 'N'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קטן או שווה ל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&lt;=</a:t>
                      </a:r>
                      <a:endParaRPr b="1"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</a:tr>
              <a:tr h="5797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Miriam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ListPrice &lt;&gt; 500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Miriam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ProductNumber &lt;&gt; 'N'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152400" anchor="ctr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שונה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Miriam"/>
                        <a:ea typeface="Miriam"/>
                        <a:cs typeface="Miriam"/>
                        <a:sym typeface="Miriam"/>
                      </a:endParaRPr>
                    </a:p>
                  </a:txBody>
                  <a:tcPr marT="76200" marB="76200" marR="76200" marL="762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chemeClr val="dk1"/>
                          </a:solidFill>
                          <a:latin typeface="Miriam"/>
                          <a:ea typeface="Miriam"/>
                          <a:cs typeface="Miriam"/>
                          <a:sym typeface="Miriam"/>
                        </a:rPr>
                        <a:t>&lt;&gt;</a:t>
                      </a:r>
                      <a:endParaRPr sz="1400" u="none" cap="none" strike="noStrike"/>
                    </a:p>
                  </a:txBody>
                  <a:tcPr marT="76200" marB="76200" marR="76200" marL="15240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סינון על ידי מספר תנאים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6"/>
          <p:cNvSpPr txBox="1"/>
          <p:nvPr/>
        </p:nvSpPr>
        <p:spPr>
          <a:xfrm>
            <a:off x="853974" y="2349035"/>
            <a:ext cx="10484051" cy="1754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ניתן לסנן את הנתונים על ידי שימוש באופרטורים המבטאים יחס בין התנאים</a:t>
            </a:r>
            <a:endParaRPr b="0" i="0" sz="36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cxnSp>
        <p:nvCxnSpPr>
          <p:cNvPr id="132" name="Google Shape;132;p6"/>
          <p:cNvCxnSpPr/>
          <p:nvPr/>
        </p:nvCxnSpPr>
        <p:spPr>
          <a:xfrm rot="10800000">
            <a:off x="4608945" y="1138039"/>
            <a:ext cx="6828382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אופרטורים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8" name="Google Shape;138;p7"/>
          <p:cNvCxnSpPr/>
          <p:nvPr/>
        </p:nvCxnSpPr>
        <p:spPr>
          <a:xfrm rot="10800000">
            <a:off x="4608945" y="1138039"/>
            <a:ext cx="6828382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39" name="Google Shape;139;p7"/>
          <p:cNvCxnSpPr/>
          <p:nvPr/>
        </p:nvCxnSpPr>
        <p:spPr>
          <a:xfrm>
            <a:off x="10838122" y="2250901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0" name="Google Shape;140;p7"/>
          <p:cNvCxnSpPr/>
          <p:nvPr/>
        </p:nvCxnSpPr>
        <p:spPr>
          <a:xfrm>
            <a:off x="9793547" y="4252174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1" name="Google Shape;141;p7"/>
          <p:cNvSpPr txBox="1"/>
          <p:nvPr/>
        </p:nvSpPr>
        <p:spPr>
          <a:xfrm>
            <a:off x="2438344" y="2339423"/>
            <a:ext cx="6646545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יחס של "וגם", </a:t>
            </a:r>
            <a:br>
              <a:rPr b="0" i="0" lang="en-US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כלומר כל התנאים חייבים להתקיים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7"/>
          <p:cNvSpPr txBox="1"/>
          <p:nvPr/>
        </p:nvSpPr>
        <p:spPr>
          <a:xfrm>
            <a:off x="10838122" y="2200864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7"/>
          <p:cNvSpPr txBox="1"/>
          <p:nvPr/>
        </p:nvSpPr>
        <p:spPr>
          <a:xfrm>
            <a:off x="9903692" y="4202137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7"/>
          <p:cNvSpPr txBox="1"/>
          <p:nvPr/>
        </p:nvSpPr>
        <p:spPr>
          <a:xfrm>
            <a:off x="9084901" y="2310425"/>
            <a:ext cx="1776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AND</a:t>
            </a:r>
            <a:endParaRPr b="1" i="0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7"/>
          <p:cNvSpPr txBox="1"/>
          <p:nvPr/>
        </p:nvSpPr>
        <p:spPr>
          <a:xfrm>
            <a:off x="1581581" y="4340696"/>
            <a:ext cx="6646545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יחס של "או", </a:t>
            </a:r>
            <a:br>
              <a:rPr b="0" i="0" lang="en-US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כלומר לפחות אחד מהתנאים חייב להתקיים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7"/>
          <p:cNvSpPr txBox="1"/>
          <p:nvPr/>
        </p:nvSpPr>
        <p:spPr>
          <a:xfrm>
            <a:off x="8228126" y="4371474"/>
            <a:ext cx="1316845" cy="769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OR</a:t>
            </a:r>
            <a:endParaRPr b="1" i="0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5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אופרטורים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2" name="Google Shape;152;p8"/>
          <p:cNvCxnSpPr/>
          <p:nvPr/>
        </p:nvCxnSpPr>
        <p:spPr>
          <a:xfrm rot="10800000">
            <a:off x="4608945" y="1138039"/>
            <a:ext cx="6828382" cy="0"/>
          </a:xfrm>
          <a:prstGeom prst="straightConnector1">
            <a:avLst/>
          </a:prstGeom>
          <a:noFill/>
          <a:ln cap="flat" cmpd="sng" w="9525">
            <a:solidFill>
              <a:srgbClr val="0070C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53" name="Google Shape;153;p8"/>
          <p:cNvCxnSpPr/>
          <p:nvPr/>
        </p:nvCxnSpPr>
        <p:spPr>
          <a:xfrm>
            <a:off x="10838122" y="2250901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4" name="Google Shape;154;p8"/>
          <p:cNvCxnSpPr/>
          <p:nvPr/>
        </p:nvCxnSpPr>
        <p:spPr>
          <a:xfrm>
            <a:off x="9793547" y="4252174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5" name="Google Shape;155;p8"/>
          <p:cNvSpPr txBox="1"/>
          <p:nvPr/>
        </p:nvSpPr>
        <p:spPr>
          <a:xfrm>
            <a:off x="10838122" y="2200864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8"/>
          <p:cNvSpPr txBox="1"/>
          <p:nvPr/>
        </p:nvSpPr>
        <p:spPr>
          <a:xfrm>
            <a:off x="9903692" y="4202137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8"/>
          <p:cNvSpPr txBox="1"/>
          <p:nvPr/>
        </p:nvSpPr>
        <p:spPr>
          <a:xfrm>
            <a:off x="8887653" y="2370200"/>
            <a:ext cx="1809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AND</a:t>
            </a:r>
            <a:endParaRPr b="1" i="0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8"/>
          <p:cNvSpPr txBox="1"/>
          <p:nvPr/>
        </p:nvSpPr>
        <p:spPr>
          <a:xfrm>
            <a:off x="8228126" y="4371474"/>
            <a:ext cx="1316845" cy="769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7F7F7F"/>
                </a:solidFill>
                <a:latin typeface="Miriam"/>
                <a:ea typeface="Miriam"/>
                <a:cs typeface="Miriam"/>
                <a:sym typeface="Miriam"/>
              </a:rPr>
              <a:t>OR</a:t>
            </a:r>
            <a:endParaRPr b="1" i="0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8"/>
          <p:cNvSpPr/>
          <p:nvPr/>
        </p:nvSpPr>
        <p:spPr>
          <a:xfrm>
            <a:off x="3931396" y="2247070"/>
            <a:ext cx="4557658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select</a:t>
            </a:r>
            <a:r>
              <a:rPr b="0" i="0" lang="en-US" sz="20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*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from</a:t>
            </a:r>
            <a:r>
              <a:rPr b="0" i="0" lang="en-US" sz="20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0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table_name</a:t>
            </a:r>
            <a:endParaRPr b="0" i="1" sz="2000" u="none" cap="none" strike="noStrik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where</a:t>
            </a:r>
            <a:r>
              <a:rPr b="0" i="0" lang="en-US" sz="20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0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condition1 </a:t>
            </a:r>
            <a:r>
              <a:rPr b="0" i="0" lang="en-US" sz="1800" u="none" cap="none" strike="noStrike">
                <a:solidFill>
                  <a:srgbClr val="808080"/>
                </a:solidFill>
                <a:latin typeface="Consolas"/>
                <a:ea typeface="Consolas"/>
                <a:cs typeface="Consolas"/>
                <a:sym typeface="Consolas"/>
              </a:rPr>
              <a:t>and</a:t>
            </a:r>
            <a:r>
              <a:rPr b="0" i="1" lang="en-US" sz="20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condition2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8"/>
          <p:cNvSpPr/>
          <p:nvPr/>
        </p:nvSpPr>
        <p:spPr>
          <a:xfrm>
            <a:off x="2415075" y="4248343"/>
            <a:ext cx="438774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select</a:t>
            </a:r>
            <a:r>
              <a:rPr b="0" i="0" lang="en-US" sz="20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*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from</a:t>
            </a:r>
            <a:r>
              <a:rPr b="0" i="0" lang="en-US" sz="20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0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table_name</a:t>
            </a:r>
            <a:endParaRPr b="0" i="1" sz="2000" u="none" cap="none" strike="noStrik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0000CD"/>
                </a:solidFill>
                <a:latin typeface="Consolas"/>
                <a:ea typeface="Consolas"/>
                <a:cs typeface="Consolas"/>
                <a:sym typeface="Consolas"/>
              </a:rPr>
              <a:t>where</a:t>
            </a:r>
            <a:r>
              <a:rPr b="0" i="0" lang="en-US" sz="20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 </a:t>
            </a:r>
            <a:r>
              <a:rPr b="0" i="1" lang="en-US" sz="20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condition1 </a:t>
            </a:r>
            <a:r>
              <a:rPr b="0" i="0" lang="en-US" sz="1800" u="none" cap="none" strike="noStrike">
                <a:solidFill>
                  <a:srgbClr val="808080"/>
                </a:solidFill>
                <a:latin typeface="Consolas"/>
                <a:ea typeface="Consolas"/>
                <a:cs typeface="Consolas"/>
                <a:sym typeface="Consolas"/>
              </a:rPr>
              <a:t>or</a:t>
            </a:r>
            <a:r>
              <a:rPr b="0" i="1" lang="en-US" sz="20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condition2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9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en-US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9"/>
          <p:cNvSpPr txBox="1"/>
          <p:nvPr/>
        </p:nvSpPr>
        <p:spPr>
          <a:xfrm>
            <a:off x="4587388" y="5392693"/>
            <a:ext cx="3017224" cy="1261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1" i="0" lang="en-US" sz="4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בהצלחה!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picture containing orange&#10;&#10;Description automatically generated" id="167" name="Google Shape;16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4320" y="4862944"/>
            <a:ext cx="1857895" cy="1857895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9"/>
          <p:cNvSpPr txBox="1"/>
          <p:nvPr/>
        </p:nvSpPr>
        <p:spPr>
          <a:xfrm>
            <a:off x="996633" y="959793"/>
            <a:ext cx="10583592" cy="10771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כתבו את השאילתות הבאות המתבססות על מסד הנתונים Northwind.</a:t>
            </a:r>
            <a:b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היעזרו באינטרנט על מנת ללמוד כיצד לעבוד עם סוג הנתון והאופרטור המבוקש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9" name="Google Shape;169;p9"/>
          <p:cNvCxnSpPr/>
          <p:nvPr/>
        </p:nvCxnSpPr>
        <p:spPr>
          <a:xfrm>
            <a:off x="10918659" y="2488271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0" name="Google Shape;170;p9"/>
          <p:cNvCxnSpPr/>
          <p:nvPr/>
        </p:nvCxnSpPr>
        <p:spPr>
          <a:xfrm>
            <a:off x="10918659" y="4097363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1" name="Google Shape;171;p9"/>
          <p:cNvSpPr txBox="1"/>
          <p:nvPr/>
        </p:nvSpPr>
        <p:spPr>
          <a:xfrm>
            <a:off x="875301" y="4278218"/>
            <a:ext cx="9828066" cy="646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למדו עצמאית על אופרטור IN, וכיצד להשתמש בו ב- where על מנת לסנן נתונים.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הציגו את כל ההזמנות מטבלת כותרת הזמנה (Orders), שנשלחו למדינות הבאות: Belgium, France, Sweden</a:t>
            </a:r>
            <a:endParaRPr b="0" i="0" sz="1800" u="none" cap="none" strike="noStrike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172" name="Google Shape;172;p9"/>
          <p:cNvSpPr txBox="1"/>
          <p:nvPr/>
        </p:nvSpPr>
        <p:spPr>
          <a:xfrm>
            <a:off x="1546169" y="2669126"/>
            <a:ext cx="9157197" cy="646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שלפו את כל השדות מטבלת כותרת הזמנה (Orders), </a:t>
            </a:r>
            <a:b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en-US" sz="1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שהופקו (OrderDate) בתאריך 4/5/1998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9"/>
          <p:cNvSpPr txBox="1"/>
          <p:nvPr/>
        </p:nvSpPr>
        <p:spPr>
          <a:xfrm>
            <a:off x="10983797" y="2438234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9"/>
          <p:cNvSpPr txBox="1"/>
          <p:nvPr/>
        </p:nvSpPr>
        <p:spPr>
          <a:xfrm>
            <a:off x="10983797" y="4047326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en-US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2022-05-19T14:28:32Z</dcterms:created>
  <dc:creator>TaliaMorchi</dc:creator>
</cp:coreProperties>
</file>