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oleObject" PartName="/ppt/embeddings/oleObject13.bin"/>
  <Override ContentType="application/vnd.openxmlformats-officedocument.oleObject" PartName="/ppt/embeddings/oleObject9.bin"/>
  <Override ContentType="application/vnd.openxmlformats-officedocument.oleObject" PartName="/ppt/embeddings/oleObject6.bin"/>
  <Override ContentType="application/vnd.openxmlformats-officedocument.oleObject" PartName="/ppt/embeddings/oleObject15.bin"/>
  <Override ContentType="application/vnd.openxmlformats-officedocument.oleObject" PartName="/ppt/embeddings/oleObject4.bin"/>
  <Override ContentType="application/vnd.openxmlformats-officedocument.oleObject" PartName="/ppt/embeddings/oleObject1.bin"/>
  <Override ContentType="application/vnd.openxmlformats-officedocument.oleObject" PartName="/ppt/embeddings/oleObject11.bin"/>
  <Override ContentType="application/vnd.openxmlformats-officedocument.oleObject" PartName="/ppt/embeddings/oleObject8.bin"/>
  <Override ContentType="application/vnd.openxmlformats-officedocument.oleObject" PartName="/ppt/embeddings/oleObject14.bin"/>
  <Override ContentType="application/vnd.openxmlformats-officedocument.oleObject" PartName="/ppt/embeddings/oleObject12.bin"/>
  <Override ContentType="application/vnd.openxmlformats-officedocument.oleObject" PartName="/ppt/embeddings/oleObject3.bin"/>
  <Override ContentType="application/vnd.openxmlformats-officedocument.oleObject" PartName="/ppt/embeddings/oleObject5.bin"/>
  <Override ContentType="application/vnd.openxmlformats-officedocument.oleObject" PartName="/ppt/embeddings/oleObject7.bin"/>
  <Override ContentType="application/vnd.openxmlformats-officedocument.oleObject" PartName="/ppt/embeddings/oleObject2.bin"/>
  <Override ContentType="application/vnd.openxmlformats-officedocument.oleObject" PartName="/ppt/embeddings/oleObject10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6858000" cy="9144000"/>
  <p:embeddedFontLst>
    <p:embeddedFont>
      <p:font typeface="Quattrocento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h8UuzTCKUN1AI4vgNlkJJ08kMkR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n veltz"/>
  <p:cmAuthor clrIdx="1" id="1" initials="" lastIdx="1" name="Noy Radow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AAFDCE-5292-49B1-8EE9-5182A20B2B59}">
  <a:tblStyle styleId="{B5AAFDCE-5292-49B1-8EE9-5182A20B2B5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01D09E87-113D-4C00-BC65-44AFC5FC06D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fill>
          <a:solidFill>
            <a:srgbClr val="E0E0E0"/>
          </a:solidFill>
        </a:fill>
      </a:tcStyle>
    </a:band1H>
    <a:band2H>
      <a:tcTxStyle/>
    </a:band2H>
    <a:band1V>
      <a:tcTxStyle/>
      <a:tcStyle>
        <a:fill>
          <a:solidFill>
            <a:srgbClr val="E0E0E0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0F0F0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F0F0F0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QuattrocentoSans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QuattrocentoSans-italic.fntdata"/><Relationship Id="rId25" Type="http://schemas.openxmlformats.org/officeDocument/2006/relationships/font" Target="fonts/QuattrocentoSans-bold.fntdata"/><Relationship Id="rId28" Type="http://customschemas.google.com/relationships/presentationmetadata" Target="metadata"/><Relationship Id="rId27" Type="http://schemas.openxmlformats.org/officeDocument/2006/relationships/font" Target="fonts/Quattrocento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6-06T19:49:55.487">
    <p:pos x="1962" y="1740"/>
    <p:text>OK. הבנתי (אחרי הסבר מפורט) איך לאתר ערכים קיצוניים. אבל חסר הסבר כלשהו על מה אני עושה איתם? מוחק? מתקן? איך? אפשר להסתמך על הדוגמאות שהבאתם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LrfXj4"/>
      </p:ext>
    </p:extLst>
  </p:cm>
  <p:cm authorId="1" idx="1" dt="2023-06-06T19:49:55.487">
    <p:pos x="1962" y="1740"/>
    <p:text>אפשר בהחלט להסתמך על הדוגמאות :) אבל בכל מקרה - ההסבר על מה לעשות עם הקיצוניים מוצג בשיעור הבא - "טיפול בערכים חריגים"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yiDfXjs"/>
      </p:ext>
    </p:extLst>
  </p:cm>
</p:cmLst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בטבלה שבדוגמא שניתנה במצגת ישנם רק 25 ערכים. לכן, גם מעבר על הנתונים באופן "ידני" (פשוט להסתכל בעיניים שלנו על הנתונים ללא כל פעולה נוספת) תאפשר לנו למצוא ערכים קיצוניים.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אך אנו כאן לומדים מקצוע שיאפשר לנו לנתח גם נתונים גדולים ☺ כאלה שמונים מאות, אלפים ואף יותר של נתונים.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לצורך כך, נזדקק לעוד כלים מעבר לעבודה הידנית בכדי לספק תובנות.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לכן, בכדי לפתור את האתגר שניתן, נבצע תחילה 2 פעולות פשוטות שיאפשרו לנו לחקור את הנתונים בצורה נוחה: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א. נסדר את נתוני מידות הנעליים בעמודה אחת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ב. נמיין את מידות הנעליים בסדר עולה.</a:t>
            </a:r>
            <a:endParaRPr/>
          </a:p>
        </p:txBody>
      </p:sp>
      <p:sp>
        <p:nvSpPr>
          <p:cNvPr id="186" name="Google Shape;186;p10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כעת, לאחר ארגון וסידור הנתונים קל לאתר ערכים קיצוניים באם ישנם: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תחילה נבדוק מהו הערך המינימלי ומהו הערך המקסימלי.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בדוגמא שלנו, קיבלנו 12 כערך מינימום ו-76 כערך מקסימום.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מה דעתכם על ערכים קיצוניים אלה? האם ערכים אלה אמינים או מעוררים חשד?</a:t>
            </a:r>
            <a:endParaRPr/>
          </a:p>
        </p:txBody>
      </p:sp>
      <p:sp>
        <p:nvSpPr>
          <p:cNvPr id="196" name="Google Shape;196;p11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ערך המינימום וערך המקסימום שמצאנו בהחלט מעוררים חשד שכן הם מאוד קיצוניים ואף חריגים למידות נעלים של בני אדם בוגרים באופן כללי.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האם לדעתכם בדיקה זו של ערך מינימום וערך מקסימום מספיקה בכדי לאתר ערכים קיצוניים?</a:t>
            </a:r>
            <a:endParaRPr/>
          </a:p>
        </p:txBody>
      </p:sp>
      <p:sp>
        <p:nvSpPr>
          <p:cNvPr id="210" name="Google Shape;210;p12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התשובה הינה: לא.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זאת מכיוון שעדיין עשויים להיות עוד ערכים קיצוניים שאינם בהכרח הערכים שבקצה טווח ההתפלגות של הנתונים.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בכדי לבחון איתור של עוד ערכי קיצון במשתנה זה, נוכל לבצע התבוננות בהתפלגות המשתנה (זוהי גם פעולת EDA - </a:t>
            </a:r>
            <a:r>
              <a:rPr b="0" i="0" lang="iw-I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Exploratory data analysis</a:t>
            </a:r>
            <a:r>
              <a:rPr lang="iw-IL"/>
              <a:t> ).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ניתן לבצע זאת בקלות על ידי הפקת גרף המתאר את התפלגות המשתנה.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אנו נבצע בדוגמא זו בעזרת הפקת גרף מסוג BOX PLOT (תרשים קופסא).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תרשים הקופסא לעיל מציג לנו מיד עוד 2 ערכים קיצוניים שאינם בקצוות הטווח (23 ו-52)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4" name="Google Shape;224;p13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מנתח הנתונים יכול להגדיר הגדרות שונות לאיתור הערכים הקיצוניים מההגדרות המתקבלות באופן אוטומטי מתוכנת האקסל המפיקה את ה-BOX PLOT.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זאת כל עוד יש בהגדרות אלה הגיון שהערכים שמזוהים כקיצוניים הינם אכן רחוקים באופן משמעותי ממדדי המרכז או כאלה המעלים חשד לגבי אמינותם.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 </a:t>
            </a:r>
            <a:endParaRPr/>
          </a:p>
        </p:txBody>
      </p:sp>
      <p:sp>
        <p:nvSpPr>
          <p:cNvPr id="234" name="Google Shape;234;p1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מנתח הנתונים יכול להגדיר הגדרות שונות לאיתור הערכים הקיצוניים מההגדרות המתקבלות באופן אוטומטי מתוכנת האקסל המפיקה את ה-BOX PLOT.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זאת כל עוד יש בהגדרות אלה הגיון שהערכים שמזוהים כקיצוניים הינם אכן רחוקים באופן משמעותי ממדדי המרכז או כאלה המעלים חשד לגבי אמינותם.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8" name="Google Shape;248;p1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2" name="Google Shape;262;p1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כעת יש לבצע את התרגול שבחוברת האקסל "זיהוי ערכים קיצוניים – תרגול"</a:t>
            </a:r>
            <a:endParaRPr/>
          </a:p>
        </p:txBody>
      </p:sp>
      <p:sp>
        <p:nvSpPr>
          <p:cNvPr id="272" name="Google Shape;272;p1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עד כה למדנו לאתר באמצעות הבדיקות שלמדנו, טעויות בנתונים ו/או ערכים חסרים – בשלב הבא נלמד כיצד לטפל בממצאים אלו וזאת בכדי שהמחקר שלנו יהיה חסר הטיה ומדויק ככל הניתן.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אך בטרם נתקדם לשלב הבא, נלמד על זיהוי נוסף וחשוב ביותר! 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בהחלט יכול להיות שכל הבדיקות שביצענו על הנתונים עד כה יהיו תקינות אך עדיין תהיה קיימת הטיה בנתונים המתרחשת בשל ערכים קיצוניים.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נבין זאת יותר טוב בשקף הבא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מוכר פלאפל רצה לבדוק מה מחיר המנה שבו כדאי לו למכור בכדי למקסם את כמות ההכנסות שלו.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לצורך כך, הוא שאל 10 נערים מה המחיר המקסימאלי שיסכימו לשלם עבור מנת הפלאפל הטעימה שלו.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בשקף ניתן לראות את תשובות הנערים.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מוכר הפלאפל אף חישב את ממוצע המחירים שהנערים מסרו וקיבל 28.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לכן, החליט מוכר הפלאפל שמעתה ימכור את הפלאפל תמורת 28 ₪ למנה.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האם לדעתכם מוכר הפלאפל הצליח להגיע למחיר מנת הפלאפל שתמקסם את סך ההכנסות שלו ממכירות פלאפל?</a:t>
            </a:r>
            <a:endParaRPr/>
          </a:p>
        </p:txBody>
      </p:sp>
      <p:sp>
        <p:nvSpPr>
          <p:cNvPr id="113" name="Google Shape;113;p3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התשובה היא שכנראה שלא.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לפי המדגם של התשובות שקיבל, רק נער אחד יסכים לשלם את המחיר 28 ₪ והוא נער מספר 4 שענה שיסכים לשלם 156 ₪ עבור מנת פלאפל.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לכן, סך ההכנסות של המוכר עבור מדגם זה יסתכמו ב-28 ₪ בלבד.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איך לדעתכם מוכר הפלאפל יכול היה להגיע למחיר מנה נכון יותר עבור מקסום ההכנסות? </a:t>
            </a:r>
            <a:endParaRPr/>
          </a:p>
        </p:txBody>
      </p:sp>
      <p:sp>
        <p:nvSpPr>
          <p:cNvPr id="123" name="Google Shape;123;p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156 הינו ערך גבוה מאוד המושך את הממוצע למעלה. 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זהו ערך קיצוני ביחס לשאר הערכים.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15 אם נסיר את הערך הקיצוני (156) ונחשב שוב ממוצע נקבל 14.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אמנם לא הופעל כאן חישוב עומק להכנסות מקסימאליות אך מחיר של 14 ₪ במדגם זה צפוי להכניס למוכר הפלאפל: 6*14 =84 ₪ - הכנסות גבוהות הרבה יותר מה-28 ₪ שהמוכר חישב כשהוא לקח בחשבון את הערך הקיצוני בחישוב שלו.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ערכים קיצוניים עלולים כפי שראינו בדוגמת הפלאפל להטות את תוצאות המחקר.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בנוסף, ערך המתקבל שהינו כה קיצוני אף עלול לעלות חשד לגבי אמינותו.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לדוגמא חוקר חקר את תוחלת החיים לפי מדינות, לשם כך אסף נתוני תוחלת חיים לכל מדינה. ברוב המדינות קיבל ערכים שבטווח שבין 50 ל- 85.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אך במדינה אחת קיבל את התוחלת השווה ל-19 ובמדינה אחרת קיבל את הערך 115. שני ערכים אלה כה קיצוניים ואף מעלים חשד בנוגע לאמינותם.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 </a:t>
            </a:r>
            <a:endParaRPr/>
          </a:p>
        </p:txBody>
      </p:sp>
      <p:sp>
        <p:nvSpPr>
          <p:cNvPr id="155" name="Google Shape;155;p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בשיעור זה נלמד על איתור הערכים הקיצוניים.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בשיעור הבא, נלמד על דרכי הטיפול באותם ערכים קיצוניים שזיהינו.</a:t>
            </a:r>
            <a:endParaRPr/>
          </a:p>
        </p:txBody>
      </p:sp>
      <p:sp>
        <p:nvSpPr>
          <p:cNvPr id="165" name="Google Shape;165;p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בטבלה לעיל ישנם נתונים של מספרי מידות נעליים של כיתה י"א 3 בתיכון "קיצוני".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כיצד לדעתכם נוכל לאתר ערכים קיצוניים בנתונים אלה?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רמז: נסו לחשוב על התכנים שלמדנו בפרקי האקסל והסטטיסטיקה </a:t>
            </a:r>
            <a:endParaRPr/>
          </a:p>
        </p:txBody>
      </p:sp>
      <p:sp>
        <p:nvSpPr>
          <p:cNvPr id="175" name="Google Shape;175;p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9.vml"/><Relationship Id="rId4" Type="http://schemas.openxmlformats.org/officeDocument/2006/relationships/image" Target="../media/image6.jpg"/><Relationship Id="rId5" Type="http://schemas.openxmlformats.org/officeDocument/2006/relationships/oleObject" Target="../embeddings/oleObject9.bin"/><Relationship Id="rId6" Type="http://schemas.openxmlformats.org/officeDocument/2006/relationships/oleObject" Target="../embeddings/oleObject9.bin"/><Relationship Id="rId7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vmlDrawing" Target="../drawings/vmlDrawing10.vml"/><Relationship Id="rId4" Type="http://schemas.openxmlformats.org/officeDocument/2006/relationships/image" Target="../media/image6.jpg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vmlDrawing" Target="../drawings/vmlDrawing11.vml"/><Relationship Id="rId4" Type="http://schemas.openxmlformats.org/officeDocument/2006/relationships/image" Target="../media/image6.jpg"/><Relationship Id="rId5" Type="http://schemas.openxmlformats.org/officeDocument/2006/relationships/oleObject" Target="../embeddings/oleObject11.bin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vmlDrawing" Target="../drawings/vmlDrawing12.vml"/><Relationship Id="rId4" Type="http://schemas.openxmlformats.org/officeDocument/2006/relationships/image" Target="../media/image6.jpg"/><Relationship Id="rId9" Type="http://schemas.openxmlformats.org/officeDocument/2006/relationships/image" Target="../media/image13.png"/><Relationship Id="rId5" Type="http://schemas.openxmlformats.org/officeDocument/2006/relationships/oleObject" Target="../embeddings/oleObject12.bin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.png"/><Relationship Id="rId8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vmlDrawing" Target="../drawings/vmlDrawing13.vml"/><Relationship Id="rId4" Type="http://schemas.openxmlformats.org/officeDocument/2006/relationships/image" Target="../media/image6.jpg"/><Relationship Id="rId9" Type="http://schemas.openxmlformats.org/officeDocument/2006/relationships/image" Target="../media/image13.png"/><Relationship Id="rId5" Type="http://schemas.openxmlformats.org/officeDocument/2006/relationships/oleObject" Target="../embeddings/oleObject13.bin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.png"/><Relationship Id="rId8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vmlDrawing" Target="../drawings/vmlDrawing14.vml"/><Relationship Id="rId4" Type="http://schemas.openxmlformats.org/officeDocument/2006/relationships/image" Target="../media/image6.jpg"/><Relationship Id="rId9" Type="http://schemas.openxmlformats.org/officeDocument/2006/relationships/image" Target="../media/image12.png"/><Relationship Id="rId5" Type="http://schemas.openxmlformats.org/officeDocument/2006/relationships/oleObject" Target="../embeddings/oleObject14.bin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.png"/><Relationship Id="rId8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1.xml"/><Relationship Id="rId4" Type="http://schemas.openxmlformats.org/officeDocument/2006/relationships/vmlDrawing" Target="../drawings/vmlDrawing15.vml"/><Relationship Id="rId9" Type="http://schemas.openxmlformats.org/officeDocument/2006/relationships/image" Target="../media/image8.png"/><Relationship Id="rId5" Type="http://schemas.openxmlformats.org/officeDocument/2006/relationships/image" Target="../media/image6.jpg"/><Relationship Id="rId6" Type="http://schemas.openxmlformats.org/officeDocument/2006/relationships/oleObject" Target="../embeddings/oleObject15.bin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hyperlink" Target="https://pixabay.com/illustrations/search/challenge/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6.jp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vmlDrawing" Target="../drawings/vmlDrawing2.vml"/><Relationship Id="rId4" Type="http://schemas.openxmlformats.org/officeDocument/2006/relationships/image" Target="../media/image6.jpg"/><Relationship Id="rId9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2.bin"/><Relationship Id="rId7" Type="http://schemas.openxmlformats.org/officeDocument/2006/relationships/image" Target="../media/image1.png"/><Relationship Id="rId8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vmlDrawing" Target="../drawings/vmlDrawing3.vml"/><Relationship Id="rId4" Type="http://schemas.openxmlformats.org/officeDocument/2006/relationships/image" Target="../media/image6.jpg"/><Relationship Id="rId9" Type="http://schemas.openxmlformats.org/officeDocument/2006/relationships/image" Target="../media/image16.png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png"/><Relationship Id="rId8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vmlDrawing" Target="../drawings/vmlDrawing4.vml"/><Relationship Id="rId4" Type="http://schemas.openxmlformats.org/officeDocument/2006/relationships/image" Target="../media/image6.jpg"/><Relationship Id="rId9" Type="http://schemas.openxmlformats.org/officeDocument/2006/relationships/image" Target="../media/image16.png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4.bin"/><Relationship Id="rId7" Type="http://schemas.openxmlformats.org/officeDocument/2006/relationships/image" Target="../media/image1.png"/><Relationship Id="rId8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vmlDrawing" Target="../drawings/vmlDrawing5.vml"/><Relationship Id="rId4" Type="http://schemas.openxmlformats.org/officeDocument/2006/relationships/image" Target="../media/image6.jpg"/><Relationship Id="rId9" Type="http://schemas.openxmlformats.org/officeDocument/2006/relationships/image" Target="../media/image16.png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5.bin"/><Relationship Id="rId7" Type="http://schemas.openxmlformats.org/officeDocument/2006/relationships/image" Target="../media/image1.png"/><Relationship Id="rId8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6.vml"/><Relationship Id="rId4" Type="http://schemas.openxmlformats.org/officeDocument/2006/relationships/image" Target="../media/image6.jpg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6.bin"/><Relationship Id="rId7" Type="http://schemas.openxmlformats.org/officeDocument/2006/relationships/image" Target="../media/image1.png"/><Relationship Id="rId8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vmlDrawing" Target="../drawings/vmlDrawing7.vml"/><Relationship Id="rId4" Type="http://schemas.openxmlformats.org/officeDocument/2006/relationships/image" Target="../media/image6.jpg"/><Relationship Id="rId5" Type="http://schemas.openxmlformats.org/officeDocument/2006/relationships/oleObject" Target="../embeddings/oleObject7.bin"/><Relationship Id="rId6" Type="http://schemas.openxmlformats.org/officeDocument/2006/relationships/oleObject" Target="../embeddings/oleObject7.bin"/><Relationship Id="rId7" Type="http://schemas.openxmlformats.org/officeDocument/2006/relationships/image" Target="../media/image1.png"/><Relationship Id="rId8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8.vml"/><Relationship Id="rId4" Type="http://schemas.openxmlformats.org/officeDocument/2006/relationships/image" Target="../media/image6.jpg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oleObject8.bin"/><Relationship Id="rId7" Type="http://schemas.openxmlformats.org/officeDocument/2006/relationships/image" Target="../media/image1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878305" y="1954502"/>
            <a:ext cx="10383253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Quattrocento Sans"/>
              <a:buNone/>
            </a:pPr>
            <a:r>
              <a:rPr b="0" i="0" lang="iw-IL" sz="5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1283636" y="3406315"/>
            <a:ext cx="962152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</a:pPr>
            <a:r>
              <a:rPr b="0" i="0" lang="iw-IL" sz="4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מחזור הנתונים – ניקוי ואינטגרציה של נתונים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/>
          </a:p>
        </p:txBody>
      </p:sp>
      <p:graphicFrame>
        <p:nvGraphicFramePr>
          <p:cNvPr id="189" name="Google Shape;189;p10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189" name="Google Shape;189;p10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Google Shape;190;p10"/>
          <p:cNvGraphicFramePr/>
          <p:nvPr/>
        </p:nvGraphicFramePr>
        <p:xfrm>
          <a:off x="8209738" y="16511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{01D09E87-113D-4C00-BC65-44AFC5FC06DE}</a:tableStyleId>
              </a:tblPr>
              <a:tblGrid>
                <a:gridCol w="789875"/>
              </a:tblGrid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/>
                    </a:p>
                  </a:txBody>
                  <a:tcPr marT="6350" marB="0" marR="6350" marL="6350"/>
                </a:tc>
              </a:tr>
            </a:tbl>
          </a:graphicData>
        </a:graphic>
      </p:graphicFrame>
      <p:sp>
        <p:nvSpPr>
          <p:cNvPr id="191" name="Google Shape;191;p10"/>
          <p:cNvSpPr/>
          <p:nvPr/>
        </p:nvSpPr>
        <p:spPr>
          <a:xfrm>
            <a:off x="4716379" y="3705732"/>
            <a:ext cx="3320716" cy="505326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2" name="Google Shape;192;p10"/>
          <p:cNvGraphicFramePr/>
          <p:nvPr/>
        </p:nvGraphicFramePr>
        <p:xfrm>
          <a:off x="2769528" y="43411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{01D09E87-113D-4C00-BC65-44AFC5FC06DE}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T="6350" marB="0" marR="6350" marL="63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/>
          </a:p>
        </p:txBody>
      </p:sp>
      <p:graphicFrame>
        <p:nvGraphicFramePr>
          <p:cNvPr id="199" name="Google Shape;199;p11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199" name="Google Shape;199;p1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" name="Google Shape;200;p11"/>
          <p:cNvGraphicFramePr/>
          <p:nvPr/>
        </p:nvGraphicFramePr>
        <p:xfrm>
          <a:off x="8209738" y="16511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{01D09E87-113D-4C00-BC65-44AFC5FC06DE}</a:tableStyleId>
              </a:tblPr>
              <a:tblGrid>
                <a:gridCol w="789875"/>
              </a:tblGrid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/>
                    </a:p>
                  </a:txBody>
                  <a:tcPr marT="6350" marB="0" marR="6350" marL="6350"/>
                </a:tc>
              </a:tr>
            </a:tbl>
          </a:graphicData>
        </a:graphic>
      </p:graphicFrame>
      <p:sp>
        <p:nvSpPr>
          <p:cNvPr id="201" name="Google Shape;201;p11"/>
          <p:cNvSpPr/>
          <p:nvPr/>
        </p:nvSpPr>
        <p:spPr>
          <a:xfrm>
            <a:off x="8209738" y="1651171"/>
            <a:ext cx="789881" cy="177629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8229786" y="6531980"/>
            <a:ext cx="789881" cy="177629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11"/>
          <p:cNvCxnSpPr/>
          <p:nvPr/>
        </p:nvCxnSpPr>
        <p:spPr>
          <a:xfrm rot="10800000">
            <a:off x="5402179" y="1733316"/>
            <a:ext cx="2658979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4" name="Google Shape;204;p11"/>
          <p:cNvCxnSpPr/>
          <p:nvPr/>
        </p:nvCxnSpPr>
        <p:spPr>
          <a:xfrm rot="10800000">
            <a:off x="5374100" y="6626163"/>
            <a:ext cx="2658979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5" name="Google Shape;205;p11"/>
          <p:cNvSpPr/>
          <p:nvPr/>
        </p:nvSpPr>
        <p:spPr>
          <a:xfrm>
            <a:off x="1757680" y="1696455"/>
            <a:ext cx="3259488" cy="529387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ערך מינימום</a:t>
            </a:r>
            <a:endParaRPr/>
          </a:p>
        </p:txBody>
      </p:sp>
      <p:sp>
        <p:nvSpPr>
          <p:cNvPr id="206" name="Google Shape;206;p11"/>
          <p:cNvSpPr/>
          <p:nvPr/>
        </p:nvSpPr>
        <p:spPr>
          <a:xfrm>
            <a:off x="1777730" y="6096006"/>
            <a:ext cx="3259488" cy="529387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ערך מקסימום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/>
          </a:p>
        </p:txBody>
      </p:sp>
      <p:graphicFrame>
        <p:nvGraphicFramePr>
          <p:cNvPr id="213" name="Google Shape;213;p12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213" name="Google Shape;213;p1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" name="Google Shape;214;p12"/>
          <p:cNvGraphicFramePr/>
          <p:nvPr/>
        </p:nvGraphicFramePr>
        <p:xfrm>
          <a:off x="8209738" y="16511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{01D09E87-113D-4C00-BC65-44AFC5FC06DE}</a:tableStyleId>
              </a:tblPr>
              <a:tblGrid>
                <a:gridCol w="789875"/>
              </a:tblGrid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/>
                    </a:p>
                  </a:txBody>
                  <a:tcPr marT="6350" marB="0" marR="6350" marL="6350"/>
                </a:tc>
              </a:tr>
            </a:tbl>
          </a:graphicData>
        </a:graphic>
      </p:graphicFrame>
      <p:sp>
        <p:nvSpPr>
          <p:cNvPr id="215" name="Google Shape;215;p12"/>
          <p:cNvSpPr/>
          <p:nvPr/>
        </p:nvSpPr>
        <p:spPr>
          <a:xfrm>
            <a:off x="8209738" y="1651171"/>
            <a:ext cx="789881" cy="177629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2"/>
          <p:cNvSpPr/>
          <p:nvPr/>
        </p:nvSpPr>
        <p:spPr>
          <a:xfrm>
            <a:off x="8229786" y="6531980"/>
            <a:ext cx="789881" cy="177629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217;p12"/>
          <p:cNvCxnSpPr/>
          <p:nvPr/>
        </p:nvCxnSpPr>
        <p:spPr>
          <a:xfrm rot="10800000">
            <a:off x="5402179" y="1733316"/>
            <a:ext cx="2658979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8" name="Google Shape;218;p12"/>
          <p:cNvCxnSpPr/>
          <p:nvPr/>
        </p:nvCxnSpPr>
        <p:spPr>
          <a:xfrm rot="10800000">
            <a:off x="5374100" y="6626163"/>
            <a:ext cx="2658979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9" name="Google Shape;219;p12"/>
          <p:cNvSpPr/>
          <p:nvPr/>
        </p:nvSpPr>
        <p:spPr>
          <a:xfrm>
            <a:off x="1757680" y="1696455"/>
            <a:ext cx="3259488" cy="529387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ערך מינימום</a:t>
            </a:r>
            <a:endParaRPr/>
          </a:p>
        </p:txBody>
      </p:sp>
      <p:sp>
        <p:nvSpPr>
          <p:cNvPr id="220" name="Google Shape;220;p12"/>
          <p:cNvSpPr/>
          <p:nvPr/>
        </p:nvSpPr>
        <p:spPr>
          <a:xfrm>
            <a:off x="1777730" y="6096006"/>
            <a:ext cx="3259488" cy="529387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ערך מקסימום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/>
          </a:p>
        </p:txBody>
      </p:sp>
      <p:graphicFrame>
        <p:nvGraphicFramePr>
          <p:cNvPr id="227" name="Google Shape;227;p13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227" name="Google Shape;227;p1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" name="Google Shape;228;p13"/>
          <p:cNvGraphicFramePr/>
          <p:nvPr/>
        </p:nvGraphicFramePr>
        <p:xfrm>
          <a:off x="10327297" y="16511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{01D09E87-113D-4C00-BC65-44AFC5FC06DE}</a:tableStyleId>
              </a:tblPr>
              <a:tblGrid>
                <a:gridCol w="789875"/>
              </a:tblGrid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/>
                    </a:p>
                  </a:txBody>
                  <a:tcPr marT="6350" marB="0" marR="6350" marL="6350"/>
                </a:tc>
              </a:tr>
              <a:tr h="204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/>
                    </a:p>
                  </a:txBody>
                  <a:tcPr marT="6350" marB="0" marR="6350" marL="6350"/>
                </a:tc>
              </a:tr>
            </a:tbl>
          </a:graphicData>
        </a:graphic>
      </p:graphicFrame>
      <p:pic>
        <p:nvPicPr>
          <p:cNvPr id="229" name="Google Shape;229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87965" y="3775690"/>
            <a:ext cx="2607267" cy="322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10000" y="1661125"/>
            <a:ext cx="4572000" cy="5112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/>
          </a:p>
        </p:txBody>
      </p:sp>
      <p:graphicFrame>
        <p:nvGraphicFramePr>
          <p:cNvPr id="237" name="Google Shape;237;p14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237" name="Google Shape;237;p1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" name="Google Shape;238;p14"/>
          <p:cNvGraphicFramePr/>
          <p:nvPr/>
        </p:nvGraphicFramePr>
        <p:xfrm>
          <a:off x="9372600" y="16511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{01D09E87-113D-4C00-BC65-44AFC5FC06DE}</a:tableStyleId>
              </a:tblPr>
              <a:tblGrid>
                <a:gridCol w="872300"/>
                <a:gridCol w="872300"/>
              </a:tblGrid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אחוזון</a:t>
                      </a:r>
                      <a:endParaRPr/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</a:tbl>
          </a:graphicData>
        </a:graphic>
      </p:graphicFrame>
      <p:pic>
        <p:nvPicPr>
          <p:cNvPr id="239" name="Google Shape;239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87965" y="3775690"/>
            <a:ext cx="2607267" cy="322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10000" y="1661125"/>
            <a:ext cx="4572000" cy="511264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4"/>
          <p:cNvSpPr/>
          <p:nvPr/>
        </p:nvSpPr>
        <p:spPr>
          <a:xfrm>
            <a:off x="5999744" y="2105526"/>
            <a:ext cx="497305" cy="397042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4"/>
          <p:cNvSpPr/>
          <p:nvPr/>
        </p:nvSpPr>
        <p:spPr>
          <a:xfrm>
            <a:off x="6031824" y="3473117"/>
            <a:ext cx="497305" cy="397042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4"/>
          <p:cNvSpPr/>
          <p:nvPr/>
        </p:nvSpPr>
        <p:spPr>
          <a:xfrm>
            <a:off x="6043856" y="5133473"/>
            <a:ext cx="497305" cy="397042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6067922" y="5759119"/>
            <a:ext cx="497305" cy="397042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/>
          </a:p>
        </p:txBody>
      </p:sp>
      <p:graphicFrame>
        <p:nvGraphicFramePr>
          <p:cNvPr id="251" name="Google Shape;251;p15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251" name="Google Shape;251;p1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" name="Google Shape;252;p15"/>
          <p:cNvGraphicFramePr/>
          <p:nvPr/>
        </p:nvGraphicFramePr>
        <p:xfrm>
          <a:off x="9372600" y="16511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{01D09E87-113D-4C00-BC65-44AFC5FC06DE}</a:tableStyleId>
              </a:tblPr>
              <a:tblGrid>
                <a:gridCol w="872300"/>
                <a:gridCol w="872300"/>
              </a:tblGrid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אחוזון</a:t>
                      </a:r>
                      <a:endParaRPr/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  <a:tr h="19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/>
                    </a:p>
                  </a:txBody>
                  <a:tcPr marT="6350" marB="0" marR="6350" marL="6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/>
                </a:tc>
              </a:tr>
            </a:tbl>
          </a:graphicData>
        </a:graphic>
      </p:graphicFrame>
      <p:pic>
        <p:nvPicPr>
          <p:cNvPr id="253" name="Google Shape;253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87965" y="3775690"/>
            <a:ext cx="2607267" cy="322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10000" y="1661125"/>
            <a:ext cx="4572000" cy="511264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/>
          <p:nvPr/>
        </p:nvSpPr>
        <p:spPr>
          <a:xfrm>
            <a:off x="5999744" y="2105526"/>
            <a:ext cx="497305" cy="397042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6031824" y="3473117"/>
            <a:ext cx="497305" cy="397042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6043856" y="5133473"/>
            <a:ext cx="497305" cy="397042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6067922" y="5759119"/>
            <a:ext cx="497305" cy="397042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5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/>
          </a:p>
        </p:txBody>
      </p:sp>
      <p:graphicFrame>
        <p:nvGraphicFramePr>
          <p:cNvPr id="265" name="Google Shape;265;p16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6" imgH="1150673" imgW="1635760" progId="PBrush" spid="_x0000_s1">
                  <p:embed/>
                </p:oleObj>
              </mc:Choice>
              <mc:Fallback>
                <p:oleObj r:id="rId7" imgH="1150673" imgW="1635760" progId="PBrush">
                  <p:embed/>
                  <p:pic>
                    <p:nvPicPr>
                      <p:cNvPr id="265" name="Google Shape;265;p16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" name="Google Shape;266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187965" y="3775690"/>
            <a:ext cx="2607267" cy="322669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6"/>
          <p:cNvSpPr/>
          <p:nvPr/>
        </p:nvSpPr>
        <p:spPr>
          <a:xfrm>
            <a:off x="4958083" y="1961151"/>
            <a:ext cx="3259488" cy="529387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לסיכום</a:t>
            </a:r>
            <a:endParaRPr b="1" i="0" sz="20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8" name="Google Shape;268;p16"/>
          <p:cNvSpPr txBox="1"/>
          <p:nvPr/>
        </p:nvSpPr>
        <p:spPr>
          <a:xfrm>
            <a:off x="3116179" y="2763069"/>
            <a:ext cx="6617368" cy="3482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בכדי לאתר ערכי קיצון במשתנה כמותי נבצע: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AutoNum type="arabicPeriod"/>
            </a:pPr>
            <a:r>
              <a:rPr b="0" i="0" lang="iw-IL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מיון המשתנה בסדר עולה או יורד</a:t>
            </a:r>
            <a:endParaRPr/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AutoNum type="arabicPeriod"/>
            </a:pPr>
            <a:r>
              <a:rPr b="0" i="0" lang="iw-IL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בחינת ערך מקסימאלי ומינימלי</a:t>
            </a:r>
            <a:endParaRPr/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AutoNum type="arabicPeriod"/>
            </a:pPr>
            <a:r>
              <a:rPr b="0" i="0" lang="iw-IL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בחינת התפלגות (ניתן להשתמש ב-BOX PLOT) בכדי לאתר ערכים קיצוניים נוספים</a:t>
            </a:r>
            <a:endParaRPr/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AutoNum type="arabicPeriod"/>
            </a:pPr>
            <a:r>
              <a:rPr b="0" i="0" lang="iw-IL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בחינת הערכים הקיצוניים המתקבלים כחשודים בהתאם למשמעות המשתנה</a:t>
            </a:r>
            <a:r>
              <a:rPr b="0" i="0" lang="iw-IL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"/>
          <p:cNvSpPr txBox="1"/>
          <p:nvPr/>
        </p:nvSpPr>
        <p:spPr>
          <a:xfrm>
            <a:off x="1285240" y="2570520"/>
            <a:ext cx="962152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Quattrocento Sans"/>
              <a:buNone/>
            </a:pPr>
            <a:r>
              <a:rPr b="0" i="0" lang="iw-IL" sz="4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ניתוח נתונים לומדים בעיקר בידיים</a:t>
            </a:r>
            <a:endParaRPr/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Quattrocento Sans"/>
              <a:buNone/>
            </a:pPr>
            <a:r>
              <a:rPr b="0" i="0" lang="iw-IL" sz="4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(HANDS-ON)</a:t>
            </a:r>
            <a:endParaRPr/>
          </a:p>
        </p:txBody>
      </p:sp>
      <p:sp>
        <p:nvSpPr>
          <p:cNvPr id="275" name="Google Shape;275;p17"/>
          <p:cNvSpPr txBox="1"/>
          <p:nvPr/>
        </p:nvSpPr>
        <p:spPr>
          <a:xfrm>
            <a:off x="1" y="5369873"/>
            <a:ext cx="5082138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כלל התמונות במצגת נלקחו מאתר: </a:t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https://pixabay.com/illustrations/search/challenge/</a:t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כלל דמויות המדענים במצגת נלקחו מחברת G-STAT</a:t>
            </a:r>
            <a:endParaRPr b="0" i="0" sz="16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Pixabay Soon Logo Graphics PNG | Picpng" id="276" name="Google Shape;27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21214" y="5457524"/>
            <a:ext cx="1131721" cy="1131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-STAT | LinkedIn" id="277" name="Google Shape;27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47749" y="5392531"/>
            <a:ext cx="1273342" cy="1273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/>
          </a:p>
        </p:txBody>
      </p:sp>
      <p:graphicFrame>
        <p:nvGraphicFramePr>
          <p:cNvPr id="96" name="Google Shape;96;p2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96" name="Google Shape;96;p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Google Shape;97;p2"/>
          <p:cNvSpPr/>
          <p:nvPr/>
        </p:nvSpPr>
        <p:spPr>
          <a:xfrm>
            <a:off x="2334126" y="2265949"/>
            <a:ext cx="7892715" cy="3942346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5281866" y="1937084"/>
            <a:ext cx="1973179" cy="854242"/>
          </a:xfrm>
          <a:prstGeom prst="ellipse">
            <a:avLst/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10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6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הגדרת הבעיה</a:t>
            </a: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7792463" y="2438403"/>
            <a:ext cx="1973179" cy="854242"/>
          </a:xfrm>
          <a:prstGeom prst="ellipse">
            <a:avLst/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10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6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איתור וזיהוי מקורות נתונים</a:t>
            </a: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9055772" y="3473115"/>
            <a:ext cx="1973179" cy="854242"/>
          </a:xfrm>
          <a:prstGeom prst="ellipse">
            <a:avLst/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10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6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אחזור ואחסון נתונים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8706856" y="4760492"/>
            <a:ext cx="1973179" cy="85424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ניקוי ואינטגרציה של נתונים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6589301" y="5626768"/>
            <a:ext cx="1973179" cy="854242"/>
          </a:xfrm>
          <a:prstGeom prst="ellipse">
            <a:avLst/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10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Quattrocento Sans"/>
              <a:buNone/>
            </a:pPr>
            <a:r>
              <a:rPr b="0" i="0" lang="iw-IL" sz="16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כריית נתונים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654960" y="2438400"/>
            <a:ext cx="1973179" cy="854242"/>
          </a:xfrm>
          <a:prstGeom prst="ellipse">
            <a:avLst/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10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Quattrocento Sans"/>
              <a:buNone/>
            </a:pPr>
            <a:r>
              <a:rPr b="0" i="0" lang="iw-IL" sz="16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משוב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391659" y="3545309"/>
            <a:ext cx="1973179" cy="854242"/>
          </a:xfrm>
          <a:prstGeom prst="ellipse">
            <a:avLst/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10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Quattrocento Sans"/>
              <a:buNone/>
            </a:pPr>
            <a:r>
              <a:rPr b="0" i="0" lang="iw-IL" sz="16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קבלת החלטות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026568" y="5626768"/>
            <a:ext cx="1973179" cy="854242"/>
          </a:xfrm>
          <a:prstGeom prst="ellipse">
            <a:avLst/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10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attrocento Sans"/>
              <a:buNone/>
            </a:pPr>
            <a:r>
              <a:rPr b="0" i="0" lang="iw-IL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0" i="0" lang="iw-IL" sz="16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עיבוד, ניתוח נתונים וויזואליזציה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993232" y="4772526"/>
            <a:ext cx="1973179" cy="854242"/>
          </a:xfrm>
          <a:prstGeom prst="ellipse">
            <a:avLst/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10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6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פרזנטציה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/>
          <p:nvPr/>
        </p:nvSpPr>
        <p:spPr>
          <a:xfrm rot="5400000">
            <a:off x="5891033" y="3571963"/>
            <a:ext cx="2664000" cy="15840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D96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 rot="-5400000">
            <a:off x="4046188" y="3387477"/>
            <a:ext cx="2664000" cy="15840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D96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5285879" y="3805986"/>
            <a:ext cx="1973179" cy="85424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10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6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אינפו-אתיקה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6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וניהול ידע</a:t>
            </a:r>
            <a:endParaRPr b="0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/>
          </a:p>
        </p:txBody>
      </p:sp>
      <p:graphicFrame>
        <p:nvGraphicFramePr>
          <p:cNvPr id="116" name="Google Shape;116;p3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116" name="Google Shape;116;p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Google Shape;117;p3"/>
          <p:cNvGraphicFramePr/>
          <p:nvPr/>
        </p:nvGraphicFramePr>
        <p:xfrm>
          <a:off x="2356853" y="20523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{B5AAFDCE-5292-49B1-8EE9-5182A20B2B59}</a:tableStyleId>
              </a:tblPr>
              <a:tblGrid>
                <a:gridCol w="4064000"/>
                <a:gridCol w="4064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מס' סידורי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מחיר מקסימאלי למנת פלאפל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156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/>
                        <a:t>ממוצע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/>
                        <a:t>28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8" name="Google Shape;118;p3"/>
          <p:cNvSpPr/>
          <p:nvPr/>
        </p:nvSpPr>
        <p:spPr>
          <a:xfrm>
            <a:off x="121920" y="3429000"/>
            <a:ext cx="2031733" cy="1900989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66484" y="3252537"/>
            <a:ext cx="3605462" cy="360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/>
          </a:p>
        </p:txBody>
      </p:sp>
      <p:graphicFrame>
        <p:nvGraphicFramePr>
          <p:cNvPr id="126" name="Google Shape;126;p4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126" name="Google Shape;126;p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Google Shape;127;p4"/>
          <p:cNvGraphicFramePr/>
          <p:nvPr/>
        </p:nvGraphicFramePr>
        <p:xfrm>
          <a:off x="2356853" y="19456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{B5AAFDCE-5292-49B1-8EE9-5182A20B2B59}</a:tableStyleId>
              </a:tblPr>
              <a:tblGrid>
                <a:gridCol w="4064000"/>
                <a:gridCol w="4064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מס' סידורי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מחיר מקסימאלי למנת פלאפל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156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/>
                        <a:t>ממוצע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/>
                        <a:t>28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28" name="Google Shape;128;p4"/>
          <p:cNvSpPr/>
          <p:nvPr/>
        </p:nvSpPr>
        <p:spPr>
          <a:xfrm>
            <a:off x="121920" y="3429000"/>
            <a:ext cx="2031733" cy="1900989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66484" y="3252537"/>
            <a:ext cx="3605462" cy="360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/>
          </a:p>
        </p:txBody>
      </p:sp>
      <p:graphicFrame>
        <p:nvGraphicFramePr>
          <p:cNvPr id="136" name="Google Shape;136;p5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136" name="Google Shape;136;p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Google Shape;137;p5"/>
          <p:cNvGraphicFramePr/>
          <p:nvPr/>
        </p:nvGraphicFramePr>
        <p:xfrm>
          <a:off x="2356853" y="19456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{B5AAFDCE-5292-49B1-8EE9-5182A20B2B59}</a:tableStyleId>
              </a:tblPr>
              <a:tblGrid>
                <a:gridCol w="4064000"/>
                <a:gridCol w="4064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מס' סידורי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מחיר מקסימאלי למנת פלאפל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156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/>
                        <a:t>ממוצע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/>
                        <a:t>28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38" name="Google Shape;138;p5"/>
          <p:cNvSpPr/>
          <p:nvPr/>
        </p:nvSpPr>
        <p:spPr>
          <a:xfrm>
            <a:off x="3380874" y="3429000"/>
            <a:ext cx="1997242" cy="336884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121920" y="3429000"/>
            <a:ext cx="2031733" cy="1900989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66484" y="3252537"/>
            <a:ext cx="3605462" cy="360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/>
          </a:p>
        </p:txBody>
      </p:sp>
      <p:graphicFrame>
        <p:nvGraphicFramePr>
          <p:cNvPr id="147" name="Google Shape;147;p6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147" name="Google Shape;147;p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Google Shape;148;p6"/>
          <p:cNvGraphicFramePr/>
          <p:nvPr/>
        </p:nvGraphicFramePr>
        <p:xfrm>
          <a:off x="2356853" y="19456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{B5AAFDCE-5292-49B1-8EE9-5182A20B2B59}</a:tableStyleId>
              </a:tblPr>
              <a:tblGrid>
                <a:gridCol w="4064000"/>
                <a:gridCol w="4064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מס' סידורי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מחיר מקסימאלי למנת פלאפל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/>
                        <a:t>ממוצע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/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49" name="Google Shape;149;p6"/>
          <p:cNvSpPr/>
          <p:nvPr/>
        </p:nvSpPr>
        <p:spPr>
          <a:xfrm>
            <a:off x="3380874" y="3429000"/>
            <a:ext cx="1997242" cy="336884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121920" y="3429000"/>
            <a:ext cx="2031733" cy="1900989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66484" y="3252537"/>
            <a:ext cx="3605462" cy="360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/>
          </a:p>
        </p:txBody>
      </p:sp>
      <p:graphicFrame>
        <p:nvGraphicFramePr>
          <p:cNvPr id="158" name="Google Shape;158;p7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158" name="Google Shape;158;p7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" name="Google Shape;159;p7"/>
          <p:cNvSpPr txBox="1"/>
          <p:nvPr/>
        </p:nvSpPr>
        <p:spPr>
          <a:xfrm>
            <a:off x="6332028" y="2797513"/>
            <a:ext cx="51164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Gisha"/>
              <a:buNone/>
            </a:pPr>
            <a:r>
              <a:rPr b="0" i="0" lang="iw-IL" sz="2800" u="none" cap="none" strike="noStrike">
                <a:solidFill>
                  <a:srgbClr val="FFC000"/>
                </a:solidFill>
                <a:latin typeface="Gisha"/>
                <a:ea typeface="Gisha"/>
                <a:cs typeface="Gisha"/>
                <a:sym typeface="Gisha"/>
              </a:rPr>
              <a:t>ערך קיצוני (Outlier)</a:t>
            </a:r>
            <a:endParaRPr b="0" i="0" sz="2800" u="none" cap="none" strike="noStrike">
              <a:solidFill>
                <a:srgbClr val="FFC000"/>
              </a:solidFill>
              <a:latin typeface="Gisha"/>
              <a:ea typeface="Gisha"/>
              <a:cs typeface="Gisha"/>
              <a:sym typeface="Gisha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5281870" y="3910246"/>
            <a:ext cx="5873251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Gisha"/>
              <a:buNone/>
            </a:pPr>
            <a:r>
              <a:rPr b="0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ערך השונה באופן קיצוני מהרוב הגדול של הערכים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Gisha"/>
              <a:buNone/>
            </a:pPr>
            <a:r>
              <a:rPr b="1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לעיתים אף מעלה חשש לגבי אמינות הנתון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2069432" y="2514600"/>
            <a:ext cx="3212438" cy="2201779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/>
          </a:p>
        </p:txBody>
      </p:sp>
      <p:graphicFrame>
        <p:nvGraphicFramePr>
          <p:cNvPr id="168" name="Google Shape;168;p8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168" name="Google Shape;168;p8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" name="Google Shape;169;p8"/>
          <p:cNvSpPr txBox="1"/>
          <p:nvPr/>
        </p:nvSpPr>
        <p:spPr>
          <a:xfrm>
            <a:off x="6332028" y="2797513"/>
            <a:ext cx="51164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Gisha"/>
              <a:buNone/>
            </a:pPr>
            <a:r>
              <a:rPr b="0" i="0" lang="iw-IL" sz="2800" u="none" cap="none" strike="noStrike">
                <a:solidFill>
                  <a:srgbClr val="FFC000"/>
                </a:solidFill>
                <a:latin typeface="Gisha"/>
                <a:ea typeface="Gisha"/>
                <a:cs typeface="Gisha"/>
                <a:sym typeface="Gisha"/>
              </a:rPr>
              <a:t>ערך קיצוני (Outlier)</a:t>
            </a:r>
            <a:endParaRPr b="0" i="0" sz="2800" u="none" cap="none" strike="noStrike">
              <a:solidFill>
                <a:srgbClr val="FFC000"/>
              </a:solidFill>
              <a:latin typeface="Gisha"/>
              <a:ea typeface="Gisha"/>
              <a:cs typeface="Gisha"/>
              <a:sym typeface="Gisha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5281870" y="3910246"/>
            <a:ext cx="5873251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Gisha"/>
              <a:buNone/>
            </a:pPr>
            <a:r>
              <a:rPr b="0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לכן ועל מנת שלא להטות את תוצאות ניתוח הנתונים: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indent="-4572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Gisha"/>
              <a:buAutoNum type="arabicPeriod"/>
            </a:pPr>
            <a:r>
              <a:rPr b="1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יש לאתר ערכים קיצוניים</a:t>
            </a:r>
            <a:endParaRPr/>
          </a:p>
          <a:p>
            <a:pPr indent="-3302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indent="-4572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Gisha"/>
              <a:buAutoNum type="arabicPeriod"/>
            </a:pPr>
            <a:r>
              <a:rPr b="1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יש לטפל בערכים קיצוניים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2069432" y="2514600"/>
            <a:ext cx="3212438" cy="2201779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/>
        </p:nvSpPr>
        <p:spPr>
          <a:xfrm>
            <a:off x="5281870" y="365124"/>
            <a:ext cx="7764379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b="0" i="0" lang="iw-IL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זיהוי ערכים קיצוניים</a:t>
            </a:r>
            <a:endParaRPr/>
          </a:p>
        </p:txBody>
      </p:sp>
      <p:graphicFrame>
        <p:nvGraphicFramePr>
          <p:cNvPr id="178" name="Google Shape;178;p9"/>
          <p:cNvGraphicFramePr/>
          <p:nvPr/>
        </p:nvGraphicFramePr>
        <p:xfrm>
          <a:off x="121920" y="41273"/>
          <a:ext cx="1635760" cy="1150673"/>
        </p:xfrm>
        <a:graphic>
          <a:graphicData uri="http://schemas.openxmlformats.org/presentationml/2006/ole">
            <mc:AlternateContent>
              <mc:Choice Requires="v">
                <p:oleObj r:id="rId5" imgH="1150673" imgW="1635760" progId="PBrush" spid="_x0000_s1">
                  <p:embed/>
                </p:oleObj>
              </mc:Choice>
              <mc:Fallback>
                <p:oleObj r:id="rId6" imgH="1150673" imgW="1635760" progId="PBrush">
                  <p:embed/>
                  <p:pic>
                    <p:nvPicPr>
                      <p:cNvPr id="178" name="Google Shape;178;p9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" y="41273"/>
                        <a:ext cx="1635760" cy="1150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" name="Google Shape;179;p9"/>
          <p:cNvSpPr txBox="1"/>
          <p:nvPr/>
        </p:nvSpPr>
        <p:spPr>
          <a:xfrm>
            <a:off x="2205197" y="2262465"/>
            <a:ext cx="511645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Gisha"/>
              <a:buNone/>
            </a:pPr>
            <a:r>
              <a:rPr b="0" i="0" lang="iw-IL" sz="2800" u="none" cap="none" strike="noStrike">
                <a:solidFill>
                  <a:srgbClr val="FFC000"/>
                </a:solidFill>
                <a:latin typeface="Gisha"/>
                <a:ea typeface="Gisha"/>
                <a:cs typeface="Gisha"/>
                <a:sym typeface="Gisha"/>
              </a:rPr>
              <a:t>זיהוי ערכים קיצוניים (Outlier) במשתנה מסוג כמותי</a:t>
            </a:r>
            <a:endParaRPr b="0" i="0" sz="2800" u="none" cap="none" strike="noStrike">
              <a:solidFill>
                <a:srgbClr val="FFC000"/>
              </a:solidFill>
              <a:latin typeface="Gisha"/>
              <a:ea typeface="Gisha"/>
              <a:cs typeface="Gisha"/>
              <a:sym typeface="Gisha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1660365" y="3597425"/>
            <a:ext cx="587325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Gisha"/>
              <a:buNone/>
            </a:pPr>
            <a:r>
              <a:rPr b="1" i="0" lang="iw-IL" sz="2000" u="none" cap="none" strike="noStrike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איך לדעתכם נוכל לזהות יחסית בקלות ערכים קיצוניים במשתנה כמותי?</a:t>
            </a: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8325853" y="2785685"/>
            <a:ext cx="3224463" cy="2159294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2" name="Google Shape;182;p9"/>
          <p:cNvGraphicFramePr/>
          <p:nvPr/>
        </p:nvGraphicFramePr>
        <p:xfrm>
          <a:off x="2769528" y="43411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{01D09E87-113D-4C00-BC65-44AFC5FC06DE}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T="6350" marB="0" marR="6350" marL="635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2022-07-13T12:51:19Z</dcterms:created>
  <dc:creator>Asaf Elkan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0x01010036645D823A8AC1408077D8B040E81993</vt:lpwstr>
  </property>
</Properties>
</file>