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73" r:id="rId3"/>
    <p:sldId id="281" r:id="rId4"/>
    <p:sldId id="286" r:id="rId5"/>
    <p:sldId id="287" r:id="rId6"/>
    <p:sldId id="288" r:id="rId7"/>
    <p:sldId id="289" r:id="rId8"/>
    <p:sldId id="282" r:id="rId9"/>
    <p:sldId id="290" r:id="rId10"/>
    <p:sldId id="271" r:id="rId11"/>
  </p:sldIdLst>
  <p:sldSz cx="9144000" cy="5143500" type="screen16x9"/>
  <p:notesSz cx="6858000" cy="9144000"/>
  <p:embeddedFontLst>
    <p:embeddedFont>
      <p:font typeface="Assistant" pitchFamily="2" charset="-79"/>
      <p:regular r:id="rId13"/>
      <p:bold r:id="rId14"/>
    </p:embeddedFont>
    <p:embeddedFont>
      <p:font typeface="Assistant ExtraBold" pitchFamily="2" charset="-79"/>
      <p:bold r:id="rId15"/>
    </p:embeddedFont>
    <p:embeddedFont>
      <p:font typeface="Assistant SemiBold" pitchFamily="2" charset="-79"/>
      <p:regular r:id="rId16"/>
      <p:bold r:id="rId17"/>
    </p:embeddedFont>
    <p:embeddedFont>
      <p:font typeface="Calibri" panose="020F0502020204030204" pitchFamily="34" charset="0"/>
      <p:regular r:id="rId18"/>
      <p:bold r:id="rId19"/>
      <p:italic r:id="rId20"/>
      <p:boldItalic r:id="rId21"/>
    </p:embeddedFont>
    <p:embeddedFont>
      <p:font typeface="Quattrocento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WCNetZug8LR1oBCDLz02lraI6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752"/>
    <a:srgbClr val="FFC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AC32B-140A-4F51-818E-A169065974CD}">
  <a:tblStyle styleId="{A3BAC32B-140A-4F51-818E-A169065974CD}" styleName="Table_0">
    <a:wholeTbl>
      <a:tcTxStyle b="off"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000000">
              <a:alpha val="20000"/>
            </a:srgbClr>
          </a:solidFill>
        </a:fill>
      </a:tcStyle>
    </a:wholeTbl>
    <a:band1H>
      <a:tcTxStyle/>
      <a:tcStyle>
        <a:tcBdr/>
      </a:tcStyle>
    </a:band1H>
    <a:band2H>
      <a:tcTxStyle b="off" i="off"/>
      <a:tcStyle>
        <a:tcBdr/>
        <a:fill>
          <a:solidFill>
            <a:srgbClr val="FFFFFF"/>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000000">
              <a:alpha val="20000"/>
            </a:srgbClr>
          </a:solidFill>
        </a:fill>
      </a:tcStyle>
    </a:firstCol>
    <a:lastRow>
      <a:tcTxStyle b="on"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38100"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FFFFFF">
              <a:alpha val="0"/>
            </a:srgbClr>
          </a:solidFill>
        </a:fill>
      </a:tcStyle>
    </a:firstRow>
    <a:neCell>
      <a:tcTxStyle/>
      <a:tcStyle>
        <a:tcBdr/>
      </a:tcStyle>
    </a:neCell>
    <a:nwCell>
      <a:tcTxStyle/>
      <a:tcStyle>
        <a:tcBdr/>
      </a:tcStyle>
    </a:nwCell>
  </a:tblStyle>
  <a:tblStyle styleId="{4CF1DEA2-2FB3-4DB7-9487-264ABC45CB27}" styleName="Table_1">
    <a:wholeTbl>
      <a:tcTxStyle b="off" i="off">
        <a:font>
          <a:latin typeface="Calibri"/>
          <a:ea typeface="Calibri"/>
          <a:cs typeface="Calibri"/>
        </a:font>
        <a:srgbClr val="000000"/>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rgbClr val="CDD4EA"/>
          </a:solidFill>
        </a:fill>
      </a:tcStyle>
    </a:wholeTbl>
    <a:band1H>
      <a:tcTxStyle/>
      <a:tcStyle>
        <a:tcBdr/>
      </a:tcStyle>
    </a:band1H>
    <a:band2H>
      <a:tcTxStyle b="off" i="off"/>
      <a:tcStyle>
        <a:tcBdr/>
        <a:fill>
          <a:solidFill>
            <a:srgbClr val="E8EBF5"/>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FFFFFF"/>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25400"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25400"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0" autoAdjust="0"/>
  </p:normalViewPr>
  <p:slideViewPr>
    <p:cSldViewPr snapToGrid="0">
      <p:cViewPr varScale="1">
        <p:scale>
          <a:sx n="125" d="100"/>
          <a:sy n="125" d="100"/>
        </p:scale>
        <p:origin x="11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900" b="0" i="0" u="none" strike="noStrike" cap="none">
                <a:latin typeface="Calibri"/>
                <a:ea typeface="Calibri"/>
                <a:cs typeface="Calibri"/>
                <a:sym typeface="Calibri"/>
              </a:defRPr>
            </a:lvl1pPr>
            <a:lvl2pPr marL="914400" marR="0" lvl="1" indent="-228600" algn="r" rtl="1">
              <a:spcBef>
                <a:spcPts val="0"/>
              </a:spcBef>
              <a:spcAft>
                <a:spcPts val="0"/>
              </a:spcAft>
              <a:buSzPts val="1400"/>
              <a:buNone/>
              <a:defRPr sz="900" b="0" i="0" u="none" strike="noStrike" cap="none">
                <a:latin typeface="Calibri"/>
                <a:ea typeface="Calibri"/>
                <a:cs typeface="Calibri"/>
                <a:sym typeface="Calibri"/>
              </a:defRPr>
            </a:lvl2pPr>
            <a:lvl3pPr marL="1371600" marR="0" lvl="2" indent="-228600" algn="r" rtl="1">
              <a:spcBef>
                <a:spcPts val="0"/>
              </a:spcBef>
              <a:spcAft>
                <a:spcPts val="0"/>
              </a:spcAft>
              <a:buSzPts val="1400"/>
              <a:buNone/>
              <a:defRPr sz="900" b="0" i="0" u="none" strike="noStrike" cap="none">
                <a:latin typeface="Calibri"/>
                <a:ea typeface="Calibri"/>
                <a:cs typeface="Calibri"/>
                <a:sym typeface="Calibri"/>
              </a:defRPr>
            </a:lvl3pPr>
            <a:lvl4pPr marL="1828800" marR="0" lvl="3" indent="-228600" algn="r" rtl="1">
              <a:spcBef>
                <a:spcPts val="0"/>
              </a:spcBef>
              <a:spcAft>
                <a:spcPts val="0"/>
              </a:spcAft>
              <a:buSzPts val="1400"/>
              <a:buNone/>
              <a:defRPr sz="900" b="0" i="0" u="none" strike="noStrike" cap="none">
                <a:latin typeface="Calibri"/>
                <a:ea typeface="Calibri"/>
                <a:cs typeface="Calibri"/>
                <a:sym typeface="Calibri"/>
              </a:defRPr>
            </a:lvl4pPr>
            <a:lvl5pPr marL="2286000" marR="0" lvl="4" indent="-228600" algn="r" rtl="1">
              <a:spcBef>
                <a:spcPts val="0"/>
              </a:spcBef>
              <a:spcAft>
                <a:spcPts val="0"/>
              </a:spcAft>
              <a:buSzPts val="1400"/>
              <a:buNone/>
              <a:defRPr sz="900" b="0" i="0" u="none" strike="noStrike" cap="none">
                <a:latin typeface="Calibri"/>
                <a:ea typeface="Calibri"/>
                <a:cs typeface="Calibri"/>
                <a:sym typeface="Calibri"/>
              </a:defRPr>
            </a:lvl5pPr>
            <a:lvl6pPr marL="2743200" marR="0" lvl="5" indent="-228600" algn="r" rtl="1">
              <a:spcBef>
                <a:spcPts val="0"/>
              </a:spcBef>
              <a:spcAft>
                <a:spcPts val="0"/>
              </a:spcAft>
              <a:buSzPts val="1400"/>
              <a:buNone/>
              <a:defRPr sz="900" b="0" i="0" u="none" strike="noStrike" cap="none">
                <a:latin typeface="Calibri"/>
                <a:ea typeface="Calibri"/>
                <a:cs typeface="Calibri"/>
                <a:sym typeface="Calibri"/>
              </a:defRPr>
            </a:lvl6pPr>
            <a:lvl7pPr marL="3200400" marR="0" lvl="6" indent="-228600" algn="r" rtl="1">
              <a:spcBef>
                <a:spcPts val="0"/>
              </a:spcBef>
              <a:spcAft>
                <a:spcPts val="0"/>
              </a:spcAft>
              <a:buSzPts val="1400"/>
              <a:buNone/>
              <a:defRPr sz="900" b="0" i="0" u="none" strike="noStrike" cap="none">
                <a:latin typeface="Calibri"/>
                <a:ea typeface="Calibri"/>
                <a:cs typeface="Calibri"/>
                <a:sym typeface="Calibri"/>
              </a:defRPr>
            </a:lvl7pPr>
            <a:lvl8pPr marL="3657600" marR="0" lvl="7" indent="-228600" algn="r" rtl="1">
              <a:spcBef>
                <a:spcPts val="0"/>
              </a:spcBef>
              <a:spcAft>
                <a:spcPts val="0"/>
              </a:spcAft>
              <a:buSzPts val="1400"/>
              <a:buNone/>
              <a:defRPr sz="900" b="0" i="0" u="none" strike="noStrike" cap="none">
                <a:latin typeface="Calibri"/>
                <a:ea typeface="Calibri"/>
                <a:cs typeface="Calibri"/>
                <a:sym typeface="Calibri"/>
              </a:defRPr>
            </a:lvl8pPr>
            <a:lvl9pPr marL="4114800" marR="0" lvl="8" indent="-228600" algn="r" rtl="1">
              <a:spcBef>
                <a:spcPts val="0"/>
              </a:spcBef>
              <a:spcAft>
                <a:spcPts val="0"/>
              </a:spcAft>
              <a:buSzPts val="1400"/>
              <a:buNone/>
              <a:defRPr sz="9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כעת יש לבצע את התרגילים שבחוברת האקסל "כיצד לחפש נתונים למחקר נתונים – חלק א' – תרגול"</a:t>
            </a:r>
          </a:p>
        </p:txBody>
      </p:sp>
      <p:sp>
        <p:nvSpPr>
          <p:cNvPr id="272" name="Google Shape;2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אחרי שבשיעורים הקודמים למדנו מה לחפש והיכן לחפש נתונים למחקר נתונים, כעת נעבור ללמוד כיצד לחפש נתונים.</a:t>
            </a:r>
          </a:p>
          <a:p>
            <a:pPr marL="0" lvl="0" indent="0" algn="r" rtl="1">
              <a:spcBef>
                <a:spcPts val="0"/>
              </a:spcBef>
              <a:spcAft>
                <a:spcPts val="0"/>
              </a:spcAft>
              <a:buNone/>
            </a:pPr>
            <a:r>
              <a:rPr lang="he-IL" dirty="0"/>
              <a:t>החיפוש עצמו איננו פשוט כלל ומאתגר ביותר!</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23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דונו בכיתה באתגרים בחיפוש מידע לניתוח.</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78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למצוא מחט בערימת שחת – כבר בפרק הראשון בנושא רציונל המגמה למדנו על היקפי המידע הקיימים והמצטברים בעולם – כמות עצומה של נתונים שרק הולכת וגדלה בכל שנייה. לכן, זהו אתגר משמעותי מאוד למצוא את המידע הרלוונטי למחקר הנתונים מתוך כל המידע הזמין לנו.</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אמינות הנתונים – </a:t>
            </a:r>
            <a:r>
              <a:rPr lang="he-IL" dirty="0" err="1"/>
              <a:t>פייק</a:t>
            </a:r>
            <a:r>
              <a:rPr lang="he-IL" dirty="0"/>
              <a:t> ניוז הוא תופעה ידועה שבה חדשות שאינן </a:t>
            </a:r>
            <a:r>
              <a:rPr lang="he-IL" dirty="0" err="1"/>
              <a:t>אמיתיות</a:t>
            </a:r>
            <a:r>
              <a:rPr lang="he-IL" dirty="0"/>
              <a:t> מתפרסמות ועלולות להטעות קהל שנחשף אליהן. זוהי רק דוגמה אחת לבעיית אמון בנתון שאנו נחשפים אליו באינטרנט או במקור אחר כמו טלוויזיה, רדיו וכדומה.</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מקרים נוספים של בעיית אמינות בנתונים מתרחשים כשנתונים לא מעודכנים או לא עוברים בדיקות ובקרה בעת קליטתם.</a:t>
            </a:r>
          </a:p>
          <a:p>
            <a:pPr marL="0" lvl="0" indent="0" algn="r" rtl="1">
              <a:spcBef>
                <a:spcPts val="0"/>
              </a:spcBef>
              <a:spcAft>
                <a:spcPts val="0"/>
              </a:spcAft>
              <a:buNone/>
            </a:pPr>
            <a:r>
              <a:rPr lang="he-IL" dirty="0"/>
              <a:t>נלמד עוד רבות על נושא אמינות הנתונים בשלב האינטגרציה של הנתונים בהמשך למידת מחזור הנתונים.</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השקעה – יש להשקיע במלאכת החיפוש. מאמץ נוסף עשוי להביא לנו עוד מידע שלעתים יכול לתרום להפקת תובנות משמעותיות מאוד למחקר שלנו.</a:t>
            </a:r>
          </a:p>
          <a:p>
            <a:pPr marL="0" lvl="0" indent="0" algn="r" rtl="1">
              <a:spcBef>
                <a:spcPts val="0"/>
              </a:spcBef>
              <a:spcAft>
                <a:spcPts val="0"/>
              </a:spcAft>
              <a:buNone/>
            </a:pPr>
            <a:r>
              <a:rPr lang="he-IL" dirty="0"/>
              <a:t>  </a:t>
            </a:r>
          </a:p>
          <a:p>
            <a:pPr marL="0" marR="0" lvl="0" indent="0" algn="r" rtl="1">
              <a:lnSpc>
                <a:spcPct val="100000"/>
              </a:lnSpc>
              <a:spcBef>
                <a:spcPts val="0"/>
              </a:spcBef>
              <a:spcAft>
                <a:spcPts val="0"/>
              </a:spcAft>
              <a:buClr>
                <a:schemeClr val="dk1"/>
              </a:buClr>
              <a:buSzPts val="1200"/>
              <a:buFont typeface="Calibri"/>
              <a:buNone/>
            </a:pPr>
            <a:r>
              <a:rPr lang="he-IL" dirty="0"/>
              <a:t>נעמיק בשני האתגרים הראשונים שמנינו וניתן כלים להתמודדות של מנתח הנתונים איתם.</a:t>
            </a:r>
          </a:p>
          <a:p>
            <a:pPr marL="0" marR="0" lvl="0" indent="0" algn="r" rtl="1">
              <a:lnSpc>
                <a:spcPct val="100000"/>
              </a:lnSpc>
              <a:spcBef>
                <a:spcPts val="0"/>
              </a:spcBef>
              <a:spcAft>
                <a:spcPts val="0"/>
              </a:spcAft>
              <a:buClr>
                <a:schemeClr val="dk1"/>
              </a:buClr>
              <a:buSzPts val="1200"/>
              <a:buFont typeface="Calibri"/>
              <a:buNone/>
            </a:pPr>
            <a:endParaRPr lang="he-IL" dirty="0"/>
          </a:p>
          <a:p>
            <a:pPr marL="0" marR="0" lvl="0" indent="0" algn="r" rtl="1">
              <a:lnSpc>
                <a:spcPct val="100000"/>
              </a:lnSpc>
              <a:spcBef>
                <a:spcPts val="0"/>
              </a:spcBef>
              <a:spcAft>
                <a:spcPts val="0"/>
              </a:spcAft>
              <a:buClr>
                <a:schemeClr val="dk1"/>
              </a:buClr>
              <a:buSzPts val="1200"/>
              <a:buFont typeface="Calibri"/>
              <a:buNone/>
            </a:pPr>
            <a:r>
              <a:rPr lang="he-IL" dirty="0"/>
              <a:t>במערך שיעור זה נעמיק באתגר הראשון – "למצוא מחט בערימת שחת". באתגר אמינות הנתונים נעסוק בשיעור הבא.   </a:t>
            </a:r>
          </a:p>
          <a:p>
            <a:pPr marL="0" lvl="0" indent="0" algn="r" rtl="1">
              <a:spcBef>
                <a:spcPts val="0"/>
              </a:spcBef>
              <a:spcAft>
                <a:spcPts val="0"/>
              </a:spcAft>
              <a:buNone/>
            </a:pPr>
            <a:endParaRPr lang="he-IL" dirty="0"/>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98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נלמד כלים להתמודדות עם אתגרי מלאכת החיפוש של נתונים למחקר. הכלי הראשון הוא לבצע את החיפוש בהתאם להגדרת </a:t>
            </a:r>
            <a:r>
              <a:rPr lang="he-I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הבעיה</a:t>
            </a:r>
            <a:r>
              <a:rPr lang="he-IL" dirty="0"/>
              <a:t> כפי שהוגדרה בתחילת מחזור הנתונים.</a:t>
            </a:r>
          </a:p>
          <a:p>
            <a:pPr marL="0" lvl="0" indent="0" algn="r" rtl="1">
              <a:spcBef>
                <a:spcPts val="0"/>
              </a:spcBef>
              <a:spcAft>
                <a:spcPts val="0"/>
              </a:spcAft>
              <a:buNone/>
            </a:pPr>
            <a:endParaRPr lang="he-IL" dirty="0"/>
          </a:p>
          <a:p>
            <a:pPr marL="0" marR="0" lvl="0" indent="0" algn="r" rtl="1">
              <a:lnSpc>
                <a:spcPct val="100000"/>
              </a:lnSpc>
              <a:spcBef>
                <a:spcPts val="0"/>
              </a:spcBef>
              <a:spcAft>
                <a:spcPts val="0"/>
              </a:spcAft>
              <a:buClr>
                <a:schemeClr val="dk1"/>
              </a:buClr>
              <a:buSzPts val="1200"/>
              <a:buFont typeface="Calibri"/>
              <a:buNone/>
            </a:pPr>
            <a:r>
              <a:rPr lang="he-IL" dirty="0"/>
              <a:t>לדוגמה, אם נתון שהוגדרה</a:t>
            </a:r>
            <a:r>
              <a:rPr lang="he-IL" dirty="0">
                <a:highlight>
                  <a:schemeClr val="lt1"/>
                </a:highlight>
              </a:rPr>
              <a:t> הבעיה:  </a:t>
            </a:r>
            <a:r>
              <a:rPr lang="he-IL" sz="900" dirty="0">
                <a:highlight>
                  <a:schemeClr val="lt1"/>
                </a:highlight>
                <a:latin typeface="Quattrocento Sans"/>
                <a:ea typeface="Quattrocento Sans"/>
                <a:cs typeface="Quattrocento Sans"/>
                <a:sym typeface="Quattrocento Sans"/>
              </a:rPr>
              <a:t>"האם מצב הרוח משפיע על ערכי סוכר במבוגרים?" </a:t>
            </a:r>
            <a:endParaRPr lang="he-IL" dirty="0">
              <a:highlight>
                <a:schemeClr val="lt1"/>
              </a:highlight>
            </a:endParaRPr>
          </a:p>
          <a:p>
            <a:pPr marL="0" lvl="0" indent="0" algn="r" rtl="1">
              <a:spcBef>
                <a:spcPts val="0"/>
              </a:spcBef>
              <a:spcAft>
                <a:spcPts val="0"/>
              </a:spcAft>
              <a:buNone/>
            </a:pPr>
            <a:r>
              <a:rPr lang="he-IL" dirty="0">
                <a:highlight>
                  <a:schemeClr val="lt1"/>
                </a:highlight>
              </a:rPr>
              <a:t>ברור שתוצאות משחקי הכדורגל בליגת העל אינן רלוונטיות ולא נוכל להגיע בעזרתן לתובנות שיקדמו את המחקר בגין הקשר שבין מצב רוח לערכי סוכר.</a:t>
            </a:r>
          </a:p>
          <a:p>
            <a:pPr marL="0" lvl="0" indent="0" algn="r" rtl="1">
              <a:spcBef>
                <a:spcPts val="0"/>
              </a:spcBef>
              <a:spcAft>
                <a:spcPts val="0"/>
              </a:spcAft>
              <a:buNone/>
            </a:pPr>
            <a:r>
              <a:rPr lang="he-IL" dirty="0">
                <a:highlight>
                  <a:schemeClr val="lt1"/>
                </a:highlight>
              </a:rPr>
              <a:t>לעומת זאת, נתוני מדידות דם מקופת חולים עשויים להכיל גם נתוני ערכי סוכר – נתונים שמאוד רלוונטיים לבעיה שהוגד</a:t>
            </a:r>
            <a:r>
              <a:rPr lang="he-IL" dirty="0"/>
              <a:t>רה. </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12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highlight>
                  <a:schemeClr val="lt1"/>
                </a:highlight>
              </a:rPr>
              <a:t>כדאי להתחיל לאסוף את הנתונים למחקר בתוך הנתונים הפנימיים של הארגון.</a:t>
            </a:r>
          </a:p>
          <a:p>
            <a:pPr marL="0" lvl="0" indent="0" algn="r" rtl="1">
              <a:spcBef>
                <a:spcPts val="0"/>
              </a:spcBef>
              <a:spcAft>
                <a:spcPts val="0"/>
              </a:spcAft>
              <a:buNone/>
            </a:pPr>
            <a:r>
              <a:rPr lang="he-IL" dirty="0">
                <a:highlight>
                  <a:schemeClr val="lt1"/>
                </a:highlight>
              </a:rPr>
              <a:t>בשיעור הקודם סקרנו את היתרונות שבנתונים אלה, ויש סיכוי גבוה מאוד שנמצא בהם הרבה נתונים שרלוונטיים </a:t>
            </a:r>
            <a:r>
              <a:rPr lang="he-IL" dirty="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
                  </a:ext>
                </a:extLst>
              </a:rPr>
              <a:t>לבעיה </a:t>
            </a:r>
            <a:r>
              <a:rPr lang="he-IL" dirty="0">
                <a:highlight>
                  <a:schemeClr val="lt1"/>
                </a:highlight>
              </a:rPr>
              <a:t>שהוגדרה.</a:t>
            </a:r>
          </a:p>
          <a:p>
            <a:pPr marL="0" lvl="0" indent="0" algn="r" rtl="1">
              <a:spcBef>
                <a:spcPts val="0"/>
              </a:spcBef>
              <a:spcAft>
                <a:spcPts val="0"/>
              </a:spcAft>
              <a:buNone/>
            </a:pPr>
            <a:r>
              <a:rPr lang="he-IL" dirty="0">
                <a:highlight>
                  <a:schemeClr val="lt1"/>
                </a:highlight>
              </a:rPr>
              <a:t>נוכל לחפש בקבצים הנגישים לנו בתיקיות או במחסני הנתונים של הארגון (נלמד עליהם בשלב הבא של מחזור הנתונים). נוכל גם להיעזר ב"חפש" בשורת הכלים שבתחתית מסך המחשב לחיפוש קבצים במחשב (עוד על כך בשקופית הבאה).</a:t>
            </a:r>
          </a:p>
          <a:p>
            <a:pPr marL="0" lvl="0" indent="0" algn="r" rtl="1">
              <a:spcBef>
                <a:spcPts val="0"/>
              </a:spcBef>
              <a:spcAft>
                <a:spcPts val="0"/>
              </a:spcAft>
              <a:buNone/>
            </a:pPr>
            <a:r>
              <a:rPr lang="he-IL" dirty="0">
                <a:highlight>
                  <a:schemeClr val="lt1"/>
                </a:highlight>
              </a:rPr>
              <a:t>נוכל לקרוא מסמכים שמתעדים את סוגי הנתונים בארגון והיכן הם נמצאים (גם בנושא התיעוד עוד נרחיב רבות במסגרת למידת מחזור הנתונים).</a:t>
            </a:r>
          </a:p>
          <a:p>
            <a:pPr marL="0" lvl="0" indent="0" algn="r" rtl="1">
              <a:spcBef>
                <a:spcPts val="0"/>
              </a:spcBef>
              <a:spcAft>
                <a:spcPts val="0"/>
              </a:spcAft>
              <a:buNone/>
            </a:pPr>
            <a:r>
              <a:rPr lang="he-IL" dirty="0">
                <a:highlight>
                  <a:schemeClr val="lt1"/>
                </a:highlight>
              </a:rPr>
              <a:t>בנוסף, נוכל גם להיעזר בגורמים שונים בתוך הארגון כמו מערכות מידע או  צוות ניהול, ואלה יכוונו אותנו למידע הרלוונטי.</a:t>
            </a:r>
          </a:p>
          <a:p>
            <a:pPr marL="0" lvl="0" indent="0" algn="r" rtl="1">
              <a:spcBef>
                <a:spcPts val="0"/>
              </a:spcBef>
              <a:spcAft>
                <a:spcPts val="0"/>
              </a:spcAft>
              <a:buNone/>
            </a:pPr>
            <a:endParaRPr lang="he-IL" dirty="0">
              <a:highlight>
                <a:schemeClr val="lt1"/>
              </a:highlight>
            </a:endParaRPr>
          </a:p>
          <a:p>
            <a:pPr marL="0" lvl="0" indent="0" algn="r" rtl="1">
              <a:spcBef>
                <a:spcPts val="0"/>
              </a:spcBef>
              <a:spcAft>
                <a:spcPts val="0"/>
              </a:spcAft>
              <a:buNone/>
            </a:pPr>
            <a:r>
              <a:rPr lang="he-IL" dirty="0">
                <a:highlight>
                  <a:schemeClr val="lt1"/>
                </a:highlight>
              </a:rPr>
              <a:t>נשים לב שאנו אוספים נתונים פנימיים מתאריכים רלוונטיים (אם אנו חוקרים בעיה שהוגדרה על מגמה שהתרחשה בשנה הנוכחית, נאסוף בהתאם נתונים על שנה זו או על מספר מועט של שנים שקדמו לצורך השוואה. אך לא נאסוף נתונים מלפני 20 שנה).</a:t>
            </a:r>
          </a:p>
          <a:p>
            <a:pPr marL="0" lvl="0" indent="0" algn="r" rtl="1">
              <a:spcBef>
                <a:spcPts val="0"/>
              </a:spcBef>
              <a:spcAft>
                <a:spcPts val="0"/>
              </a:spcAft>
              <a:buNone/>
            </a:pPr>
            <a:endParaRPr lang="he-IL" dirty="0">
              <a:highlight>
                <a:schemeClr val="lt1"/>
              </a:highlight>
            </a:endParaRPr>
          </a:p>
          <a:p>
            <a:pPr marL="0" marR="0" lvl="0" indent="0" algn="r" rtl="1">
              <a:lnSpc>
                <a:spcPct val="100000"/>
              </a:lnSpc>
              <a:spcBef>
                <a:spcPts val="0"/>
              </a:spcBef>
              <a:spcAft>
                <a:spcPts val="0"/>
              </a:spcAft>
              <a:buClr>
                <a:schemeClr val="dk1"/>
              </a:buClr>
              <a:buSzPts val="1200"/>
              <a:buFont typeface="Calibri"/>
              <a:buNone/>
            </a:pPr>
            <a:r>
              <a:rPr lang="he-IL" dirty="0">
                <a:highlight>
                  <a:schemeClr val="lt1"/>
                </a:highlight>
              </a:rPr>
              <a:t>כמובן, כל החיפוש יבוצע לפי הכלי הראשון שנלמד בשקופית הקודמת - </a:t>
            </a:r>
            <a:r>
              <a:rPr lang="he-IL" sz="900" b="1" dirty="0">
                <a:solidFill>
                  <a:schemeClr val="dk1"/>
                </a:solidFill>
                <a:highlight>
                  <a:schemeClr val="lt1"/>
                </a:highlight>
                <a:latin typeface="Quattrocento Sans"/>
                <a:ea typeface="Quattrocento Sans"/>
                <a:cs typeface="Quattrocento Sans"/>
                <a:sym typeface="Quattrocento Sans"/>
              </a:rPr>
              <a:t>חיפוש נתונים בהתאם להגדרת הבעיה.</a:t>
            </a:r>
            <a:endParaRPr lang="he-IL" dirty="0">
              <a:highlight>
                <a:schemeClr val="lt1"/>
              </a:highlight>
            </a:endParaRP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43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highlight>
                  <a:schemeClr val="lt1"/>
                </a:highlight>
              </a:rPr>
              <a:t>תמונות מסך מחשב שאפשר לראות בהן את הכלים למיקוד החיפוש של הנתונים הפנימיים במחשב:</a:t>
            </a:r>
          </a:p>
          <a:p>
            <a:pPr marL="0" lvl="0" indent="0" algn="r" rtl="1">
              <a:spcBef>
                <a:spcPts val="0"/>
              </a:spcBef>
              <a:spcAft>
                <a:spcPts val="0"/>
              </a:spcAft>
              <a:buNone/>
            </a:pPr>
            <a:endParaRPr lang="he-IL" dirty="0">
              <a:highlight>
                <a:schemeClr val="lt1"/>
              </a:highlight>
            </a:endParaRPr>
          </a:p>
          <a:p>
            <a:pPr marL="0" lvl="0" indent="0" algn="r" rtl="1">
              <a:spcBef>
                <a:spcPts val="0"/>
              </a:spcBef>
              <a:spcAft>
                <a:spcPts val="0"/>
              </a:spcAft>
              <a:buNone/>
            </a:pPr>
            <a:r>
              <a:rPr lang="he-IL" dirty="0">
                <a:highlight>
                  <a:schemeClr val="lt1"/>
                </a:highlight>
              </a:rPr>
              <a:t>בתמונה העליונה אפשר לראות חץ המכוון לתיבת החיפוש בתוך התיקיות שבמחשב.</a:t>
            </a:r>
          </a:p>
          <a:p>
            <a:pPr marL="0" lvl="0" indent="0" algn="r" rtl="1">
              <a:spcBef>
                <a:spcPts val="0"/>
              </a:spcBef>
              <a:spcAft>
                <a:spcPts val="0"/>
              </a:spcAft>
              <a:buNone/>
            </a:pPr>
            <a:endParaRPr lang="he-IL" dirty="0">
              <a:highlight>
                <a:schemeClr val="lt1"/>
              </a:highlight>
            </a:endParaRPr>
          </a:p>
          <a:p>
            <a:pPr marL="0" lvl="0" indent="0" algn="r" rtl="1">
              <a:spcBef>
                <a:spcPts val="0"/>
              </a:spcBef>
              <a:spcAft>
                <a:spcPts val="0"/>
              </a:spcAft>
              <a:buNone/>
            </a:pPr>
            <a:r>
              <a:rPr lang="he-IL" dirty="0">
                <a:highlight>
                  <a:schemeClr val="lt1"/>
                </a:highlight>
              </a:rPr>
              <a:t>בתמונה התחתונה אפשר לראות את שורת החיפוש שבשורת הכלים (שורת התחל) שבתחתית מסך המחשב.</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560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כעת נעבור ללמוד על דרכי ההתמודדות עם חיפוש הנתונים החיצוניים לארגון.</a:t>
            </a:r>
          </a:p>
          <a:p>
            <a:pPr marL="0" lvl="0" indent="0" algn="r" rtl="1">
              <a:spcBef>
                <a:spcPts val="0"/>
              </a:spcBef>
              <a:spcAft>
                <a:spcPts val="0"/>
              </a:spcAft>
              <a:buNone/>
            </a:pPr>
            <a:r>
              <a:rPr lang="he-IL" dirty="0"/>
              <a:t>לשם כך נלמד באופן עצמאי על ידי צפייה בסרטונים הבאים, שכוללים כלים חשובים שיסייעו לנו לחפש נתונים חיצוניים:</a:t>
            </a:r>
          </a:p>
          <a:p>
            <a:pPr marL="0" lvl="0" indent="0" algn="r" rtl="1">
              <a:spcBef>
                <a:spcPts val="0"/>
              </a:spcBef>
              <a:spcAft>
                <a:spcPts val="0"/>
              </a:spcAft>
              <a:buNone/>
            </a:pPr>
            <a:endParaRPr lang="he-IL" dirty="0"/>
          </a:p>
          <a:p>
            <a:pPr marL="228600" lvl="0" indent="-228600" algn="r" rtl="1">
              <a:spcBef>
                <a:spcPts val="0"/>
              </a:spcBef>
              <a:spcAft>
                <a:spcPts val="0"/>
              </a:spcAft>
              <a:buClr>
                <a:schemeClr val="dk1"/>
              </a:buClr>
              <a:buSzPts val="1200"/>
              <a:buFont typeface="Calibri"/>
              <a:buAutoNum type="arabicPeriod"/>
            </a:pPr>
            <a:r>
              <a:rPr lang="he-IL" dirty="0"/>
              <a:t>חיפוש מתקדם בגוגל: </a:t>
            </a:r>
            <a:r>
              <a:rPr lang="en-US" dirty="0"/>
              <a:t>https://pop.education.gov.il/sherutey-tiksuv-bachinuch/vod-broadcasts/realtime-vod-22-10-2020/digital-information-10th-grade-1151/</a:t>
            </a:r>
          </a:p>
          <a:p>
            <a:pPr marL="228600" lvl="0" indent="-152400" algn="r" rtl="1">
              <a:spcBef>
                <a:spcPts val="0"/>
              </a:spcBef>
              <a:spcAft>
                <a:spcPts val="0"/>
              </a:spcAft>
              <a:buClr>
                <a:schemeClr val="dk1"/>
              </a:buClr>
              <a:buSzPts val="1200"/>
              <a:buFont typeface="Calibri"/>
              <a:buNone/>
            </a:pPr>
            <a:endParaRPr lang="en-US" dirty="0"/>
          </a:p>
          <a:p>
            <a:pPr marL="228600" lvl="0" indent="-228600" algn="r" rtl="1">
              <a:spcBef>
                <a:spcPts val="0"/>
              </a:spcBef>
              <a:spcAft>
                <a:spcPts val="0"/>
              </a:spcAft>
              <a:buClr>
                <a:schemeClr val="dk1"/>
              </a:buClr>
              <a:buSzPts val="1200"/>
              <a:buFont typeface="Calibri"/>
              <a:buAutoNum type="arabicPeriod"/>
            </a:pPr>
            <a:r>
              <a:rPr lang="he-IL" dirty="0"/>
              <a:t>חיפוש תמונות: </a:t>
            </a:r>
            <a:r>
              <a:rPr lang="en-US" dirty="0"/>
              <a:t>https://pop.education.gov.il/sherutey-tiksuv-bachinuch/vod-broadcasts/brodcast-lnet2/information-10-12th-grade1/</a:t>
            </a:r>
          </a:p>
          <a:p>
            <a:pPr marL="228600" lvl="0" indent="-228600" algn="r" rtl="1">
              <a:spcBef>
                <a:spcPts val="0"/>
              </a:spcBef>
              <a:spcAft>
                <a:spcPts val="0"/>
              </a:spcAft>
              <a:buClr>
                <a:schemeClr val="dk1"/>
              </a:buClr>
              <a:buSzPts val="1200"/>
              <a:buFont typeface="Calibri"/>
              <a:buAutoNum type="arabicPeriod"/>
            </a:pPr>
            <a:r>
              <a:rPr lang="he-IL" dirty="0"/>
              <a:t>כלי גוגל:</a:t>
            </a:r>
            <a:r>
              <a:rPr lang="en-US" dirty="0"/>
              <a:t>https://pop.education.gov.il/sherutey-tiksuv-bachinuch/vod-broadcasts/realtime-vod-4-6-2020/digital-information-10th-grade-12th-grade-2003/</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82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הערה בנוגע לחיפוש נתונים חיצוניים במנועי החיפוש השונים: שימו לב אם המילה "מודעה" מופיעה ליד תוצאת החיפוש.</a:t>
            </a:r>
          </a:p>
          <a:p>
            <a:pPr marL="0" lvl="0" indent="0" algn="r" rtl="1">
              <a:spcBef>
                <a:spcPts val="0"/>
              </a:spcBef>
              <a:spcAft>
                <a:spcPts val="0"/>
              </a:spcAft>
              <a:buNone/>
            </a:pPr>
            <a:r>
              <a:rPr lang="he-IL" dirty="0"/>
              <a:t>מנועי החיפוש יקפיצו לנו תוצאות מאתרים ששילמו כדי להופיע ראשונים בתוצאות החיפוש. במקרים אלה תופיע המילה "מודעה".</a:t>
            </a:r>
          </a:p>
          <a:p>
            <a:pPr marL="0" lvl="0" indent="0" algn="r" rtl="1">
              <a:spcBef>
                <a:spcPts val="0"/>
              </a:spcBef>
              <a:spcAft>
                <a:spcPts val="0"/>
              </a:spcAft>
              <a:buNone/>
            </a:pPr>
            <a:r>
              <a:rPr lang="he-IL" dirty="0"/>
              <a:t>לכן, אין זה אומר בהכרח שתוצאות החיפוש הראשונות הן הרלוונטיות ביותר, וכדאי להמשיך ולסקור לפחות את כל העמוד או את שני העמודים הראשונים של תוצאות החיפוש לטובת חיפוש הנתונים החיצוניים. </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הערה נוספת: מנועי החיפוש השונים לומדים את המשתמשים שלהם לפי חיפושי עבר באינטרנט ונתונים נוספים שהם אוספים עלינו, כמו נתונים מרשתות חברתיות.</a:t>
            </a:r>
          </a:p>
          <a:p>
            <a:pPr marL="0" lvl="0" indent="0" algn="r" rtl="1">
              <a:spcBef>
                <a:spcPts val="0"/>
              </a:spcBef>
              <a:spcAft>
                <a:spcPts val="0"/>
              </a:spcAft>
              <a:buNone/>
            </a:pPr>
            <a:r>
              <a:rPr lang="he-IL" dirty="0"/>
              <a:t>הם מנתחים מידע זה ויודעים להתאים אלינו את תוצאות החיפוש (פרסונליזציה של החיפוש).</a:t>
            </a:r>
          </a:p>
          <a:p>
            <a:pPr marL="0" lvl="0" indent="0" algn="r" rtl="1">
              <a:spcBef>
                <a:spcPts val="0"/>
              </a:spcBef>
              <a:spcAft>
                <a:spcPts val="0"/>
              </a:spcAft>
              <a:buNone/>
            </a:pPr>
            <a:r>
              <a:rPr lang="he-IL" dirty="0"/>
              <a:t>עוד על נושא זה בסרטון:</a:t>
            </a:r>
          </a:p>
          <a:p>
            <a:pPr marL="0" lvl="0" indent="0" algn="r" rtl="1">
              <a:spcBef>
                <a:spcPts val="0"/>
              </a:spcBef>
              <a:spcAft>
                <a:spcPts val="0"/>
              </a:spcAft>
              <a:buNone/>
            </a:pPr>
            <a:r>
              <a:rPr lang="en-US" dirty="0"/>
              <a:t>https://futureofstorytelling.org/video/todd-yellin-stories-you-ll-love</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16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x">
  <p:cSld name="TITLE_AND_BODY">
    <p:spTree>
      <p:nvGrpSpPr>
        <p:cNvPr id="1" name="Shape 9"/>
        <p:cNvGrpSpPr/>
        <p:nvPr/>
      </p:nvGrpSpPr>
      <p:grpSpPr>
        <a:xfrm>
          <a:off x="0" y="0"/>
          <a:ext cx="0" cy="0"/>
          <a:chOff x="0" y="0"/>
          <a:chExt cx="0" cy="0"/>
        </a:xfrm>
      </p:grpSpPr>
      <p:pic>
        <p:nvPicPr>
          <p:cNvPr id="10" name="Google Shape;10;p14" descr="Google Shape;7;p1"/>
          <p:cNvPicPr preferRelativeResize="0"/>
          <p:nvPr/>
        </p:nvPicPr>
        <p:blipFill rotWithShape="1">
          <a:blip r:embed="rId2">
            <a:alphaModFix/>
          </a:blip>
          <a:srcRect l="4362" t="19277" r="4569" b="25722"/>
          <a:stretch/>
        </p:blipFill>
        <p:spPr>
          <a:xfrm>
            <a:off x="8062575" y="4413899"/>
            <a:ext cx="875052" cy="528477"/>
          </a:xfrm>
          <a:prstGeom prst="rect">
            <a:avLst/>
          </a:prstGeom>
          <a:noFill/>
          <a:ln>
            <a:noFill/>
          </a:ln>
        </p:spPr>
      </p:pic>
      <p:sp>
        <p:nvSpPr>
          <p:cNvPr id="11" name="Google Shape;11;p14"/>
          <p:cNvSpPr/>
          <p:nvPr/>
        </p:nvSpPr>
        <p:spPr>
          <a:xfrm>
            <a:off x="-1" y="5051375"/>
            <a:ext cx="9144002" cy="92102"/>
          </a:xfrm>
          <a:prstGeom prst="rect">
            <a:avLst/>
          </a:prstGeom>
          <a:solidFill>
            <a:srgbClr val="FFC9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sp>
        <p:nvSpPr>
          <p:cNvPr id="12" name="Google Shape;12;p14"/>
          <p:cNvSpPr/>
          <p:nvPr/>
        </p:nvSpPr>
        <p:spPr>
          <a:xfrm>
            <a:off x="-2700" y="2696"/>
            <a:ext cx="3561603" cy="199503"/>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pic>
        <p:nvPicPr>
          <p:cNvPr id="13" name="Google Shape;13;p14" descr="Google Shape;135;p15"/>
          <p:cNvPicPr preferRelativeResize="0"/>
          <p:nvPr/>
        </p:nvPicPr>
        <p:blipFill rotWithShape="1">
          <a:blip r:embed="rId3">
            <a:alphaModFix/>
          </a:blip>
          <a:srcRect/>
          <a:stretch/>
        </p:blipFill>
        <p:spPr>
          <a:xfrm rot="351193">
            <a:off x="255009" y="4496940"/>
            <a:ext cx="511994" cy="306046"/>
          </a:xfrm>
          <a:prstGeom prst="rect">
            <a:avLst/>
          </a:prstGeom>
          <a:noFill/>
          <a:ln>
            <a:noFill/>
          </a:ln>
        </p:spPr>
      </p:pic>
      <p:sp>
        <p:nvSpPr>
          <p:cNvPr id="14" name="Google Shape;14;p14"/>
          <p:cNvSpPr txBox="1">
            <a:spLocks noGrp="1"/>
          </p:cNvSpPr>
          <p:nvPr>
            <p:ph type="sldNum" idx="12"/>
          </p:nvPr>
        </p:nvSpPr>
        <p:spPr>
          <a:xfrm>
            <a:off x="212107" y="4553064"/>
            <a:ext cx="306305" cy="335249"/>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marL="0" marR="0" lvl="1"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marL="0" marR="0" lvl="2"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marL="0" marR="0" lvl="3"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marL="0" marR="0" lvl="4"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marL="0" marR="0" lvl="5"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marL="0" marR="0" lvl="6"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marL="0" marR="0" lvl="7"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marL="0" marR="0" lvl="8"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marL="0" lvl="0" indent="0" algn="r" rtl="0">
              <a:spcBef>
                <a:spcPts val="0"/>
              </a:spcBef>
              <a:spcAft>
                <a:spcPts val="0"/>
              </a:spcAft>
              <a:buNone/>
            </a:pPr>
            <a:fld id="{00000000-1234-1234-1234-123412341234}" type="slidenum">
              <a:rPr lang="en-US"/>
              <a:t>‹#›</a:t>
            </a:fld>
            <a:endParaRPr sz="900" b="0" i="0" u="none" strike="noStrike" cap="none"/>
          </a:p>
        </p:txBody>
      </p:sp>
      <p:sp>
        <p:nvSpPr>
          <p:cNvPr id="15" name="Google Shape;15;p14"/>
          <p:cNvSpPr txBox="1"/>
          <p:nvPr/>
        </p:nvSpPr>
        <p:spPr>
          <a:xfrm>
            <a:off x="6529388" y="56673"/>
            <a:ext cx="2487667" cy="384640"/>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232752"/>
              </a:buClr>
              <a:buSzPts val="1300"/>
              <a:buFont typeface="Assistant ExtraBold"/>
              <a:buNone/>
            </a:pPr>
            <a:r>
              <a:rPr lang="he-IL" sz="1300" b="0" i="0" u="none" strike="noStrike" cap="none" dirty="0">
                <a:solidFill>
                  <a:srgbClr val="232752"/>
                </a:solidFill>
                <a:latin typeface="Assistant ExtraBold"/>
                <a:ea typeface="Assistant ExtraBold"/>
                <a:cs typeface="Assistant ExtraBold"/>
                <a:sym typeface="Assistant ExtraBold"/>
              </a:rPr>
              <a:t>כיצד לחפש נתונים למחקר נתונים</a:t>
            </a:r>
            <a:endParaRPr sz="1200" b="0" i="0" u="none" strike="noStrike" cap="none" dirty="0">
              <a:solidFill>
                <a:srgbClr val="232752"/>
              </a:solidFill>
              <a:latin typeface="Calibri"/>
              <a:ea typeface="Calibri"/>
              <a:cs typeface="Calibri"/>
              <a:sym typeface="Calibri"/>
            </a:endParaRPr>
          </a:p>
        </p:txBody>
      </p:sp>
      <p:cxnSp>
        <p:nvCxnSpPr>
          <p:cNvPr id="16" name="Google Shape;16;p14"/>
          <p:cNvCxnSpPr>
            <a:cxnSpLocks/>
          </p:cNvCxnSpPr>
          <p:nvPr/>
        </p:nvCxnSpPr>
        <p:spPr>
          <a:xfrm>
            <a:off x="6756788" y="445210"/>
            <a:ext cx="2191837" cy="0"/>
          </a:xfrm>
          <a:prstGeom prst="straightConnector1">
            <a:avLst/>
          </a:prstGeom>
          <a:noFill/>
          <a:ln w="9525" cap="flat" cmpd="sng">
            <a:solidFill>
              <a:srgbClr val="918D8E"/>
            </a:solidFill>
            <a:prstDash val="dot"/>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7"/>
        <p:cNvGrpSpPr/>
        <p:nvPr/>
      </p:nvGrpSpPr>
      <p:grpSpPr>
        <a:xfrm>
          <a:off x="0" y="0"/>
          <a:ext cx="0" cy="0"/>
          <a:chOff x="0" y="0"/>
          <a:chExt cx="0" cy="0"/>
        </a:xfrm>
      </p:grpSpPr>
      <p:sp>
        <p:nvSpPr>
          <p:cNvPr id="18" name="Google Shape;18;p15"/>
          <p:cNvSpPr/>
          <p:nvPr/>
        </p:nvSpPr>
        <p:spPr>
          <a:xfrm>
            <a:off x="0" y="5051375"/>
            <a:ext cx="9144000" cy="92102"/>
          </a:xfrm>
          <a:prstGeom prst="rect">
            <a:avLst/>
          </a:prstGeom>
          <a:solidFill>
            <a:srgbClr val="FFC9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sp>
        <p:nvSpPr>
          <p:cNvPr id="19" name="Google Shape;19;p15"/>
          <p:cNvSpPr/>
          <p:nvPr/>
        </p:nvSpPr>
        <p:spPr>
          <a:xfrm>
            <a:off x="-2699" y="2696"/>
            <a:ext cx="3561602" cy="199504"/>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sp>
        <p:nvSpPr>
          <p:cNvPr id="20" name="Google Shape;20;p15"/>
          <p:cNvSpPr txBox="1"/>
          <p:nvPr/>
        </p:nvSpPr>
        <p:spPr>
          <a:xfrm>
            <a:off x="212107" y="4553064"/>
            <a:ext cx="306305" cy="335249"/>
          </a:xfrm>
          <a:prstGeom prst="rect">
            <a:avLst/>
          </a:prstGeom>
          <a:noFill/>
          <a:ln>
            <a:noFill/>
          </a:ln>
        </p:spPr>
        <p:txBody>
          <a:bodyPr spcFirstLastPara="1" wrap="square" lIns="91400" tIns="91400" rIns="91400" bIns="91400" anchor="ctr" anchorCtr="0">
            <a:normAutofit/>
          </a:bodyPr>
          <a:lstStyle/>
          <a:p>
            <a:pPr marL="0" marR="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sz="900" b="0" i="0" u="none" strike="noStrike" cap="none">
                <a:solidFill>
                  <a:srgbClr val="232752"/>
                </a:solidFill>
                <a:latin typeface="Assistant SemiBold"/>
                <a:ea typeface="Assistant SemiBold"/>
                <a:cs typeface="Assistant SemiBold"/>
                <a:sym typeface="Assistant SemiBold"/>
              </a:rPr>
              <a:t>‹#›</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21" name="Google Shape;21;p15" descr="Google Shape;7;p1"/>
          <p:cNvPicPr preferRelativeResize="0"/>
          <p:nvPr/>
        </p:nvPicPr>
        <p:blipFill rotWithShape="1">
          <a:blip r:embed="rId2">
            <a:alphaModFix/>
          </a:blip>
          <a:srcRect l="4362" t="19277" r="4569" b="25722"/>
          <a:stretch/>
        </p:blipFill>
        <p:spPr>
          <a:xfrm>
            <a:off x="8062575" y="4413899"/>
            <a:ext cx="875052" cy="528477"/>
          </a:xfrm>
          <a:prstGeom prst="rect">
            <a:avLst/>
          </a:prstGeom>
          <a:noFill/>
          <a:ln>
            <a:noFill/>
          </a:ln>
        </p:spPr>
      </p:pic>
      <p:pic>
        <p:nvPicPr>
          <p:cNvPr id="22" name="Google Shape;22;p15" descr="Google Shape;135;p15"/>
          <p:cNvPicPr preferRelativeResize="0"/>
          <p:nvPr/>
        </p:nvPicPr>
        <p:blipFill rotWithShape="1">
          <a:blip r:embed="rId3">
            <a:alphaModFix/>
          </a:blip>
          <a:srcRect/>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3843"/>
            <a:ext cx="7886700" cy="994173"/>
          </a:xfrm>
          <a:prstGeom prst="rect">
            <a:avLst/>
          </a:prstGeom>
          <a:noFill/>
          <a:ln>
            <a:noFill/>
          </a:ln>
        </p:spPr>
        <p:txBody>
          <a:bodyPr spcFirstLastPara="1" wrap="square" lIns="34275" tIns="34275" rIns="34275" bIns="34275" anchor="ctr" anchorCtr="0">
            <a:normAutofit/>
          </a:bodyPr>
          <a:lstStyle>
            <a:lvl1pPr marR="0" lvl="0" algn="r" rtl="0">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R="0" lvl="1"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2pPr>
            <a:lvl3pPr marR="0" lvl="2"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3pPr>
            <a:lvl4pPr marR="0" lvl="3"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4pPr>
            <a:lvl5pPr marR="0" lvl="4"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5pPr>
            <a:lvl6pPr marR="0" lvl="5"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6pPr>
            <a:lvl7pPr marR="0" lvl="6"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7pPr>
            <a:lvl8pPr marR="0" lvl="7"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8pPr>
            <a:lvl9pPr marR="0" lvl="8"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9pPr>
          </a:lstStyle>
          <a:p>
            <a:endParaRPr/>
          </a:p>
        </p:txBody>
      </p:sp>
      <p:sp>
        <p:nvSpPr>
          <p:cNvPr id="7" name="Google Shape;7;p13"/>
          <p:cNvSpPr txBox="1">
            <a:spLocks noGrp="1"/>
          </p:cNvSpPr>
          <p:nvPr>
            <p:ph type="body" idx="1"/>
          </p:nvPr>
        </p:nvSpPr>
        <p:spPr>
          <a:xfrm>
            <a:off x="628650" y="1369218"/>
            <a:ext cx="7886700" cy="3263505"/>
          </a:xfrm>
          <a:prstGeom prst="rect">
            <a:avLst/>
          </a:prstGeom>
          <a:noFill/>
          <a:ln>
            <a:noFill/>
          </a:ln>
        </p:spPr>
        <p:txBody>
          <a:bodyPr spcFirstLastPara="1" wrap="square" lIns="34275" tIns="34275" rIns="34275" bIns="34275" anchor="t" anchorCtr="0">
            <a:normAutofit/>
          </a:bodyPr>
          <a:lstStyle>
            <a:lvl1pPr marL="457200" marR="0" lvl="0"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1pPr>
            <a:lvl2pPr marL="914400" marR="0" lvl="1"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2pPr>
            <a:lvl3pPr marL="1371600" marR="0" lvl="2"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4pPr>
            <a:lvl5pPr marL="2286000" marR="0" lvl="4"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6pPr>
            <a:lvl7pPr marL="3200400" marR="0" lvl="6"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7pPr>
            <a:lvl8pPr marL="3657600" marR="0" lvl="7"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8pPr>
            <a:lvl9pPr marL="4114800" marR="0" lvl="8"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9pPr>
          </a:lstStyle>
          <a:p>
            <a:endParaRPr/>
          </a:p>
        </p:txBody>
      </p:sp>
      <p:sp>
        <p:nvSpPr>
          <p:cNvPr id="8" name="Google Shape;8;p13"/>
          <p:cNvSpPr txBox="1">
            <a:spLocks noGrp="1"/>
          </p:cNvSpPr>
          <p:nvPr>
            <p:ph type="sldNum" idx="12"/>
          </p:nvPr>
        </p:nvSpPr>
        <p:spPr>
          <a:xfrm>
            <a:off x="628650" y="4812657"/>
            <a:ext cx="197143" cy="183055"/>
          </a:xfrm>
          <a:prstGeom prst="rect">
            <a:avLst/>
          </a:prstGeom>
          <a:noFill/>
          <a:ln>
            <a:noFill/>
          </a:ln>
        </p:spPr>
        <p:txBody>
          <a:bodyPr spcFirstLastPara="1" wrap="square" lIns="34275" tIns="34275" rIns="34275" bIns="34275" anchor="ctr" anchorCtr="0">
            <a:spAutoFit/>
          </a:bodyPr>
          <a:lstStyle>
            <a:lvl1pPr marL="0" marR="0" lvl="0"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oleObject" Target="../embeddings/oleObject3.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3" name="תמונה 2">
            <a:extLst>
              <a:ext uri="{FF2B5EF4-FFF2-40B4-BE49-F238E27FC236}">
                <a16:creationId xmlns:a16="http://schemas.microsoft.com/office/drawing/2014/main" id="{3CE3CF05-FDCE-4C23-AAAF-50675CBD4AFA}"/>
              </a:ext>
            </a:extLst>
          </p:cNvPr>
          <p:cNvPicPr>
            <a:picLocks noChangeAspect="1"/>
          </p:cNvPicPr>
          <p:nvPr/>
        </p:nvPicPr>
        <p:blipFill>
          <a:blip r:embed="rId3"/>
          <a:stretch>
            <a:fillRect/>
          </a:stretch>
        </p:blipFill>
        <p:spPr>
          <a:xfrm>
            <a:off x="301364" y="728251"/>
            <a:ext cx="4716836" cy="3468788"/>
          </a:xfrm>
          <a:prstGeom prst="rect">
            <a:avLst/>
          </a:prstGeom>
        </p:spPr>
      </p:pic>
      <p:pic>
        <p:nvPicPr>
          <p:cNvPr id="27" name="Google Shape;27;p1" descr="Google Shape;55;p13"/>
          <p:cNvPicPr preferRelativeResize="0"/>
          <p:nvPr/>
        </p:nvPicPr>
        <p:blipFill rotWithShape="1">
          <a:blip r:embed="rId4">
            <a:alphaModFix/>
          </a:blip>
          <a:srcRect l="4362" t="19277" r="4571" b="25722"/>
          <a:stretch/>
        </p:blipFill>
        <p:spPr>
          <a:xfrm>
            <a:off x="6779769" y="477672"/>
            <a:ext cx="1666303" cy="1006356"/>
          </a:xfrm>
          <a:prstGeom prst="rect">
            <a:avLst/>
          </a:prstGeom>
          <a:noFill/>
          <a:ln>
            <a:noFill/>
          </a:ln>
        </p:spPr>
      </p:pic>
      <p:pic>
        <p:nvPicPr>
          <p:cNvPr id="28" name="Google Shape;28;p1" descr="Google Shape;60;p13"/>
          <p:cNvPicPr preferRelativeResize="0"/>
          <p:nvPr/>
        </p:nvPicPr>
        <p:blipFill rotWithShape="1">
          <a:blip r:embed="rId5">
            <a:alphaModFix/>
          </a:blip>
          <a:srcRect/>
          <a:stretch/>
        </p:blipFill>
        <p:spPr>
          <a:xfrm rot="3173668">
            <a:off x="507820" y="465867"/>
            <a:ext cx="302879" cy="668401"/>
          </a:xfrm>
          <a:prstGeom prst="rect">
            <a:avLst/>
          </a:prstGeom>
          <a:noFill/>
          <a:ln>
            <a:noFill/>
          </a:ln>
        </p:spPr>
      </p:pic>
      <p:sp>
        <p:nvSpPr>
          <p:cNvPr id="29" name="Google Shape;29;p1"/>
          <p:cNvSpPr txBox="1"/>
          <p:nvPr/>
        </p:nvSpPr>
        <p:spPr>
          <a:xfrm>
            <a:off x="4373592" y="2027717"/>
            <a:ext cx="4072481" cy="1279649"/>
          </a:xfrm>
          <a:prstGeom prst="rect">
            <a:avLst/>
          </a:prstGeom>
          <a:noFill/>
          <a:ln>
            <a:noFill/>
          </a:ln>
        </p:spPr>
        <p:txBody>
          <a:bodyPr spcFirstLastPara="1" wrap="square" lIns="68550" tIns="68550" rIns="68550" bIns="68550" anchor="t" anchorCtr="0">
            <a:spAutoFit/>
          </a:bodyPr>
          <a:lstStyle/>
          <a:p>
            <a:pPr marL="0" marR="0" lvl="0" indent="0" algn="r" rtl="1">
              <a:lnSpc>
                <a:spcPct val="102777"/>
              </a:lnSpc>
              <a:spcBef>
                <a:spcPts val="0"/>
              </a:spcBef>
              <a:spcAft>
                <a:spcPts val="0"/>
              </a:spcAft>
              <a:buClr>
                <a:srgbClr val="232752"/>
              </a:buClr>
              <a:buSzPts val="3600"/>
              <a:buFont typeface="Assistant ExtraBold"/>
              <a:buNone/>
            </a:pPr>
            <a:r>
              <a:rPr lang="he-IL" sz="3600" dirty="0">
                <a:solidFill>
                  <a:srgbClr val="232752"/>
                </a:solidFill>
                <a:latin typeface="Assistant ExtraBold"/>
                <a:ea typeface="Assistant ExtraBold"/>
                <a:cs typeface="Assistant ExtraBold"/>
                <a:sym typeface="Assistant ExtraBold"/>
              </a:rPr>
              <a:t>כיצד לחפש נתונים</a:t>
            </a:r>
            <a:endParaRPr lang="he-IL" sz="3600" b="0" i="0" u="none" strike="noStrike" cap="none" dirty="0">
              <a:solidFill>
                <a:srgbClr val="00ACE6"/>
              </a:solidFill>
              <a:latin typeface="Assistant ExtraBold"/>
              <a:ea typeface="Assistant ExtraBold"/>
              <a:cs typeface="Assistant ExtraBold"/>
              <a:sym typeface="Assistant ExtraBold"/>
            </a:endParaRPr>
          </a:p>
          <a:p>
            <a:pPr marL="0" marR="0" lvl="0" indent="0" algn="r" rtl="1">
              <a:lnSpc>
                <a:spcPct val="102777"/>
              </a:lnSpc>
              <a:spcBef>
                <a:spcPts val="0"/>
              </a:spcBef>
              <a:spcAft>
                <a:spcPts val="0"/>
              </a:spcAft>
              <a:buClr>
                <a:srgbClr val="232752"/>
              </a:buClr>
              <a:buSzPts val="3600"/>
              <a:buFont typeface="Assistant ExtraBold"/>
              <a:buNone/>
            </a:pPr>
            <a:r>
              <a:rPr lang="he-IL" sz="3600" b="0" i="0" u="none" strike="noStrike" cap="none" dirty="0">
                <a:solidFill>
                  <a:srgbClr val="00ACE6"/>
                </a:solidFill>
                <a:latin typeface="Assistant ExtraBold"/>
                <a:ea typeface="Assistant ExtraBold"/>
                <a:cs typeface="Assistant ExtraBold"/>
                <a:sym typeface="Assistant ExtraBold"/>
              </a:rPr>
              <a:t>למחקר נתונים</a:t>
            </a:r>
            <a:endParaRPr lang="he-IL" sz="1200" b="0" i="0" u="none" strike="noStrike" cap="none" dirty="0">
              <a:solidFill>
                <a:srgbClr val="00ACE6"/>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pic>
        <p:nvPicPr>
          <p:cNvPr id="31" name="Google Shape;31;p1" descr="Google Shape;62;p13"/>
          <p:cNvPicPr preferRelativeResize="0"/>
          <p:nvPr/>
        </p:nvPicPr>
        <p:blipFill rotWithShape="1">
          <a:blip r:embed="rId6">
            <a:alphaModFix/>
          </a:blip>
          <a:srcRect/>
          <a:stretch/>
        </p:blipFill>
        <p:spPr>
          <a:xfrm rot="-2133876">
            <a:off x="7680410" y="3912291"/>
            <a:ext cx="837786" cy="500777"/>
          </a:xfrm>
          <a:prstGeom prst="rect">
            <a:avLst/>
          </a:prstGeom>
          <a:noFill/>
          <a:ln>
            <a:noFill/>
          </a:ln>
        </p:spPr>
      </p:pic>
      <p:sp>
        <p:nvSpPr>
          <p:cNvPr id="33" name="Google Shape;33;p1"/>
          <p:cNvSpPr/>
          <p:nvPr/>
        </p:nvSpPr>
        <p:spPr>
          <a:xfrm>
            <a:off x="6495691" y="9134"/>
            <a:ext cx="2540053" cy="515714"/>
          </a:xfrm>
          <a:prstGeom prst="rect">
            <a:avLst/>
          </a:prstGeom>
          <a:solidFill>
            <a:srgbClr val="FFFFFF"/>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9" name="Google Shape;53;p13">
            <a:extLst>
              <a:ext uri="{FF2B5EF4-FFF2-40B4-BE49-F238E27FC236}">
                <a16:creationId xmlns:a16="http://schemas.microsoft.com/office/drawing/2014/main" id="{7491547C-F9D8-494A-8543-CAD04832EC0C}"/>
              </a:ext>
            </a:extLst>
          </p:cNvPr>
          <p:cNvSpPr txBox="1"/>
          <p:nvPr/>
        </p:nvSpPr>
        <p:spPr>
          <a:xfrm>
            <a:off x="3196206" y="4234847"/>
            <a:ext cx="5305854" cy="5753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67" tIns="68567" rIns="68567" bIns="68567">
            <a:spAutoFit/>
          </a:bodyPr>
          <a:lstStyle/>
          <a:p>
            <a:pPr algn="r">
              <a:lnSpc>
                <a:spcPts val="3700"/>
              </a:lnSpc>
              <a:defRPr sz="3600">
                <a:solidFill>
                  <a:srgbClr val="232752"/>
                </a:solidFill>
                <a:latin typeface="Assistant ExtraBold"/>
                <a:ea typeface="Assistant ExtraBold"/>
                <a:cs typeface="Assistant ExtraBold"/>
                <a:sym typeface="Assistant ExtraBold"/>
              </a:defRPr>
            </a:pPr>
            <a:r>
              <a:rPr lang="he-IL" sz="2200" dirty="0">
                <a:solidFill>
                  <a:srgbClr val="00B0F0"/>
                </a:solidFill>
                <a:latin typeface="Assistant SemiBold" panose="00000700000000000000" pitchFamily="2" charset="-79"/>
                <a:cs typeface="Assistant SemiBold" panose="00000700000000000000" pitchFamily="2" charset="-79"/>
              </a:rPr>
              <a:t>מחזור הנתונים – שלב איתור וזיהוי מקורות נתונים</a:t>
            </a:r>
            <a:endParaRPr sz="2200" dirty="0">
              <a:solidFill>
                <a:srgbClr val="00B0F0"/>
              </a:solidFill>
              <a:latin typeface="Assistant SemiBold" panose="00000700000000000000" pitchFamily="2" charset="-79"/>
              <a:cs typeface="Assistant SemiBold" panose="00000700000000000000"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p:nvPr/>
        </p:nvSpPr>
        <p:spPr>
          <a:xfrm>
            <a:off x="-628652" y="955187"/>
            <a:ext cx="10322723" cy="2087849"/>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F2F2F2"/>
              </a:buClr>
              <a:buSzPts val="11500"/>
              <a:buFont typeface="Assistant ExtraBold"/>
              <a:buNone/>
            </a:pPr>
            <a:r>
              <a:rPr lang="en-US" sz="11500" b="0" i="0" u="none" strike="noStrike" cap="none">
                <a:solidFill>
                  <a:srgbClr val="F2F2F2"/>
                </a:solidFill>
                <a:latin typeface="Assistant ExtraBold"/>
                <a:ea typeface="Assistant ExtraBold"/>
                <a:cs typeface="Assistant ExtraBold"/>
                <a:sym typeface="Assistant ExtraBold"/>
              </a:rPr>
              <a:t>HANDS-ON</a:t>
            </a:r>
            <a:endParaRPr/>
          </a:p>
        </p:txBody>
      </p:sp>
      <p:sp>
        <p:nvSpPr>
          <p:cNvPr id="275" name="Google Shape;275;p12"/>
          <p:cNvSpPr txBox="1"/>
          <p:nvPr/>
        </p:nvSpPr>
        <p:spPr>
          <a:xfrm>
            <a:off x="1095350" y="2629764"/>
            <a:ext cx="6873300" cy="735046"/>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ACE6"/>
              </a:buClr>
              <a:buSzPts val="4000"/>
              <a:buFont typeface="Assistant ExtraBold"/>
              <a:buNone/>
            </a:pPr>
            <a:r>
              <a:rPr lang="en-US" sz="4000" b="0" i="0" u="none" strike="noStrike" cap="none">
                <a:solidFill>
                  <a:srgbClr val="00ACE6"/>
                </a:solidFill>
                <a:latin typeface="Assistant ExtraBold"/>
                <a:ea typeface="Assistant ExtraBold"/>
                <a:cs typeface="Assistant ExtraBold"/>
                <a:sym typeface="Assistant ExtraBold"/>
              </a:rPr>
              <a:t>ניתוח נתונים לומדים</a:t>
            </a:r>
            <a:endParaRPr/>
          </a:p>
        </p:txBody>
      </p:sp>
      <p:sp>
        <p:nvSpPr>
          <p:cNvPr id="276" name="Google Shape;276;p12"/>
          <p:cNvSpPr/>
          <p:nvPr/>
        </p:nvSpPr>
        <p:spPr>
          <a:xfrm>
            <a:off x="-5125" y="5051375"/>
            <a:ext cx="9144001" cy="92102"/>
          </a:xfrm>
          <a:prstGeom prst="rect">
            <a:avLst/>
          </a:prstGeom>
          <a:solidFill>
            <a:srgbClr val="FFC9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cxnSp>
        <p:nvCxnSpPr>
          <p:cNvPr id="277" name="Google Shape;277;p12"/>
          <p:cNvCxnSpPr/>
          <p:nvPr/>
        </p:nvCxnSpPr>
        <p:spPr>
          <a:xfrm>
            <a:off x="3923450" y="4537270"/>
            <a:ext cx="1217102" cy="3"/>
          </a:xfrm>
          <a:prstGeom prst="straightConnector1">
            <a:avLst/>
          </a:prstGeom>
          <a:noFill/>
          <a:ln w="28575" cap="flat" cmpd="sng">
            <a:solidFill>
              <a:srgbClr val="918D8E"/>
            </a:solidFill>
            <a:prstDash val="dot"/>
            <a:round/>
            <a:headEnd type="none" w="sm" len="sm"/>
            <a:tailEnd type="none" w="sm" len="sm"/>
          </a:ln>
        </p:spPr>
      </p:cxnSp>
      <p:pic>
        <p:nvPicPr>
          <p:cNvPr id="278" name="Google Shape;278;p12" descr="Google Shape;439;p23"/>
          <p:cNvPicPr preferRelativeResize="0"/>
          <p:nvPr/>
        </p:nvPicPr>
        <p:blipFill rotWithShape="1">
          <a:blip r:embed="rId3">
            <a:alphaModFix/>
          </a:blip>
          <a:srcRect/>
          <a:stretch/>
        </p:blipFill>
        <p:spPr>
          <a:xfrm rot="2843806">
            <a:off x="677122" y="482124"/>
            <a:ext cx="428727" cy="946126"/>
          </a:xfrm>
          <a:prstGeom prst="rect">
            <a:avLst/>
          </a:prstGeom>
          <a:noFill/>
          <a:ln>
            <a:noFill/>
          </a:ln>
        </p:spPr>
      </p:pic>
      <p:pic>
        <p:nvPicPr>
          <p:cNvPr id="279" name="Google Shape;279;p12" descr="Google Shape;440;p23"/>
          <p:cNvPicPr preferRelativeResize="0"/>
          <p:nvPr/>
        </p:nvPicPr>
        <p:blipFill rotWithShape="1">
          <a:blip r:embed="rId4">
            <a:alphaModFix/>
          </a:blip>
          <a:srcRect/>
          <a:stretch/>
        </p:blipFill>
        <p:spPr>
          <a:xfrm rot="-2133876">
            <a:off x="7538791" y="537309"/>
            <a:ext cx="1117045" cy="667702"/>
          </a:xfrm>
          <a:prstGeom prst="rect">
            <a:avLst/>
          </a:prstGeom>
          <a:noFill/>
          <a:ln>
            <a:noFill/>
          </a:ln>
        </p:spPr>
      </p:pic>
      <p:sp>
        <p:nvSpPr>
          <p:cNvPr id="280" name="Google Shape;280;p12"/>
          <p:cNvSpPr txBox="1"/>
          <p:nvPr/>
        </p:nvSpPr>
        <p:spPr>
          <a:xfrm>
            <a:off x="1090225" y="3041269"/>
            <a:ext cx="6873300" cy="1071849"/>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232752"/>
              </a:buClr>
              <a:buSzPts val="5400"/>
              <a:buFont typeface="Assistant ExtraBold"/>
              <a:buNone/>
            </a:pPr>
            <a:r>
              <a:rPr lang="en-US" sz="5400" b="0" i="0" u="none" strike="noStrike" cap="none">
                <a:solidFill>
                  <a:srgbClr val="232752"/>
                </a:solidFill>
                <a:latin typeface="Assistant ExtraBold"/>
                <a:ea typeface="Assistant ExtraBold"/>
                <a:cs typeface="Assistant ExtraBold"/>
                <a:sym typeface="Assistant ExtraBold"/>
              </a:rPr>
              <a:t>HANDS-ON</a:t>
            </a:r>
            <a:endParaRPr/>
          </a:p>
        </p:txBody>
      </p:sp>
      <p:pic>
        <p:nvPicPr>
          <p:cNvPr id="281" name="Google Shape;281;p12" descr="Google Shape;442;p23"/>
          <p:cNvPicPr preferRelativeResize="0"/>
          <p:nvPr/>
        </p:nvPicPr>
        <p:blipFill rotWithShape="1">
          <a:blip r:embed="rId5">
            <a:alphaModFix/>
          </a:blip>
          <a:srcRect/>
          <a:stretch/>
        </p:blipFill>
        <p:spPr>
          <a:xfrm>
            <a:off x="3562250" y="862573"/>
            <a:ext cx="1929253" cy="1553428"/>
          </a:xfrm>
          <a:prstGeom prst="rect">
            <a:avLst/>
          </a:prstGeom>
          <a:noFill/>
          <a:ln>
            <a:noFill/>
          </a:ln>
        </p:spPr>
      </p:pic>
      <p:sp>
        <p:nvSpPr>
          <p:cNvPr id="10" name="TextBox 9">
            <a:extLst>
              <a:ext uri="{FF2B5EF4-FFF2-40B4-BE49-F238E27FC236}">
                <a16:creationId xmlns:a16="http://schemas.microsoft.com/office/drawing/2014/main" id="{387528DD-E036-4D60-8217-6F8D06EEB7D9}"/>
              </a:ext>
            </a:extLst>
          </p:cNvPr>
          <p:cNvSpPr txBox="1"/>
          <p:nvPr/>
        </p:nvSpPr>
        <p:spPr>
          <a:xfrm>
            <a:off x="1984878" y="4553065"/>
            <a:ext cx="5140994" cy="50013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1" anchor="t">
            <a:spAutoFit/>
          </a:bodyPr>
          <a:lstStyle/>
          <a:p>
            <a:pPr algn="ctr" rtl="1"/>
            <a:r>
              <a:rPr lang="he-IL" dirty="0">
                <a:solidFill>
                  <a:srgbClr val="918D8E"/>
                </a:solidFill>
                <a:latin typeface="Assistant" panose="00000500000000000000" pitchFamily="2" charset="-79"/>
                <a:cs typeface="Assistant" panose="00000500000000000000" pitchFamily="2" charset="-79"/>
              </a:rPr>
              <a:t>כל התמונות במצגת נלקחו מאתר </a:t>
            </a:r>
            <a:r>
              <a:rPr lang="en-US" dirty="0">
                <a:solidFill>
                  <a:srgbClr val="918D8E"/>
                </a:solidFill>
                <a:latin typeface="Assistant" panose="00000500000000000000" pitchFamily="2" charset="-79"/>
                <a:cs typeface="Assistant" panose="00000500000000000000" pitchFamily="2" charset="-79"/>
              </a:rPr>
              <a:t>Shutterstock.com</a:t>
            </a:r>
            <a:r>
              <a:rPr lang="he-IL" dirty="0">
                <a:solidFill>
                  <a:srgbClr val="918D8E"/>
                </a:solidFill>
                <a:latin typeface="Assistant" panose="00000500000000000000" pitchFamily="2" charset="-79"/>
                <a:cs typeface="Assistant" panose="00000500000000000000" pitchFamily="2" charset="-79"/>
              </a:rPr>
              <a:t> ומאתר </a:t>
            </a:r>
            <a:r>
              <a:rPr lang="en-US" dirty="0">
                <a:solidFill>
                  <a:srgbClr val="918D8E"/>
                </a:solidFill>
                <a:latin typeface="Assistant" panose="00000500000000000000" pitchFamily="2" charset="-79"/>
                <a:cs typeface="Assistant" panose="00000500000000000000" pitchFamily="2" charset="-79"/>
              </a:rPr>
              <a:t>Pixabay.com</a:t>
            </a:r>
            <a:endParaRPr lang="he-IL" dirty="0">
              <a:solidFill>
                <a:srgbClr val="918D8E"/>
              </a:solidFill>
              <a:latin typeface="Assistant" panose="00000500000000000000" pitchFamily="2" charset="-79"/>
              <a:cs typeface="Assistant" panose="00000500000000000000" pitchFamily="2" charset="-79"/>
            </a:endParaRPr>
          </a:p>
          <a:p>
            <a:pPr algn="ctr" rtl="1"/>
            <a:r>
              <a:rPr lang="he-IL" dirty="0">
                <a:solidFill>
                  <a:srgbClr val="918D8E"/>
                </a:solidFill>
                <a:latin typeface="Assistant" panose="00000500000000000000" pitchFamily="2" charset="-79"/>
                <a:cs typeface="Assistant" panose="00000500000000000000" pitchFamily="2" charset="-79"/>
                <a:sym typeface="Quattrocento Sans"/>
              </a:rPr>
              <a:t>כלל דמויות המדענים במצגת נלקחו מחברת </a:t>
            </a:r>
            <a:r>
              <a:rPr lang="en-US" dirty="0">
                <a:solidFill>
                  <a:srgbClr val="918D8E"/>
                </a:solidFill>
                <a:latin typeface="Assistant" panose="00000500000000000000" pitchFamily="2" charset="-79"/>
                <a:cs typeface="Assistant" panose="00000500000000000000" pitchFamily="2" charset="-79"/>
                <a:sym typeface="Quattrocento Sans"/>
              </a:rPr>
              <a:t>G-STAT</a:t>
            </a:r>
          </a:p>
        </p:txBody>
      </p:sp>
      <p:pic>
        <p:nvPicPr>
          <p:cNvPr id="11" name="Google Shape;213;p12" descr="G-STAT | LinkedIn">
            <a:extLst>
              <a:ext uri="{FF2B5EF4-FFF2-40B4-BE49-F238E27FC236}">
                <a16:creationId xmlns:a16="http://schemas.microsoft.com/office/drawing/2014/main" id="{73194386-9085-4325-A092-645060725385}"/>
              </a:ext>
            </a:extLst>
          </p:cNvPr>
          <p:cNvPicPr preferRelativeResize="0"/>
          <p:nvPr/>
        </p:nvPicPr>
        <p:blipFill rotWithShape="1">
          <a:blip r:embed="rId6">
            <a:alphaModFix/>
          </a:blip>
          <a:srcRect t="13054" b="17014"/>
          <a:stretch/>
        </p:blipFill>
        <p:spPr>
          <a:xfrm>
            <a:off x="7225555" y="4511839"/>
            <a:ext cx="737969" cy="51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2</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39" name="Google Shape;74;p3" descr="Google Shape;91;p14">
            <a:extLst>
              <a:ext uri="{FF2B5EF4-FFF2-40B4-BE49-F238E27FC236}">
                <a16:creationId xmlns:a16="http://schemas.microsoft.com/office/drawing/2014/main" id="{6D50657B-B873-4721-A2B7-FA7BFD143890}"/>
              </a:ext>
            </a:extLst>
          </p:cNvPr>
          <p:cNvPicPr preferRelativeResize="0"/>
          <p:nvPr/>
        </p:nvPicPr>
        <p:blipFill rotWithShape="1">
          <a:blip r:embed="rId3">
            <a:alphaModFix/>
          </a:blip>
          <a:srcRect/>
          <a:stretch/>
        </p:blipFill>
        <p:spPr>
          <a:xfrm>
            <a:off x="7184087" y="2144184"/>
            <a:ext cx="309419" cy="280084"/>
          </a:xfrm>
          <a:prstGeom prst="rect">
            <a:avLst/>
          </a:prstGeom>
          <a:noFill/>
          <a:ln>
            <a:noFill/>
          </a:ln>
        </p:spPr>
      </p:pic>
      <p:sp>
        <p:nvSpPr>
          <p:cNvPr id="40" name="Google Shape;75;p3">
            <a:extLst>
              <a:ext uri="{FF2B5EF4-FFF2-40B4-BE49-F238E27FC236}">
                <a16:creationId xmlns:a16="http://schemas.microsoft.com/office/drawing/2014/main" id="{E45E6935-DAD5-45D6-BF3E-2AEE51EAC61B}"/>
              </a:ext>
            </a:extLst>
          </p:cNvPr>
          <p:cNvSpPr/>
          <p:nvPr/>
        </p:nvSpPr>
        <p:spPr>
          <a:xfrm>
            <a:off x="3917245" y="2129769"/>
            <a:ext cx="1391400" cy="917701"/>
          </a:xfrm>
          <a:prstGeom prst="roundRect">
            <a:avLst>
              <a:gd name="adj" fmla="val 10318"/>
            </a:avLst>
          </a:prstGeom>
          <a:solidFill>
            <a:srgbClr val="F3F3F3"/>
          </a:solidFill>
          <a:ln w="9525" cap="flat" cmpd="sng">
            <a:solidFill>
              <a:srgbClr val="D9D9D9"/>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1" name="Google Shape;76;p3" descr="Google Shape;136;p15">
            <a:extLst>
              <a:ext uri="{FF2B5EF4-FFF2-40B4-BE49-F238E27FC236}">
                <a16:creationId xmlns:a16="http://schemas.microsoft.com/office/drawing/2014/main" id="{F4E2E4F6-15A6-4B8C-85F8-532A46A83D1A}"/>
              </a:ext>
            </a:extLst>
          </p:cNvPr>
          <p:cNvPicPr preferRelativeResize="0"/>
          <p:nvPr/>
        </p:nvPicPr>
        <p:blipFill rotWithShape="1">
          <a:blip r:embed="rId4">
            <a:alphaModFix amt="30000"/>
          </a:blip>
          <a:srcRect/>
          <a:stretch/>
        </p:blipFill>
        <p:spPr>
          <a:xfrm>
            <a:off x="4631864" y="1867847"/>
            <a:ext cx="1128479" cy="1056765"/>
          </a:xfrm>
          <a:prstGeom prst="rect">
            <a:avLst/>
          </a:prstGeom>
          <a:noFill/>
          <a:ln>
            <a:noFill/>
          </a:ln>
        </p:spPr>
      </p:pic>
      <p:pic>
        <p:nvPicPr>
          <p:cNvPr id="42" name="Google Shape;77;p3" descr="Google Shape;137;p15">
            <a:extLst>
              <a:ext uri="{FF2B5EF4-FFF2-40B4-BE49-F238E27FC236}">
                <a16:creationId xmlns:a16="http://schemas.microsoft.com/office/drawing/2014/main" id="{2C4BFA59-0457-46E5-8565-19F6F4E38833}"/>
              </a:ext>
            </a:extLst>
          </p:cNvPr>
          <p:cNvPicPr preferRelativeResize="0"/>
          <p:nvPr/>
        </p:nvPicPr>
        <p:blipFill rotWithShape="1">
          <a:blip r:embed="rId5">
            <a:alphaModFix amt="30000"/>
          </a:blip>
          <a:srcRect/>
          <a:stretch/>
        </p:blipFill>
        <p:spPr>
          <a:xfrm>
            <a:off x="3598938" y="2544231"/>
            <a:ext cx="1093658" cy="772650"/>
          </a:xfrm>
          <a:prstGeom prst="rect">
            <a:avLst/>
          </a:prstGeom>
          <a:noFill/>
          <a:ln>
            <a:noFill/>
          </a:ln>
        </p:spPr>
      </p:pic>
      <p:sp>
        <p:nvSpPr>
          <p:cNvPr id="43" name="Google Shape;78;p3">
            <a:extLst>
              <a:ext uri="{FF2B5EF4-FFF2-40B4-BE49-F238E27FC236}">
                <a16:creationId xmlns:a16="http://schemas.microsoft.com/office/drawing/2014/main" id="{B256008D-F1F8-4653-A1FF-A9A0FE96E83C}"/>
              </a:ext>
            </a:extLst>
          </p:cNvPr>
          <p:cNvSpPr txBox="1"/>
          <p:nvPr/>
        </p:nvSpPr>
        <p:spPr>
          <a:xfrm>
            <a:off x="4066147" y="2329994"/>
            <a:ext cx="1093800" cy="600300"/>
          </a:xfrm>
          <a:prstGeom prst="rect">
            <a:avLst/>
          </a:prstGeom>
          <a:noFill/>
          <a:ln>
            <a:noFill/>
          </a:ln>
        </p:spPr>
        <p:txBody>
          <a:bodyPr spcFirstLastPara="1" wrap="square" lIns="91400" tIns="91400" rIns="91400" bIns="91400" anchor="t" anchorCtr="0">
            <a:spAutoFit/>
          </a:bodyPr>
          <a:lstStyle/>
          <a:p>
            <a:pPr marL="0" marR="0" lvl="0" indent="0" algn="ctr" rtl="1">
              <a:lnSpc>
                <a:spcPct val="125000"/>
              </a:lnSpc>
              <a:spcBef>
                <a:spcPts val="0"/>
              </a:spcBef>
              <a:spcAft>
                <a:spcPts val="0"/>
              </a:spcAft>
              <a:buClr>
                <a:srgbClr val="CDCDCD"/>
              </a:buClr>
              <a:buSzPts val="1200"/>
              <a:buFont typeface="Assistant ExtraBold"/>
              <a:buNone/>
            </a:pPr>
            <a:r>
              <a:rPr lang="iw-IL" sz="1200" b="0" i="0" u="none" strike="noStrike" cap="none">
                <a:solidFill>
                  <a:srgbClr val="CDCDCD"/>
                </a:solidFill>
                <a:latin typeface="Assistant ExtraBold"/>
                <a:ea typeface="Assistant ExtraBold"/>
                <a:cs typeface="Assistant ExtraBold"/>
                <a:sym typeface="Assistant ExtraBold"/>
              </a:rPr>
              <a:t>אינפואתיקה </a:t>
            </a:r>
            <a:endParaRPr sz="1400" b="0" i="0" u="none" strike="noStrike" cap="none">
              <a:solidFill>
                <a:srgbClr val="000000"/>
              </a:solidFill>
              <a:latin typeface="Arial"/>
              <a:ea typeface="Arial"/>
              <a:cs typeface="Arial"/>
              <a:sym typeface="Arial"/>
            </a:endParaRPr>
          </a:p>
          <a:p>
            <a:pPr marL="0" marR="0" lvl="0" indent="0" algn="ctr" rtl="1">
              <a:lnSpc>
                <a:spcPct val="125000"/>
              </a:lnSpc>
              <a:spcBef>
                <a:spcPts val="0"/>
              </a:spcBef>
              <a:spcAft>
                <a:spcPts val="0"/>
              </a:spcAft>
              <a:buClr>
                <a:srgbClr val="CDCDCD"/>
              </a:buClr>
              <a:buSzPts val="1200"/>
              <a:buFont typeface="Assistant ExtraBold"/>
              <a:buNone/>
            </a:pPr>
            <a:r>
              <a:rPr lang="iw-IL" sz="1200" b="0" i="0" u="none" strike="noStrike" cap="none">
                <a:solidFill>
                  <a:srgbClr val="CDCDCD"/>
                </a:solidFill>
                <a:latin typeface="Assistant ExtraBold"/>
                <a:ea typeface="Assistant ExtraBold"/>
                <a:cs typeface="Assistant ExtraBold"/>
                <a:sym typeface="Assistant ExtraBold"/>
              </a:rPr>
              <a:t>וניהול ידע</a:t>
            </a:r>
            <a:endParaRPr sz="1400" b="0" i="0" u="none" strike="noStrike" cap="none">
              <a:solidFill>
                <a:srgbClr val="000000"/>
              </a:solidFill>
              <a:latin typeface="Arial"/>
              <a:ea typeface="Arial"/>
              <a:cs typeface="Arial"/>
              <a:sym typeface="Arial"/>
            </a:endParaRPr>
          </a:p>
        </p:txBody>
      </p:sp>
      <p:sp>
        <p:nvSpPr>
          <p:cNvPr id="44" name="Google Shape;79;p3">
            <a:extLst>
              <a:ext uri="{FF2B5EF4-FFF2-40B4-BE49-F238E27FC236}">
                <a16:creationId xmlns:a16="http://schemas.microsoft.com/office/drawing/2014/main" id="{6F7C4DB4-704B-437F-BA88-02E2582A1FF3}"/>
              </a:ext>
            </a:extLst>
          </p:cNvPr>
          <p:cNvSpPr/>
          <p:nvPr/>
        </p:nvSpPr>
        <p:spPr>
          <a:xfrm>
            <a:off x="1533150" y="889065"/>
            <a:ext cx="6077700" cy="3154500"/>
          </a:xfrm>
          <a:prstGeom prst="ellipse">
            <a:avLst/>
          </a:prstGeom>
          <a:noFill/>
          <a:ln w="19050" cap="flat" cmpd="sng">
            <a:solidFill>
              <a:srgbClr val="918D8E"/>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5" name="Google Shape;80;p3" descr="Google Shape;108;p15">
            <a:extLst>
              <a:ext uri="{FF2B5EF4-FFF2-40B4-BE49-F238E27FC236}">
                <a16:creationId xmlns:a16="http://schemas.microsoft.com/office/drawing/2014/main" id="{B3AC733E-42D1-44EC-BAAA-44E3122DB9DA}"/>
              </a:ext>
            </a:extLst>
          </p:cNvPr>
          <p:cNvPicPr preferRelativeResize="0"/>
          <p:nvPr/>
        </p:nvPicPr>
        <p:blipFill rotWithShape="1">
          <a:blip r:embed="rId6">
            <a:alphaModFix amt="30000"/>
          </a:blip>
          <a:srcRect/>
          <a:stretch/>
        </p:blipFill>
        <p:spPr>
          <a:xfrm>
            <a:off x="3676244" y="2192070"/>
            <a:ext cx="450136" cy="448200"/>
          </a:xfrm>
          <a:prstGeom prst="rect">
            <a:avLst/>
          </a:prstGeom>
          <a:noFill/>
          <a:ln>
            <a:noFill/>
          </a:ln>
        </p:spPr>
      </p:pic>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a:buSzPts val="1400"/>
            </a:pPr>
            <a:endParaRPr>
              <a:latin typeface="Assistant"/>
              <a:cs typeface="Assistant"/>
              <a:sym typeface="Assistant"/>
            </a:endParaRPr>
          </a:p>
        </p:txBody>
      </p:sp>
      <p:sp>
        <p:nvSpPr>
          <p:cNvPr id="51" name="Google Shape;83;p3">
            <a:extLst>
              <a:ext uri="{FF2B5EF4-FFF2-40B4-BE49-F238E27FC236}">
                <a16:creationId xmlns:a16="http://schemas.microsoft.com/office/drawing/2014/main" id="{914BF54A-2ED8-4391-BA62-0690A32A4606}"/>
              </a:ext>
            </a:extLst>
          </p:cNvPr>
          <p:cNvSpPr/>
          <p:nvPr/>
        </p:nvSpPr>
        <p:spPr>
          <a:xfrm>
            <a:off x="5637200" y="324239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52" name="Google Shape;84;p3" descr="Google Shape;116;p15">
            <a:extLst>
              <a:ext uri="{FF2B5EF4-FFF2-40B4-BE49-F238E27FC236}">
                <a16:creationId xmlns:a16="http://schemas.microsoft.com/office/drawing/2014/main" id="{F7DD7926-F880-4824-834E-3C0A7ECDF54A}"/>
              </a:ext>
            </a:extLst>
          </p:cNvPr>
          <p:cNvPicPr preferRelativeResize="0"/>
          <p:nvPr/>
        </p:nvPicPr>
        <p:blipFill rotWithShape="1">
          <a:blip r:embed="rId7">
            <a:alphaModFix amt="40000"/>
          </a:blip>
          <a:srcRect/>
          <a:stretch/>
        </p:blipFill>
        <p:spPr>
          <a:xfrm>
            <a:off x="6178096" y="3402014"/>
            <a:ext cx="309415" cy="280077"/>
          </a:xfrm>
          <a:prstGeom prst="rect">
            <a:avLst/>
          </a:prstGeom>
          <a:noFill/>
          <a:ln>
            <a:noFill/>
          </a:ln>
        </p:spPr>
      </p:pic>
      <p:sp>
        <p:nvSpPr>
          <p:cNvPr id="53" name="Google Shape;85;p3">
            <a:extLst>
              <a:ext uri="{FF2B5EF4-FFF2-40B4-BE49-F238E27FC236}">
                <a16:creationId xmlns:a16="http://schemas.microsoft.com/office/drawing/2014/main" id="{6769758C-6D1D-4A73-8BFE-B64F119ECF2E}"/>
              </a:ext>
            </a:extLst>
          </p:cNvPr>
          <p:cNvSpPr/>
          <p:nvPr/>
        </p:nvSpPr>
        <p:spPr>
          <a:xfrm>
            <a:off x="6643045" y="200747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5" name="Google Shape;87;p3">
            <a:extLst>
              <a:ext uri="{FF2B5EF4-FFF2-40B4-BE49-F238E27FC236}">
                <a16:creationId xmlns:a16="http://schemas.microsoft.com/office/drawing/2014/main" id="{36627861-2F7E-4385-80EB-CB429846A70C}"/>
              </a:ext>
            </a:extLst>
          </p:cNvPr>
          <p:cNvSpPr/>
          <p:nvPr/>
        </p:nvSpPr>
        <p:spPr>
          <a:xfrm>
            <a:off x="2164970" y="827904"/>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6" name="Google Shape;88;p3">
            <a:extLst>
              <a:ext uri="{FF2B5EF4-FFF2-40B4-BE49-F238E27FC236}">
                <a16:creationId xmlns:a16="http://schemas.microsoft.com/office/drawing/2014/main" id="{C08D9483-5794-4D6B-A653-2C897B3C48C8}"/>
              </a:ext>
            </a:extLst>
          </p:cNvPr>
          <p:cNvSpPr/>
          <p:nvPr/>
        </p:nvSpPr>
        <p:spPr>
          <a:xfrm>
            <a:off x="1109562" y="2035125"/>
            <a:ext cx="1391401" cy="917700"/>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7" name="Google Shape;89;p3">
            <a:extLst>
              <a:ext uri="{FF2B5EF4-FFF2-40B4-BE49-F238E27FC236}">
                <a16:creationId xmlns:a16="http://schemas.microsoft.com/office/drawing/2014/main" id="{D54A50E4-117B-446F-8566-4A6615A6316B}"/>
              </a:ext>
            </a:extLst>
          </p:cNvPr>
          <p:cNvSpPr/>
          <p:nvPr/>
        </p:nvSpPr>
        <p:spPr>
          <a:xfrm>
            <a:off x="2164982" y="3242386"/>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8" name="Google Shape;90;p3">
            <a:extLst>
              <a:ext uri="{FF2B5EF4-FFF2-40B4-BE49-F238E27FC236}">
                <a16:creationId xmlns:a16="http://schemas.microsoft.com/office/drawing/2014/main" id="{1D6789DA-9131-43C8-A502-FEFC5F5BE1BA}"/>
              </a:ext>
            </a:extLst>
          </p:cNvPr>
          <p:cNvSpPr/>
          <p:nvPr/>
        </p:nvSpPr>
        <p:spPr>
          <a:xfrm>
            <a:off x="3942922" y="375455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59" name="Google Shape;91;p3" descr="Google Shape;130;p15">
            <a:extLst>
              <a:ext uri="{FF2B5EF4-FFF2-40B4-BE49-F238E27FC236}">
                <a16:creationId xmlns:a16="http://schemas.microsoft.com/office/drawing/2014/main" id="{04F07304-FC45-44D8-84EF-82B76FA33D3B}"/>
              </a:ext>
            </a:extLst>
          </p:cNvPr>
          <p:cNvPicPr preferRelativeResize="0"/>
          <p:nvPr/>
        </p:nvPicPr>
        <p:blipFill rotWithShape="1">
          <a:blip r:embed="rId3">
            <a:alphaModFix amt="30000"/>
          </a:blip>
          <a:srcRect/>
          <a:stretch/>
        </p:blipFill>
        <p:spPr>
          <a:xfrm>
            <a:off x="7184087" y="2155755"/>
            <a:ext cx="309419" cy="280084"/>
          </a:xfrm>
          <a:prstGeom prst="rect">
            <a:avLst/>
          </a:prstGeom>
          <a:noFill/>
          <a:ln>
            <a:noFill/>
          </a:ln>
        </p:spPr>
      </p:pic>
      <p:pic>
        <p:nvPicPr>
          <p:cNvPr id="61" name="Google Shape;93;p3" descr="Google Shape;132;p15">
            <a:extLst>
              <a:ext uri="{FF2B5EF4-FFF2-40B4-BE49-F238E27FC236}">
                <a16:creationId xmlns:a16="http://schemas.microsoft.com/office/drawing/2014/main" id="{F3882C94-CAD1-4896-8C3D-982D2039E960}"/>
              </a:ext>
            </a:extLst>
          </p:cNvPr>
          <p:cNvPicPr preferRelativeResize="0"/>
          <p:nvPr/>
        </p:nvPicPr>
        <p:blipFill rotWithShape="1">
          <a:blip r:embed="rId8">
            <a:alphaModFix amt="30000"/>
          </a:blip>
          <a:srcRect/>
          <a:stretch/>
        </p:blipFill>
        <p:spPr>
          <a:xfrm>
            <a:off x="2672981" y="952070"/>
            <a:ext cx="375370" cy="339784"/>
          </a:xfrm>
          <a:prstGeom prst="rect">
            <a:avLst/>
          </a:prstGeom>
          <a:noFill/>
          <a:ln>
            <a:noFill/>
          </a:ln>
        </p:spPr>
      </p:pic>
      <p:pic>
        <p:nvPicPr>
          <p:cNvPr id="62" name="Google Shape;94;p3" descr="Google Shape;133;p15">
            <a:extLst>
              <a:ext uri="{FF2B5EF4-FFF2-40B4-BE49-F238E27FC236}">
                <a16:creationId xmlns:a16="http://schemas.microsoft.com/office/drawing/2014/main" id="{2605D778-A796-408C-BF8F-E5182DEF382A}"/>
              </a:ext>
            </a:extLst>
          </p:cNvPr>
          <p:cNvPicPr preferRelativeResize="0"/>
          <p:nvPr/>
        </p:nvPicPr>
        <p:blipFill rotWithShape="1">
          <a:blip r:embed="rId9">
            <a:alphaModFix amt="30000"/>
          </a:blip>
          <a:srcRect/>
          <a:stretch/>
        </p:blipFill>
        <p:spPr>
          <a:xfrm>
            <a:off x="1645578" y="2185853"/>
            <a:ext cx="319221" cy="288954"/>
          </a:xfrm>
          <a:prstGeom prst="rect">
            <a:avLst/>
          </a:prstGeom>
          <a:noFill/>
          <a:ln>
            <a:noFill/>
          </a:ln>
        </p:spPr>
      </p:pic>
      <p:pic>
        <p:nvPicPr>
          <p:cNvPr id="63" name="Google Shape;96;p3" descr="Google Shape;143;p15">
            <a:extLst>
              <a:ext uri="{FF2B5EF4-FFF2-40B4-BE49-F238E27FC236}">
                <a16:creationId xmlns:a16="http://schemas.microsoft.com/office/drawing/2014/main" id="{8E63E265-9B29-4076-8FC8-C11B5209F2C8}"/>
              </a:ext>
            </a:extLst>
          </p:cNvPr>
          <p:cNvPicPr preferRelativeResize="0"/>
          <p:nvPr/>
        </p:nvPicPr>
        <p:blipFill rotWithShape="1">
          <a:blip r:embed="rId10">
            <a:alphaModFix amt="30000"/>
          </a:blip>
          <a:srcRect/>
          <a:stretch/>
        </p:blipFill>
        <p:spPr>
          <a:xfrm>
            <a:off x="4462276" y="653950"/>
            <a:ext cx="352632" cy="319200"/>
          </a:xfrm>
          <a:prstGeom prst="rect">
            <a:avLst/>
          </a:prstGeom>
          <a:noFill/>
          <a:ln>
            <a:noFill/>
          </a:ln>
        </p:spPr>
      </p:pic>
      <p:pic>
        <p:nvPicPr>
          <p:cNvPr id="64" name="Google Shape;97;p3" descr="תמונה 2">
            <a:extLst>
              <a:ext uri="{FF2B5EF4-FFF2-40B4-BE49-F238E27FC236}">
                <a16:creationId xmlns:a16="http://schemas.microsoft.com/office/drawing/2014/main" id="{3130510E-02E4-4B26-8546-E7EAFCCFDEB2}"/>
              </a:ext>
            </a:extLst>
          </p:cNvPr>
          <p:cNvPicPr preferRelativeResize="0"/>
          <p:nvPr/>
        </p:nvPicPr>
        <p:blipFill rotWithShape="1">
          <a:blip r:embed="rId11">
            <a:alphaModFix amt="30000"/>
          </a:blip>
          <a:srcRect/>
          <a:stretch/>
        </p:blipFill>
        <p:spPr>
          <a:xfrm>
            <a:off x="2679405" y="3390141"/>
            <a:ext cx="330672" cy="319091"/>
          </a:xfrm>
          <a:prstGeom prst="rect">
            <a:avLst/>
          </a:prstGeom>
          <a:noFill/>
          <a:ln>
            <a:noFill/>
          </a:ln>
        </p:spPr>
      </p:pic>
      <p:pic>
        <p:nvPicPr>
          <p:cNvPr id="65" name="Google Shape;100;p3" descr="תמונה 169">
            <a:extLst>
              <a:ext uri="{FF2B5EF4-FFF2-40B4-BE49-F238E27FC236}">
                <a16:creationId xmlns:a16="http://schemas.microsoft.com/office/drawing/2014/main" id="{DAD305BF-7E9A-49EC-BD04-C9BAB1BF9057}"/>
              </a:ext>
            </a:extLst>
          </p:cNvPr>
          <p:cNvPicPr preferRelativeResize="0"/>
          <p:nvPr/>
        </p:nvPicPr>
        <p:blipFill rotWithShape="1">
          <a:blip r:embed="rId12">
            <a:alphaModFix amt="30415"/>
          </a:blip>
          <a:srcRect/>
          <a:stretch/>
        </p:blipFill>
        <p:spPr>
          <a:xfrm>
            <a:off x="4462277" y="3863354"/>
            <a:ext cx="352663" cy="319221"/>
          </a:xfrm>
          <a:prstGeom prst="rect">
            <a:avLst/>
          </a:prstGeom>
          <a:noFill/>
          <a:ln>
            <a:noFill/>
          </a:ln>
        </p:spPr>
      </p:pic>
      <p:sp>
        <p:nvSpPr>
          <p:cNvPr id="67" name="Google Shape;102;p3">
            <a:extLst>
              <a:ext uri="{FF2B5EF4-FFF2-40B4-BE49-F238E27FC236}">
                <a16:creationId xmlns:a16="http://schemas.microsoft.com/office/drawing/2014/main" id="{E1B2BD15-350F-4889-A834-745CC6C537DF}"/>
              </a:ext>
            </a:extLst>
          </p:cNvPr>
          <p:cNvSpPr txBox="1"/>
          <p:nvPr/>
        </p:nvSpPr>
        <p:spPr>
          <a:xfrm>
            <a:off x="5786006" y="3651410"/>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ניקוי ואינטגרציה</a:t>
            </a:r>
            <a:endParaRPr sz="1050" b="1" i="0" u="none" strike="noStrike" cap="none">
              <a:solidFill>
                <a:srgbClr val="B7B7B7"/>
              </a:solidFill>
              <a:latin typeface="Assistant"/>
              <a:ea typeface="Assistant"/>
              <a:cs typeface="Assistant"/>
              <a:sym typeface="Assistant"/>
            </a:endParaRPr>
          </a:p>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של נתונים</a:t>
            </a:r>
            <a:endParaRPr sz="1050" b="1" i="0" u="none" strike="noStrike" cap="none">
              <a:solidFill>
                <a:srgbClr val="B7B7B7"/>
              </a:solidFill>
              <a:latin typeface="Assistant"/>
              <a:ea typeface="Assistant"/>
              <a:cs typeface="Assistant"/>
              <a:sym typeface="Assistant"/>
            </a:endParaRPr>
          </a:p>
        </p:txBody>
      </p:sp>
      <p:sp>
        <p:nvSpPr>
          <p:cNvPr id="68" name="Google Shape;103;p3">
            <a:extLst>
              <a:ext uri="{FF2B5EF4-FFF2-40B4-BE49-F238E27FC236}">
                <a16:creationId xmlns:a16="http://schemas.microsoft.com/office/drawing/2014/main" id="{2A62203C-883A-47EB-AFE1-5A1FB3ACC7C9}"/>
              </a:ext>
            </a:extLst>
          </p:cNvPr>
          <p:cNvSpPr txBox="1"/>
          <p:nvPr/>
        </p:nvSpPr>
        <p:spPr>
          <a:xfrm>
            <a:off x="6791900" y="2393583"/>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אחזור ואחסון נתונים</a:t>
            </a:r>
            <a:endParaRPr sz="1050" b="1" i="0" u="none" strike="noStrike" cap="none">
              <a:solidFill>
                <a:srgbClr val="B7B7B7"/>
              </a:solidFill>
              <a:latin typeface="Assistant"/>
              <a:ea typeface="Assistant"/>
              <a:cs typeface="Assistant"/>
              <a:sym typeface="Assistant"/>
            </a:endParaRPr>
          </a:p>
        </p:txBody>
      </p:sp>
      <p:sp>
        <p:nvSpPr>
          <p:cNvPr id="70" name="Google Shape;105;p3">
            <a:extLst>
              <a:ext uri="{FF2B5EF4-FFF2-40B4-BE49-F238E27FC236}">
                <a16:creationId xmlns:a16="http://schemas.microsoft.com/office/drawing/2014/main" id="{9E91A57C-FD3B-4FAF-B3B4-FB4B12B0D82B}"/>
              </a:ext>
            </a:extLst>
          </p:cNvPr>
          <p:cNvSpPr txBox="1"/>
          <p:nvPr/>
        </p:nvSpPr>
        <p:spPr>
          <a:xfrm>
            <a:off x="4091713" y="953232"/>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dirty="0">
                <a:solidFill>
                  <a:srgbClr val="B7B7B7"/>
                </a:solidFill>
                <a:latin typeface="Assistant"/>
                <a:cs typeface="Assistant"/>
                <a:sym typeface="Assistant"/>
              </a:rPr>
              <a:t>הגדרת הבעיה</a:t>
            </a:r>
            <a:endParaRPr sz="1050" b="1" dirty="0">
              <a:solidFill>
                <a:srgbClr val="B7B7B7"/>
              </a:solidFill>
              <a:latin typeface="Assistant"/>
              <a:cs typeface="Assistant"/>
              <a:sym typeface="Assistant"/>
            </a:endParaRPr>
          </a:p>
        </p:txBody>
      </p:sp>
      <p:sp>
        <p:nvSpPr>
          <p:cNvPr id="71" name="Google Shape;106;p3">
            <a:extLst>
              <a:ext uri="{FF2B5EF4-FFF2-40B4-BE49-F238E27FC236}">
                <a16:creationId xmlns:a16="http://schemas.microsoft.com/office/drawing/2014/main" id="{36A87F28-ADB3-4DEF-99E0-F6A4183707B0}"/>
              </a:ext>
            </a:extLst>
          </p:cNvPr>
          <p:cNvSpPr txBox="1"/>
          <p:nvPr/>
        </p:nvSpPr>
        <p:spPr>
          <a:xfrm>
            <a:off x="2313776" y="131947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dirty="0">
                <a:solidFill>
                  <a:srgbClr val="B7B7B7"/>
                </a:solidFill>
                <a:latin typeface="Assistant"/>
                <a:ea typeface="Assistant"/>
                <a:cs typeface="Assistant"/>
                <a:sym typeface="Assistant"/>
              </a:rPr>
              <a:t>משוב</a:t>
            </a:r>
            <a:endParaRPr sz="1050" b="1" i="0" u="none" strike="noStrike" cap="none" dirty="0">
              <a:solidFill>
                <a:srgbClr val="B7B7B7"/>
              </a:solidFill>
              <a:latin typeface="Assistant"/>
              <a:ea typeface="Assistant"/>
              <a:cs typeface="Assistant"/>
              <a:sym typeface="Assistant"/>
            </a:endParaRPr>
          </a:p>
        </p:txBody>
      </p:sp>
      <p:sp>
        <p:nvSpPr>
          <p:cNvPr id="72" name="Google Shape;107;p3">
            <a:extLst>
              <a:ext uri="{FF2B5EF4-FFF2-40B4-BE49-F238E27FC236}">
                <a16:creationId xmlns:a16="http://schemas.microsoft.com/office/drawing/2014/main" id="{3D2C763F-4025-4C2D-B44B-A89A018F5C1E}"/>
              </a:ext>
            </a:extLst>
          </p:cNvPr>
          <p:cNvSpPr txBox="1"/>
          <p:nvPr/>
        </p:nvSpPr>
        <p:spPr>
          <a:xfrm>
            <a:off x="1258369" y="2483156"/>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קבלת החלטות</a:t>
            </a:r>
            <a:endParaRPr sz="1050" b="1" i="0" u="none" strike="noStrike" cap="none">
              <a:solidFill>
                <a:srgbClr val="B7B7B7"/>
              </a:solidFill>
              <a:latin typeface="Assistant"/>
              <a:ea typeface="Assistant"/>
              <a:cs typeface="Assistant"/>
              <a:sym typeface="Assistant"/>
            </a:endParaRPr>
          </a:p>
        </p:txBody>
      </p:sp>
      <p:sp>
        <p:nvSpPr>
          <p:cNvPr id="73" name="Google Shape;108;p3">
            <a:extLst>
              <a:ext uri="{FF2B5EF4-FFF2-40B4-BE49-F238E27FC236}">
                <a16:creationId xmlns:a16="http://schemas.microsoft.com/office/drawing/2014/main" id="{20394538-CCBC-44A5-9CDC-C441E9E21589}"/>
              </a:ext>
            </a:extLst>
          </p:cNvPr>
          <p:cNvSpPr txBox="1"/>
          <p:nvPr/>
        </p:nvSpPr>
        <p:spPr>
          <a:xfrm>
            <a:off x="2313789" y="370073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פרזנטציה</a:t>
            </a:r>
            <a:endParaRPr sz="1050" b="1" i="0" u="none" strike="noStrike" cap="none">
              <a:solidFill>
                <a:srgbClr val="B7B7B7"/>
              </a:solidFill>
              <a:latin typeface="Assistant"/>
              <a:ea typeface="Assistant"/>
              <a:cs typeface="Assistant"/>
              <a:sym typeface="Assistant"/>
            </a:endParaRPr>
          </a:p>
        </p:txBody>
      </p:sp>
      <p:sp>
        <p:nvSpPr>
          <p:cNvPr id="74" name="Google Shape;109;p3">
            <a:extLst>
              <a:ext uri="{FF2B5EF4-FFF2-40B4-BE49-F238E27FC236}">
                <a16:creationId xmlns:a16="http://schemas.microsoft.com/office/drawing/2014/main" id="{5B6C8ADF-5576-4ADF-A414-B0520C37F7B0}"/>
              </a:ext>
            </a:extLst>
          </p:cNvPr>
          <p:cNvSpPr txBox="1"/>
          <p:nvPr/>
        </p:nvSpPr>
        <p:spPr>
          <a:xfrm>
            <a:off x="3936205" y="4160075"/>
            <a:ext cx="1400176"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עיבוד, ניתוח נתונים וויזואליזציה</a:t>
            </a:r>
            <a:endParaRPr sz="1050" b="1" i="0" u="none" strike="noStrike" cap="none">
              <a:solidFill>
                <a:srgbClr val="B7B7B7"/>
              </a:solidFill>
              <a:latin typeface="Assistant"/>
              <a:ea typeface="Assistant"/>
              <a:cs typeface="Assistant"/>
              <a:sym typeface="Assistant"/>
            </a:endParaRPr>
          </a:p>
        </p:txBody>
      </p:sp>
      <p:grpSp>
        <p:nvGrpSpPr>
          <p:cNvPr id="2" name="קבוצה 1">
            <a:extLst>
              <a:ext uri="{FF2B5EF4-FFF2-40B4-BE49-F238E27FC236}">
                <a16:creationId xmlns:a16="http://schemas.microsoft.com/office/drawing/2014/main" id="{41152D8E-25CC-4C1A-A1E8-3D07D70CD7E2}"/>
              </a:ext>
            </a:extLst>
          </p:cNvPr>
          <p:cNvGrpSpPr/>
          <p:nvPr/>
        </p:nvGrpSpPr>
        <p:grpSpPr>
          <a:xfrm>
            <a:off x="5637102" y="790628"/>
            <a:ext cx="1391401" cy="917701"/>
            <a:chOff x="5789655" y="944914"/>
            <a:chExt cx="1391401" cy="917701"/>
          </a:xfrm>
        </p:grpSpPr>
        <p:sp>
          <p:nvSpPr>
            <p:cNvPr id="35" name="Google Shape;42;p2">
              <a:extLst>
                <a:ext uri="{FF2B5EF4-FFF2-40B4-BE49-F238E27FC236}">
                  <a16:creationId xmlns:a16="http://schemas.microsoft.com/office/drawing/2014/main" id="{9EADFB64-1698-46AD-A16A-9E08DEBACB05}"/>
                </a:ext>
              </a:extLst>
            </p:cNvPr>
            <p:cNvSpPr/>
            <p:nvPr/>
          </p:nvSpPr>
          <p:spPr>
            <a:xfrm>
              <a:off x="5789655" y="944914"/>
              <a:ext cx="1391401" cy="917701"/>
            </a:xfrm>
            <a:prstGeom prst="roundRect">
              <a:avLst>
                <a:gd name="adj" fmla="val 10318"/>
              </a:avLst>
            </a:prstGeom>
            <a:solidFill>
              <a:srgbClr val="918D8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2ACE6"/>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36" name="Google Shape;51;p2">
              <a:extLst>
                <a:ext uri="{FF2B5EF4-FFF2-40B4-BE49-F238E27FC236}">
                  <a16:creationId xmlns:a16="http://schemas.microsoft.com/office/drawing/2014/main" id="{5CA4318F-8E0A-40B5-B1FD-503570EF4486}"/>
                </a:ext>
              </a:extLst>
            </p:cNvPr>
            <p:cNvSpPr txBox="1"/>
            <p:nvPr/>
          </p:nvSpPr>
          <p:spPr>
            <a:xfrm>
              <a:off x="5938461" y="1353927"/>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dirty="0">
                  <a:solidFill>
                    <a:srgbClr val="FFFFFF"/>
                  </a:solidFill>
                  <a:latin typeface="Assistant"/>
                  <a:ea typeface="Assistant"/>
                  <a:cs typeface="Assistant"/>
                  <a:sym typeface="Assistant"/>
                </a:rPr>
                <a:t>איתור וזיהוי </a:t>
              </a:r>
              <a:br>
                <a:rPr lang="iw-IL" sz="1050" b="1" i="0" u="none" strike="noStrike" cap="none" dirty="0">
                  <a:solidFill>
                    <a:srgbClr val="FFFFFF"/>
                  </a:solidFill>
                  <a:latin typeface="Assistant"/>
                  <a:ea typeface="Assistant"/>
                  <a:cs typeface="Assistant"/>
                  <a:sym typeface="Assistant"/>
                </a:rPr>
              </a:br>
              <a:r>
                <a:rPr lang="iw-IL" sz="1050" b="1" i="0" u="none" strike="noStrike" cap="none" dirty="0">
                  <a:solidFill>
                    <a:srgbClr val="FFFFFF"/>
                  </a:solidFill>
                  <a:latin typeface="Assistant"/>
                  <a:ea typeface="Assistant"/>
                  <a:cs typeface="Assistant"/>
                  <a:sym typeface="Assistant"/>
                </a:rPr>
                <a:t>מקורות נתונים</a:t>
              </a:r>
              <a:endParaRPr sz="1050" b="1" i="0" u="none" strike="noStrike" cap="none" dirty="0">
                <a:solidFill>
                  <a:srgbClr val="000000"/>
                </a:solidFill>
                <a:latin typeface="Assistant"/>
                <a:ea typeface="Assistant"/>
                <a:cs typeface="Assistant"/>
                <a:sym typeface="Assistant"/>
              </a:endParaRPr>
            </a:p>
          </p:txBody>
        </p:sp>
        <p:pic>
          <p:nvPicPr>
            <p:cNvPr id="37" name="Google Shape;59;p2" descr="Google Shape;92;p14">
              <a:extLst>
                <a:ext uri="{FF2B5EF4-FFF2-40B4-BE49-F238E27FC236}">
                  <a16:creationId xmlns:a16="http://schemas.microsoft.com/office/drawing/2014/main" id="{0663DB77-3D70-4BEB-88FE-6D49C5CC5BA6}"/>
                </a:ext>
              </a:extLst>
            </p:cNvPr>
            <p:cNvPicPr preferRelativeResize="0"/>
            <p:nvPr/>
          </p:nvPicPr>
          <p:blipFill rotWithShape="1">
            <a:blip r:embed="rId13">
              <a:alphaModFix/>
            </a:blip>
            <a:srcRect/>
            <a:stretch/>
          </p:blipFill>
          <p:spPr>
            <a:xfrm>
              <a:off x="6309023" y="1076873"/>
              <a:ext cx="352650" cy="319221"/>
            </a:xfrm>
            <a:prstGeom prst="rect">
              <a:avLst/>
            </a:prstGeom>
            <a:noFill/>
            <a:ln>
              <a:noFill/>
            </a:ln>
          </p:spPr>
        </p:pic>
      </p:grpSp>
    </p:spTree>
    <p:extLst>
      <p:ext uri="{BB962C8B-B14F-4D97-AF65-F5344CB8AC3E}">
        <p14:creationId xmlns:p14="http://schemas.microsoft.com/office/powerpoint/2010/main" val="358107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3</a:t>
            </a:fld>
            <a:endParaRPr sz="900" b="0" i="0" u="none" strike="noStrike" cap="none">
              <a:solidFill>
                <a:srgbClr val="232752"/>
              </a:solidFill>
              <a:latin typeface="Assistant SemiBold"/>
              <a:ea typeface="Assistant SemiBold"/>
              <a:cs typeface="Assistant SemiBold"/>
              <a:sym typeface="Assistant SemiBold"/>
            </a:endParaRPr>
          </a:p>
        </p:txBody>
      </p:sp>
      <p:sp>
        <p:nvSpPr>
          <p:cNvPr id="2" name="בועת דיבור: אליפסה 1">
            <a:extLst>
              <a:ext uri="{FF2B5EF4-FFF2-40B4-BE49-F238E27FC236}">
                <a16:creationId xmlns:a16="http://schemas.microsoft.com/office/drawing/2014/main" id="{EA2AA2DB-3FA0-4A5F-9F22-1366A7B9F38C}"/>
              </a:ext>
            </a:extLst>
          </p:cNvPr>
          <p:cNvSpPr/>
          <p:nvPr/>
        </p:nvSpPr>
        <p:spPr>
          <a:xfrm>
            <a:off x="4209691" y="877994"/>
            <a:ext cx="2858105" cy="1693756"/>
          </a:xfrm>
          <a:custGeom>
            <a:avLst/>
            <a:gdLst>
              <a:gd name="connsiteX0" fmla="*/ 833408 w 2857366"/>
              <a:gd name="connsiteY0" fmla="*/ 1453285 h 1291809"/>
              <a:gd name="connsiteX1" fmla="*/ 726584 w 2857366"/>
              <a:gd name="connsiteY1" fmla="*/ 1208433 h 1291809"/>
              <a:gd name="connsiteX2" fmla="*/ 796526 w 2857366"/>
              <a:gd name="connsiteY2" fmla="*/ 66669 h 1291809"/>
              <a:gd name="connsiteX3" fmla="*/ 1841096 w 2857366"/>
              <a:gd name="connsiteY3" fmla="*/ 27495 h 1291809"/>
              <a:gd name="connsiteX4" fmla="*/ 2425512 w 2857366"/>
              <a:gd name="connsiteY4" fmla="*/ 1108608 h 1291809"/>
              <a:gd name="connsiteX5" fmla="*/ 1243818 w 2857366"/>
              <a:gd name="connsiteY5" fmla="*/ 1286379 h 1291809"/>
              <a:gd name="connsiteX6" fmla="*/ 833408 w 2857366"/>
              <a:gd name="connsiteY6" fmla="*/ 1453285 h 1291809"/>
              <a:gd name="connsiteX0" fmla="*/ 255450 w 2858105"/>
              <a:gd name="connsiteY0" fmla="*/ 1530924 h 1530924"/>
              <a:gd name="connsiteX1" fmla="*/ 726596 w 2858105"/>
              <a:gd name="connsiteY1" fmla="*/ 1208434 h 1530924"/>
              <a:gd name="connsiteX2" fmla="*/ 796538 w 2858105"/>
              <a:gd name="connsiteY2" fmla="*/ 66670 h 1530924"/>
              <a:gd name="connsiteX3" fmla="*/ 1841108 w 2858105"/>
              <a:gd name="connsiteY3" fmla="*/ 27496 h 1530924"/>
              <a:gd name="connsiteX4" fmla="*/ 2425524 w 2858105"/>
              <a:gd name="connsiteY4" fmla="*/ 1108609 h 1530924"/>
              <a:gd name="connsiteX5" fmla="*/ 1243830 w 2858105"/>
              <a:gd name="connsiteY5" fmla="*/ 1286380 h 1530924"/>
              <a:gd name="connsiteX6" fmla="*/ 255450 w 2858105"/>
              <a:gd name="connsiteY6" fmla="*/ 1530924 h 1530924"/>
              <a:gd name="connsiteX0" fmla="*/ 255450 w 2858105"/>
              <a:gd name="connsiteY0" fmla="*/ 1530924 h 1530924"/>
              <a:gd name="connsiteX1" fmla="*/ 726596 w 2858105"/>
              <a:gd name="connsiteY1" fmla="*/ 1208434 h 1530924"/>
              <a:gd name="connsiteX2" fmla="*/ 796538 w 2858105"/>
              <a:gd name="connsiteY2" fmla="*/ 66670 h 1530924"/>
              <a:gd name="connsiteX3" fmla="*/ 1841108 w 2858105"/>
              <a:gd name="connsiteY3" fmla="*/ 27496 h 1530924"/>
              <a:gd name="connsiteX4" fmla="*/ 2425524 w 2858105"/>
              <a:gd name="connsiteY4" fmla="*/ 1108609 h 1530924"/>
              <a:gd name="connsiteX5" fmla="*/ 1243830 w 2858105"/>
              <a:gd name="connsiteY5" fmla="*/ 1286380 h 1530924"/>
              <a:gd name="connsiteX6" fmla="*/ 255450 w 2858105"/>
              <a:gd name="connsiteY6" fmla="*/ 1530924 h 153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105" h="1530924">
                <a:moveTo>
                  <a:pt x="255450" y="1530924"/>
                </a:moveTo>
                <a:cubicBezTo>
                  <a:pt x="349239" y="1440680"/>
                  <a:pt x="762204" y="1290051"/>
                  <a:pt x="726596" y="1208434"/>
                </a:cubicBezTo>
                <a:cubicBezTo>
                  <a:pt x="-273234" y="953372"/>
                  <a:pt x="-232984" y="296322"/>
                  <a:pt x="796538" y="66670"/>
                </a:cubicBezTo>
                <a:cubicBezTo>
                  <a:pt x="1121176" y="-5746"/>
                  <a:pt x="1494515" y="-19747"/>
                  <a:pt x="1841108" y="27496"/>
                </a:cubicBezTo>
                <a:cubicBezTo>
                  <a:pt x="2883264" y="169550"/>
                  <a:pt x="3205283" y="765254"/>
                  <a:pt x="2425524" y="1108609"/>
                </a:cubicBezTo>
                <a:cubicBezTo>
                  <a:pt x="2112488" y="1246449"/>
                  <a:pt x="1677134" y="1311943"/>
                  <a:pt x="1243830" y="1286380"/>
                </a:cubicBezTo>
                <a:lnTo>
                  <a:pt x="255450" y="1530924"/>
                </a:lnTo>
                <a:close/>
              </a:path>
            </a:pathLst>
          </a:custGeom>
          <a:noFill/>
          <a:ln>
            <a:solidFill>
              <a:srgbClr val="23275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בועת דיבור: אליפסה 1">
            <a:extLst>
              <a:ext uri="{FF2B5EF4-FFF2-40B4-BE49-F238E27FC236}">
                <a16:creationId xmlns:a16="http://schemas.microsoft.com/office/drawing/2014/main" id="{67A1810A-6EA4-4FF6-BB0D-7B315F72A318}"/>
              </a:ext>
            </a:extLst>
          </p:cNvPr>
          <p:cNvSpPr/>
          <p:nvPr/>
        </p:nvSpPr>
        <p:spPr>
          <a:xfrm>
            <a:off x="4320552" y="967236"/>
            <a:ext cx="2670325" cy="1424436"/>
          </a:xfrm>
          <a:custGeom>
            <a:avLst/>
            <a:gdLst>
              <a:gd name="connsiteX0" fmla="*/ 833408 w 2857366"/>
              <a:gd name="connsiteY0" fmla="*/ 1453285 h 1291809"/>
              <a:gd name="connsiteX1" fmla="*/ 726584 w 2857366"/>
              <a:gd name="connsiteY1" fmla="*/ 1208433 h 1291809"/>
              <a:gd name="connsiteX2" fmla="*/ 796526 w 2857366"/>
              <a:gd name="connsiteY2" fmla="*/ 66669 h 1291809"/>
              <a:gd name="connsiteX3" fmla="*/ 1841096 w 2857366"/>
              <a:gd name="connsiteY3" fmla="*/ 27495 h 1291809"/>
              <a:gd name="connsiteX4" fmla="*/ 2425512 w 2857366"/>
              <a:gd name="connsiteY4" fmla="*/ 1108608 h 1291809"/>
              <a:gd name="connsiteX5" fmla="*/ 1243818 w 2857366"/>
              <a:gd name="connsiteY5" fmla="*/ 1286379 h 1291809"/>
              <a:gd name="connsiteX6" fmla="*/ 833408 w 2857366"/>
              <a:gd name="connsiteY6" fmla="*/ 1453285 h 1291809"/>
              <a:gd name="connsiteX0" fmla="*/ 255450 w 2858105"/>
              <a:gd name="connsiteY0" fmla="*/ 1530924 h 1530924"/>
              <a:gd name="connsiteX1" fmla="*/ 726596 w 2858105"/>
              <a:gd name="connsiteY1" fmla="*/ 1208434 h 1530924"/>
              <a:gd name="connsiteX2" fmla="*/ 796538 w 2858105"/>
              <a:gd name="connsiteY2" fmla="*/ 66670 h 1530924"/>
              <a:gd name="connsiteX3" fmla="*/ 1841108 w 2858105"/>
              <a:gd name="connsiteY3" fmla="*/ 27496 h 1530924"/>
              <a:gd name="connsiteX4" fmla="*/ 2425524 w 2858105"/>
              <a:gd name="connsiteY4" fmla="*/ 1108609 h 1530924"/>
              <a:gd name="connsiteX5" fmla="*/ 1243830 w 2858105"/>
              <a:gd name="connsiteY5" fmla="*/ 1286380 h 1530924"/>
              <a:gd name="connsiteX6" fmla="*/ 255450 w 2858105"/>
              <a:gd name="connsiteY6" fmla="*/ 1530924 h 1530924"/>
              <a:gd name="connsiteX0" fmla="*/ 255450 w 2858105"/>
              <a:gd name="connsiteY0" fmla="*/ 1530924 h 1530924"/>
              <a:gd name="connsiteX1" fmla="*/ 726596 w 2858105"/>
              <a:gd name="connsiteY1" fmla="*/ 1208434 h 1530924"/>
              <a:gd name="connsiteX2" fmla="*/ 796538 w 2858105"/>
              <a:gd name="connsiteY2" fmla="*/ 66670 h 1530924"/>
              <a:gd name="connsiteX3" fmla="*/ 1841108 w 2858105"/>
              <a:gd name="connsiteY3" fmla="*/ 27496 h 1530924"/>
              <a:gd name="connsiteX4" fmla="*/ 2425524 w 2858105"/>
              <a:gd name="connsiteY4" fmla="*/ 1108609 h 1530924"/>
              <a:gd name="connsiteX5" fmla="*/ 1243830 w 2858105"/>
              <a:gd name="connsiteY5" fmla="*/ 1286380 h 1530924"/>
              <a:gd name="connsiteX6" fmla="*/ 255450 w 2858105"/>
              <a:gd name="connsiteY6" fmla="*/ 1530924 h 1530924"/>
              <a:gd name="connsiteX0" fmla="*/ 551774 w 2858105"/>
              <a:gd name="connsiteY0" fmla="*/ 1477356 h 1477356"/>
              <a:gd name="connsiteX1" fmla="*/ 726596 w 2858105"/>
              <a:gd name="connsiteY1" fmla="*/ 1208434 h 1477356"/>
              <a:gd name="connsiteX2" fmla="*/ 796538 w 2858105"/>
              <a:gd name="connsiteY2" fmla="*/ 66670 h 1477356"/>
              <a:gd name="connsiteX3" fmla="*/ 1841108 w 2858105"/>
              <a:gd name="connsiteY3" fmla="*/ 27496 h 1477356"/>
              <a:gd name="connsiteX4" fmla="*/ 2425524 w 2858105"/>
              <a:gd name="connsiteY4" fmla="*/ 1108609 h 1477356"/>
              <a:gd name="connsiteX5" fmla="*/ 1243830 w 2858105"/>
              <a:gd name="connsiteY5" fmla="*/ 1286380 h 1477356"/>
              <a:gd name="connsiteX6" fmla="*/ 551774 w 2858105"/>
              <a:gd name="connsiteY6" fmla="*/ 1477356 h 1477356"/>
              <a:gd name="connsiteX0" fmla="*/ 512264 w 2858105"/>
              <a:gd name="connsiteY0" fmla="*/ 1441644 h 1441644"/>
              <a:gd name="connsiteX1" fmla="*/ 726596 w 2858105"/>
              <a:gd name="connsiteY1" fmla="*/ 1208434 h 1441644"/>
              <a:gd name="connsiteX2" fmla="*/ 796538 w 2858105"/>
              <a:gd name="connsiteY2" fmla="*/ 66670 h 1441644"/>
              <a:gd name="connsiteX3" fmla="*/ 1841108 w 2858105"/>
              <a:gd name="connsiteY3" fmla="*/ 27496 h 1441644"/>
              <a:gd name="connsiteX4" fmla="*/ 2425524 w 2858105"/>
              <a:gd name="connsiteY4" fmla="*/ 1108609 h 1441644"/>
              <a:gd name="connsiteX5" fmla="*/ 1243830 w 2858105"/>
              <a:gd name="connsiteY5" fmla="*/ 1286380 h 1441644"/>
              <a:gd name="connsiteX6" fmla="*/ 512264 w 2858105"/>
              <a:gd name="connsiteY6" fmla="*/ 1441644 h 1441644"/>
              <a:gd name="connsiteX0" fmla="*/ 561651 w 2858105"/>
              <a:gd name="connsiteY0" fmla="*/ 1441644 h 1441644"/>
              <a:gd name="connsiteX1" fmla="*/ 726596 w 2858105"/>
              <a:gd name="connsiteY1" fmla="*/ 1208434 h 1441644"/>
              <a:gd name="connsiteX2" fmla="*/ 796538 w 2858105"/>
              <a:gd name="connsiteY2" fmla="*/ 66670 h 1441644"/>
              <a:gd name="connsiteX3" fmla="*/ 1841108 w 2858105"/>
              <a:gd name="connsiteY3" fmla="*/ 27496 h 1441644"/>
              <a:gd name="connsiteX4" fmla="*/ 2425524 w 2858105"/>
              <a:gd name="connsiteY4" fmla="*/ 1108609 h 1441644"/>
              <a:gd name="connsiteX5" fmla="*/ 1243830 w 2858105"/>
              <a:gd name="connsiteY5" fmla="*/ 1286380 h 1441644"/>
              <a:gd name="connsiteX6" fmla="*/ 561651 w 2858105"/>
              <a:gd name="connsiteY6" fmla="*/ 1441644 h 1441644"/>
              <a:gd name="connsiteX0" fmla="*/ 615606 w 2912060"/>
              <a:gd name="connsiteY0" fmla="*/ 1441644 h 1441644"/>
              <a:gd name="connsiteX1" fmla="*/ 780551 w 2912060"/>
              <a:gd name="connsiteY1" fmla="*/ 1208434 h 1441644"/>
              <a:gd name="connsiteX2" fmla="*/ 850493 w 2912060"/>
              <a:gd name="connsiteY2" fmla="*/ 66670 h 1441644"/>
              <a:gd name="connsiteX3" fmla="*/ 1895063 w 2912060"/>
              <a:gd name="connsiteY3" fmla="*/ 27496 h 1441644"/>
              <a:gd name="connsiteX4" fmla="*/ 2479479 w 2912060"/>
              <a:gd name="connsiteY4" fmla="*/ 1108609 h 1441644"/>
              <a:gd name="connsiteX5" fmla="*/ 1297785 w 2912060"/>
              <a:gd name="connsiteY5" fmla="*/ 1286380 h 1441644"/>
              <a:gd name="connsiteX6" fmla="*/ 615606 w 2912060"/>
              <a:gd name="connsiteY6" fmla="*/ 1441644 h 1441644"/>
              <a:gd name="connsiteX0" fmla="*/ 619093 w 2915547"/>
              <a:gd name="connsiteY0" fmla="*/ 1439332 h 1439332"/>
              <a:gd name="connsiteX1" fmla="*/ 784038 w 2915547"/>
              <a:gd name="connsiteY1" fmla="*/ 1206122 h 1439332"/>
              <a:gd name="connsiteX2" fmla="*/ 853980 w 2915547"/>
              <a:gd name="connsiteY2" fmla="*/ 64358 h 1439332"/>
              <a:gd name="connsiteX3" fmla="*/ 1898550 w 2915547"/>
              <a:gd name="connsiteY3" fmla="*/ 25184 h 1439332"/>
              <a:gd name="connsiteX4" fmla="*/ 2482966 w 2915547"/>
              <a:gd name="connsiteY4" fmla="*/ 1106297 h 1439332"/>
              <a:gd name="connsiteX5" fmla="*/ 1301272 w 2915547"/>
              <a:gd name="connsiteY5" fmla="*/ 1284068 h 1439332"/>
              <a:gd name="connsiteX6" fmla="*/ 619093 w 2915547"/>
              <a:gd name="connsiteY6" fmla="*/ 1439332 h 1439332"/>
              <a:gd name="connsiteX0" fmla="*/ 619093 w 2971942"/>
              <a:gd name="connsiteY0" fmla="*/ 1439332 h 1439332"/>
              <a:gd name="connsiteX1" fmla="*/ 784038 w 2971942"/>
              <a:gd name="connsiteY1" fmla="*/ 1206122 h 1439332"/>
              <a:gd name="connsiteX2" fmla="*/ 853980 w 2971942"/>
              <a:gd name="connsiteY2" fmla="*/ 64358 h 1439332"/>
              <a:gd name="connsiteX3" fmla="*/ 1898550 w 2971942"/>
              <a:gd name="connsiteY3" fmla="*/ 25184 h 1439332"/>
              <a:gd name="connsiteX4" fmla="*/ 2482966 w 2971942"/>
              <a:gd name="connsiteY4" fmla="*/ 1106297 h 1439332"/>
              <a:gd name="connsiteX5" fmla="*/ 1301272 w 2971942"/>
              <a:gd name="connsiteY5" fmla="*/ 1284068 h 1439332"/>
              <a:gd name="connsiteX6" fmla="*/ 619093 w 2971942"/>
              <a:gd name="connsiteY6" fmla="*/ 1439332 h 143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942" h="1439332">
                <a:moveTo>
                  <a:pt x="619093" y="1439332"/>
                </a:moveTo>
                <a:cubicBezTo>
                  <a:pt x="712882" y="1349088"/>
                  <a:pt x="819646" y="1287739"/>
                  <a:pt x="784038" y="1206122"/>
                </a:cubicBezTo>
                <a:cubicBezTo>
                  <a:pt x="-354076" y="879637"/>
                  <a:pt x="-185419" y="267226"/>
                  <a:pt x="853980" y="64358"/>
                </a:cubicBezTo>
                <a:cubicBezTo>
                  <a:pt x="1180437" y="641"/>
                  <a:pt x="1551957" y="-22059"/>
                  <a:pt x="1898550" y="25184"/>
                </a:cubicBezTo>
                <a:cubicBezTo>
                  <a:pt x="2940706" y="167238"/>
                  <a:pt x="3391131" y="709376"/>
                  <a:pt x="2482966" y="1106297"/>
                </a:cubicBezTo>
                <a:cubicBezTo>
                  <a:pt x="2169930" y="1244137"/>
                  <a:pt x="1734576" y="1309631"/>
                  <a:pt x="1301272" y="1284068"/>
                </a:cubicBezTo>
                <a:lnTo>
                  <a:pt x="619093" y="1439332"/>
                </a:lnTo>
                <a:close/>
              </a:path>
            </a:pathLst>
          </a:custGeom>
          <a:solidFill>
            <a:srgbClr val="FFCF3F"/>
          </a:solidFill>
          <a:ln w="25400" cap="flat" cmpd="sng">
            <a:noFill/>
            <a:prstDash val="solid"/>
            <a:miter lim="8000"/>
            <a:headEnd type="none" w="sm" len="sm"/>
            <a:tailEnd type="none" w="sm" len="sm"/>
          </a:ln>
        </p:spPr>
        <p:txBody>
          <a:bodyPr spcFirstLastPara="1" wrap="square" lIns="34275" tIns="34275" rIns="34275" bIns="34275" anchor="ctr" anchorCtr="0">
            <a:noAutofit/>
          </a:bodyPr>
          <a:lstStyle/>
          <a:p>
            <a:pPr algn="r" rtl="1">
              <a:buSzPts val="1200"/>
            </a:pPr>
            <a:endParaRPr lang="he-IL" sz="1200">
              <a:solidFill>
                <a:srgbClr val="FEC224"/>
              </a:solidFill>
              <a:latin typeface="Calibri"/>
              <a:cs typeface="Calibri"/>
            </a:endParaRPr>
          </a:p>
        </p:txBody>
      </p:sp>
      <p:sp>
        <p:nvSpPr>
          <p:cNvPr id="10" name="Google Shape;56;p3">
            <a:extLst>
              <a:ext uri="{FF2B5EF4-FFF2-40B4-BE49-F238E27FC236}">
                <a16:creationId xmlns:a16="http://schemas.microsoft.com/office/drawing/2014/main" id="{0EFA2F54-1B4F-4C62-AC5A-80FCC082880F}"/>
              </a:ext>
            </a:extLst>
          </p:cNvPr>
          <p:cNvSpPr txBox="1"/>
          <p:nvPr/>
        </p:nvSpPr>
        <p:spPr>
          <a:xfrm>
            <a:off x="4598978" y="1114281"/>
            <a:ext cx="2113471" cy="969436"/>
          </a:xfrm>
          <a:prstGeom prst="rect">
            <a:avLst/>
          </a:prstGeom>
          <a:noFill/>
          <a:ln>
            <a:noFill/>
          </a:ln>
        </p:spPr>
        <p:txBody>
          <a:bodyPr spcFirstLastPara="1" wrap="square" lIns="68550" tIns="68550" rIns="68550" bIns="68550" anchor="t" anchorCtr="0">
            <a:spAutoFit/>
          </a:bodyPr>
          <a:lstStyle/>
          <a:p>
            <a:pPr marL="0" marR="0" lvl="0" indent="0" algn="ctr" rtl="1">
              <a:spcBef>
                <a:spcPts val="0"/>
              </a:spcBef>
              <a:spcAft>
                <a:spcPts val="0"/>
              </a:spcAft>
              <a:buClr>
                <a:schemeClr val="lt1"/>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מדוע חיפוש מידע לניתוח נתונים הוא </a:t>
            </a:r>
          </a:p>
          <a:p>
            <a:pPr marL="0" marR="0" lvl="0" indent="0" algn="ctr" rtl="1">
              <a:spcBef>
                <a:spcPts val="0"/>
              </a:spcBef>
              <a:spcAft>
                <a:spcPts val="0"/>
              </a:spcAft>
              <a:buClr>
                <a:schemeClr val="lt1"/>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כה מאתגר?</a:t>
            </a:r>
            <a:endParaRPr sz="1800" b="0" i="0" u="none" strike="noStrike" cap="none" dirty="0">
              <a:solidFill>
                <a:srgbClr val="232752"/>
              </a:solidFill>
              <a:latin typeface="Calibri"/>
              <a:ea typeface="Calibri"/>
              <a:cs typeface="Calibri"/>
              <a:sym typeface="Calibri"/>
            </a:endParaRPr>
          </a:p>
        </p:txBody>
      </p:sp>
      <p:pic>
        <p:nvPicPr>
          <p:cNvPr id="16" name="Google Shape;118;p3">
            <a:extLst>
              <a:ext uri="{FF2B5EF4-FFF2-40B4-BE49-F238E27FC236}">
                <a16:creationId xmlns:a16="http://schemas.microsoft.com/office/drawing/2014/main" id="{9F8D9BE1-7234-4A2A-99FF-15D6EF8C4340}"/>
              </a:ext>
            </a:extLst>
          </p:cNvPr>
          <p:cNvPicPr preferRelativeResize="0"/>
          <p:nvPr/>
        </p:nvPicPr>
        <p:blipFill rotWithShape="1">
          <a:blip r:embed="rId3">
            <a:alphaModFix/>
          </a:blip>
          <a:srcRect/>
          <a:stretch/>
        </p:blipFill>
        <p:spPr>
          <a:xfrm>
            <a:off x="990730" y="1069675"/>
            <a:ext cx="2857366" cy="3849507"/>
          </a:xfrm>
          <a:prstGeom prst="rect">
            <a:avLst/>
          </a:prstGeom>
          <a:noFill/>
          <a:ln>
            <a:noFill/>
          </a:ln>
        </p:spPr>
      </p:pic>
    </p:spTree>
    <p:extLst>
      <p:ext uri="{BB962C8B-B14F-4D97-AF65-F5344CB8AC3E}">
        <p14:creationId xmlns:p14="http://schemas.microsoft.com/office/powerpoint/2010/main" val="267891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4</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7" name="Google Shape;118;p3">
            <a:extLst>
              <a:ext uri="{FF2B5EF4-FFF2-40B4-BE49-F238E27FC236}">
                <a16:creationId xmlns:a16="http://schemas.microsoft.com/office/drawing/2014/main" id="{FAF769F1-512A-47D8-A4D5-51C48A35A901}"/>
              </a:ext>
            </a:extLst>
          </p:cNvPr>
          <p:cNvPicPr preferRelativeResize="0"/>
          <p:nvPr/>
        </p:nvPicPr>
        <p:blipFill rotWithShape="1">
          <a:blip r:embed="rId3">
            <a:alphaModFix/>
          </a:blip>
          <a:srcRect/>
          <a:stretch/>
        </p:blipFill>
        <p:spPr>
          <a:xfrm>
            <a:off x="990730" y="1069675"/>
            <a:ext cx="2857366" cy="3849507"/>
          </a:xfrm>
          <a:prstGeom prst="rect">
            <a:avLst/>
          </a:prstGeom>
          <a:noFill/>
          <a:ln>
            <a:noFill/>
          </a:ln>
        </p:spPr>
      </p:pic>
      <p:pic>
        <p:nvPicPr>
          <p:cNvPr id="9" name="Google Shape;139;p4">
            <a:extLst>
              <a:ext uri="{FF2B5EF4-FFF2-40B4-BE49-F238E27FC236}">
                <a16:creationId xmlns:a16="http://schemas.microsoft.com/office/drawing/2014/main" id="{939C2CAF-131D-4302-AA8A-B05D9B9F34C8}"/>
              </a:ext>
            </a:extLst>
          </p:cNvPr>
          <p:cNvPicPr preferRelativeResize="0"/>
          <p:nvPr/>
        </p:nvPicPr>
        <p:blipFill rotWithShape="1">
          <a:blip r:embed="rId4">
            <a:alphaModFix/>
          </a:blip>
          <a:srcRect/>
          <a:stretch/>
        </p:blipFill>
        <p:spPr>
          <a:xfrm>
            <a:off x="7371457" y="2538173"/>
            <a:ext cx="315358" cy="553714"/>
          </a:xfrm>
          <a:prstGeom prst="rect">
            <a:avLst/>
          </a:prstGeom>
          <a:noFill/>
          <a:ln>
            <a:noFill/>
          </a:ln>
        </p:spPr>
      </p:pic>
      <p:pic>
        <p:nvPicPr>
          <p:cNvPr id="11" name="Google Shape;143;p4">
            <a:extLst>
              <a:ext uri="{FF2B5EF4-FFF2-40B4-BE49-F238E27FC236}">
                <a16:creationId xmlns:a16="http://schemas.microsoft.com/office/drawing/2014/main" id="{0B5A377F-07D6-4E90-9C44-42B843636FD9}"/>
              </a:ext>
            </a:extLst>
          </p:cNvPr>
          <p:cNvPicPr preferRelativeResize="0"/>
          <p:nvPr/>
        </p:nvPicPr>
        <p:blipFill rotWithShape="1">
          <a:blip r:embed="rId5">
            <a:alphaModFix/>
          </a:blip>
          <a:srcRect/>
          <a:stretch/>
        </p:blipFill>
        <p:spPr>
          <a:xfrm>
            <a:off x="7263203" y="3405786"/>
            <a:ext cx="531866" cy="531866"/>
          </a:xfrm>
          <a:prstGeom prst="ellipse">
            <a:avLst/>
          </a:prstGeom>
          <a:noFill/>
          <a:ln w="25400">
            <a:solidFill>
              <a:schemeClr val="bg2">
                <a:lumMod val="50000"/>
              </a:schemeClr>
            </a:solidFill>
          </a:ln>
        </p:spPr>
      </p:pic>
      <p:pic>
        <p:nvPicPr>
          <p:cNvPr id="13" name="Google Shape;145;p4">
            <a:extLst>
              <a:ext uri="{FF2B5EF4-FFF2-40B4-BE49-F238E27FC236}">
                <a16:creationId xmlns:a16="http://schemas.microsoft.com/office/drawing/2014/main" id="{A5494154-CE2E-40CA-B402-AA445349171C}"/>
              </a:ext>
            </a:extLst>
          </p:cNvPr>
          <p:cNvPicPr preferRelativeResize="0"/>
          <p:nvPr/>
        </p:nvPicPr>
        <p:blipFill rotWithShape="1">
          <a:blip r:embed="rId6">
            <a:alphaModFix/>
          </a:blip>
          <a:srcRect/>
          <a:stretch/>
        </p:blipFill>
        <p:spPr>
          <a:xfrm>
            <a:off x="7295572" y="1692409"/>
            <a:ext cx="531865" cy="531865"/>
          </a:xfrm>
          <a:prstGeom prst="rect">
            <a:avLst/>
          </a:prstGeom>
          <a:noFill/>
          <a:ln>
            <a:noFill/>
          </a:ln>
        </p:spPr>
      </p:pic>
      <p:sp>
        <p:nvSpPr>
          <p:cNvPr id="14" name="Google Shape;107;p6">
            <a:extLst>
              <a:ext uri="{FF2B5EF4-FFF2-40B4-BE49-F238E27FC236}">
                <a16:creationId xmlns:a16="http://schemas.microsoft.com/office/drawing/2014/main" id="{B8CF9359-5F53-462A-A2F9-5E052235B6DC}"/>
              </a:ext>
            </a:extLst>
          </p:cNvPr>
          <p:cNvSpPr txBox="1"/>
          <p:nvPr/>
        </p:nvSpPr>
        <p:spPr>
          <a:xfrm>
            <a:off x="4002657" y="1724777"/>
            <a:ext cx="2992094" cy="484688"/>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500" b="0" i="0" u="none" strike="noStrike" cap="none" dirty="0">
                <a:solidFill>
                  <a:srgbClr val="232752"/>
                </a:solidFill>
                <a:latin typeface="Assistant" pitchFamily="2" charset="-79"/>
                <a:ea typeface="Assistant ExtraBold"/>
                <a:cs typeface="Assistant" pitchFamily="2" charset="-79"/>
                <a:sym typeface="Assistant ExtraBold"/>
              </a:rPr>
              <a:t>למצוא מחט בערימת שחת</a:t>
            </a:r>
            <a:endParaRPr dirty="0">
              <a:latin typeface="Assistant" pitchFamily="2" charset="-79"/>
              <a:cs typeface="Assistant" pitchFamily="2" charset="-79"/>
            </a:endParaRPr>
          </a:p>
        </p:txBody>
      </p:sp>
      <p:sp>
        <p:nvSpPr>
          <p:cNvPr id="15" name="Google Shape;107;p6">
            <a:extLst>
              <a:ext uri="{FF2B5EF4-FFF2-40B4-BE49-F238E27FC236}">
                <a16:creationId xmlns:a16="http://schemas.microsoft.com/office/drawing/2014/main" id="{3A7DE9EE-0C84-4831-B2AB-0DF2CDA5C0B1}"/>
              </a:ext>
            </a:extLst>
          </p:cNvPr>
          <p:cNvSpPr txBox="1"/>
          <p:nvPr/>
        </p:nvSpPr>
        <p:spPr>
          <a:xfrm>
            <a:off x="3450566" y="2533980"/>
            <a:ext cx="3544185" cy="484688"/>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500" dirty="0">
                <a:solidFill>
                  <a:srgbClr val="232752"/>
                </a:solidFill>
                <a:latin typeface="Assistant" pitchFamily="2" charset="-79"/>
                <a:cs typeface="Assistant" pitchFamily="2" charset="-79"/>
                <a:sym typeface="Assistant ExtraBold"/>
              </a:rPr>
              <a:t>אמינות הנתונים</a:t>
            </a:r>
            <a:endParaRPr dirty="0">
              <a:latin typeface="Assistant" pitchFamily="2" charset="-79"/>
              <a:cs typeface="Assistant" pitchFamily="2" charset="-79"/>
            </a:endParaRPr>
          </a:p>
        </p:txBody>
      </p:sp>
      <p:sp>
        <p:nvSpPr>
          <p:cNvPr id="16" name="Google Shape;107;p6">
            <a:extLst>
              <a:ext uri="{FF2B5EF4-FFF2-40B4-BE49-F238E27FC236}">
                <a16:creationId xmlns:a16="http://schemas.microsoft.com/office/drawing/2014/main" id="{4982FEB7-2AF8-4E3D-9057-024C9E4BFDEC}"/>
              </a:ext>
            </a:extLst>
          </p:cNvPr>
          <p:cNvSpPr txBox="1"/>
          <p:nvPr/>
        </p:nvSpPr>
        <p:spPr>
          <a:xfrm>
            <a:off x="3041368" y="3242889"/>
            <a:ext cx="3953383" cy="830936"/>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500" b="0" i="0" u="none" strike="noStrike" cap="none" dirty="0">
                <a:solidFill>
                  <a:srgbClr val="232752"/>
                </a:solidFill>
                <a:latin typeface="Assistant ExtraBold"/>
                <a:ea typeface="Assistant ExtraBold"/>
                <a:cs typeface="Assistant ExtraBold"/>
                <a:sym typeface="Assistant ExtraBold"/>
              </a:rPr>
              <a:t>להשקיע ולהתאמץ </a:t>
            </a:r>
            <a:r>
              <a:rPr lang="he-IL" sz="1500" i="0" u="none" strike="noStrike" cap="none" dirty="0">
                <a:solidFill>
                  <a:srgbClr val="232752"/>
                </a:solidFill>
                <a:latin typeface="Assistant" pitchFamily="2" charset="-79"/>
                <a:ea typeface="Assistant ExtraBold"/>
                <a:cs typeface="Assistant" pitchFamily="2" charset="-79"/>
                <a:sym typeface="Assistant ExtraBold"/>
              </a:rPr>
              <a:t>בחיפוש עצמו, </a:t>
            </a:r>
            <a:br>
              <a:rPr lang="en-US" sz="1500" i="0" u="none" strike="noStrike" cap="none" dirty="0">
                <a:solidFill>
                  <a:srgbClr val="232752"/>
                </a:solidFill>
                <a:latin typeface="Assistant" pitchFamily="2" charset="-79"/>
                <a:ea typeface="Assistant ExtraBold"/>
                <a:cs typeface="Assistant" pitchFamily="2" charset="-79"/>
                <a:sym typeface="Assistant ExtraBold"/>
              </a:rPr>
            </a:br>
            <a:r>
              <a:rPr lang="he-IL" sz="1500" i="0" u="none" strike="noStrike" cap="none" dirty="0">
                <a:solidFill>
                  <a:srgbClr val="232752"/>
                </a:solidFill>
                <a:latin typeface="Assistant" pitchFamily="2" charset="-79"/>
                <a:ea typeface="Assistant ExtraBold"/>
                <a:cs typeface="Assistant" pitchFamily="2" charset="-79"/>
                <a:sym typeface="Assistant ExtraBold"/>
              </a:rPr>
              <a:t>כמו שנאמר: "יגעת ומצאת – תאמין".</a:t>
            </a:r>
            <a:endParaRPr dirty="0">
              <a:latin typeface="Assistant" pitchFamily="2" charset="-79"/>
              <a:cs typeface="Assistant" pitchFamily="2" charset="-79"/>
            </a:endParaRPr>
          </a:p>
        </p:txBody>
      </p:sp>
      <p:sp>
        <p:nvSpPr>
          <p:cNvPr id="17" name="Google Shape;107;p6">
            <a:extLst>
              <a:ext uri="{FF2B5EF4-FFF2-40B4-BE49-F238E27FC236}">
                <a16:creationId xmlns:a16="http://schemas.microsoft.com/office/drawing/2014/main" id="{9C94FE50-AD05-433C-B9FB-5C1AE593AD6E}"/>
              </a:ext>
            </a:extLst>
          </p:cNvPr>
          <p:cNvSpPr txBox="1"/>
          <p:nvPr/>
        </p:nvSpPr>
        <p:spPr>
          <a:xfrm>
            <a:off x="4002657" y="781761"/>
            <a:ext cx="3953383" cy="553937"/>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800" dirty="0">
                <a:solidFill>
                  <a:srgbClr val="232752"/>
                </a:solidFill>
                <a:latin typeface="Assistant ExtraBold" pitchFamily="2" charset="-79"/>
                <a:cs typeface="Assistant ExtraBold" pitchFamily="2" charset="-79"/>
              </a:rPr>
              <a:t>אתגרים מרכזיים בחיפוש הנתונים</a:t>
            </a:r>
            <a:endParaRPr sz="1800" dirty="0">
              <a:solidFill>
                <a:srgbClr val="232752"/>
              </a:solidFill>
              <a:latin typeface="Assistant ExtraBold" pitchFamily="2" charset="-79"/>
              <a:cs typeface="Assistant ExtraBold" pitchFamily="2" charset="-79"/>
            </a:endParaRPr>
          </a:p>
        </p:txBody>
      </p:sp>
      <p:cxnSp>
        <p:nvCxnSpPr>
          <p:cNvPr id="4" name="מחבר ישר 3">
            <a:extLst>
              <a:ext uri="{FF2B5EF4-FFF2-40B4-BE49-F238E27FC236}">
                <a16:creationId xmlns:a16="http://schemas.microsoft.com/office/drawing/2014/main" id="{30F40A7E-8433-456F-AD98-0D016A46FE08}"/>
              </a:ext>
            </a:extLst>
          </p:cNvPr>
          <p:cNvCxnSpPr>
            <a:cxnSpLocks/>
          </p:cNvCxnSpPr>
          <p:nvPr/>
        </p:nvCxnSpPr>
        <p:spPr>
          <a:xfrm flipH="1">
            <a:off x="4701396" y="1335698"/>
            <a:ext cx="3177798" cy="0"/>
          </a:xfrm>
          <a:prstGeom prst="line">
            <a:avLst/>
          </a:prstGeom>
          <a:ln w="19050">
            <a:solidFill>
              <a:srgbClr val="FFCF3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8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5</a:t>
            </a:fld>
            <a:endParaRPr sz="900" b="0" i="0" u="none" strike="noStrike" cap="none">
              <a:solidFill>
                <a:srgbClr val="232752"/>
              </a:solidFill>
              <a:latin typeface="Assistant SemiBold"/>
              <a:ea typeface="Assistant SemiBold"/>
              <a:cs typeface="Assistant SemiBold"/>
              <a:sym typeface="Assistant SemiBold"/>
            </a:endParaRPr>
          </a:p>
        </p:txBody>
      </p:sp>
      <p:sp>
        <p:nvSpPr>
          <p:cNvPr id="18" name="Google Shape;140;p8">
            <a:extLst>
              <a:ext uri="{FF2B5EF4-FFF2-40B4-BE49-F238E27FC236}">
                <a16:creationId xmlns:a16="http://schemas.microsoft.com/office/drawing/2014/main" id="{F609AE06-FD88-4C42-9CCA-4E7D0C26F585}"/>
              </a:ext>
            </a:extLst>
          </p:cNvPr>
          <p:cNvSpPr txBox="1"/>
          <p:nvPr/>
        </p:nvSpPr>
        <p:spPr>
          <a:xfrm>
            <a:off x="4217152" y="508870"/>
            <a:ext cx="4500900"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למצוא מחט בערימת שחת</a:t>
            </a:r>
            <a:endParaRPr dirty="0"/>
          </a:p>
        </p:txBody>
      </p:sp>
      <p:sp>
        <p:nvSpPr>
          <p:cNvPr id="24" name="Google Shape;146;p8">
            <a:extLst>
              <a:ext uri="{FF2B5EF4-FFF2-40B4-BE49-F238E27FC236}">
                <a16:creationId xmlns:a16="http://schemas.microsoft.com/office/drawing/2014/main" id="{3C47A9FC-5468-4B79-A545-8B9D053CA3CE}"/>
              </a:ext>
            </a:extLst>
          </p:cNvPr>
          <p:cNvSpPr txBox="1"/>
          <p:nvPr/>
        </p:nvSpPr>
        <p:spPr>
          <a:xfrm>
            <a:off x="1786855" y="1690881"/>
            <a:ext cx="3686647" cy="699875"/>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i="0" u="none" strike="noStrike" cap="none" dirty="0">
                <a:solidFill>
                  <a:srgbClr val="232752"/>
                </a:solidFill>
                <a:latin typeface="Assistant" pitchFamily="2" charset="-79"/>
                <a:ea typeface="Assistant ExtraBold"/>
                <a:cs typeface="Assistant" pitchFamily="2" charset="-79"/>
                <a:sym typeface="Assistant ExtraBold"/>
              </a:rPr>
              <a:t>לדוגמה – הוגדרה הבעיה:</a:t>
            </a:r>
          </a:p>
          <a:p>
            <a:pPr marL="0" marR="0" lvl="0" indent="0" algn="r" rtl="1">
              <a:lnSpc>
                <a:spcPct val="114000"/>
              </a:lnSpc>
              <a:spcBef>
                <a:spcPts val="0"/>
              </a:spcBef>
              <a:spcAft>
                <a:spcPts val="0"/>
              </a:spcAft>
              <a:buClr>
                <a:srgbClr val="232752"/>
              </a:buClr>
              <a:buSzPts val="1500"/>
              <a:buFont typeface="Assistant ExtraBold"/>
              <a:buNone/>
            </a:pPr>
            <a:r>
              <a:rPr lang="he-IL" sz="1600" dirty="0">
                <a:solidFill>
                  <a:srgbClr val="232752"/>
                </a:solidFill>
                <a:latin typeface="Assistant" pitchFamily="2" charset="-79"/>
                <a:cs typeface="Assistant" pitchFamily="2" charset="-79"/>
                <a:sym typeface="Assistant ExtraBold"/>
              </a:rPr>
              <a:t>מה משפיע על נטישת לקוחות בבנק "הפועל"?</a:t>
            </a:r>
            <a:endParaRPr sz="1600" dirty="0">
              <a:latin typeface="Assistant" pitchFamily="2" charset="-79"/>
              <a:cs typeface="Assistant" pitchFamily="2" charset="-79"/>
            </a:endParaRPr>
          </a:p>
        </p:txBody>
      </p:sp>
      <p:pic>
        <p:nvPicPr>
          <p:cNvPr id="36" name="Google Shape;158;p8" descr="Image">
            <a:extLst>
              <a:ext uri="{FF2B5EF4-FFF2-40B4-BE49-F238E27FC236}">
                <a16:creationId xmlns:a16="http://schemas.microsoft.com/office/drawing/2014/main" id="{139FEAC6-88D0-4297-AF50-F13536AE6566}"/>
              </a:ext>
            </a:extLst>
          </p:cNvPr>
          <p:cNvPicPr preferRelativeResize="0"/>
          <p:nvPr/>
        </p:nvPicPr>
        <p:blipFill rotWithShape="1">
          <a:blip r:embed="rId3">
            <a:alphaModFix/>
          </a:blip>
          <a:srcRect/>
          <a:stretch/>
        </p:blipFill>
        <p:spPr>
          <a:xfrm>
            <a:off x="5116572" y="3310508"/>
            <a:ext cx="388173" cy="385049"/>
          </a:xfrm>
          <a:prstGeom prst="rect">
            <a:avLst/>
          </a:prstGeom>
          <a:noFill/>
          <a:ln>
            <a:noFill/>
          </a:ln>
        </p:spPr>
      </p:pic>
      <p:pic>
        <p:nvPicPr>
          <p:cNvPr id="39" name="Google Shape;160;p8" descr="Image">
            <a:extLst>
              <a:ext uri="{FF2B5EF4-FFF2-40B4-BE49-F238E27FC236}">
                <a16:creationId xmlns:a16="http://schemas.microsoft.com/office/drawing/2014/main" id="{A63D4A9D-A620-4B71-8B8F-4B52473C7D6D}"/>
              </a:ext>
            </a:extLst>
          </p:cNvPr>
          <p:cNvPicPr preferRelativeResize="0"/>
          <p:nvPr/>
        </p:nvPicPr>
        <p:blipFill rotWithShape="1">
          <a:blip r:embed="rId4">
            <a:alphaModFix/>
          </a:blip>
          <a:srcRect/>
          <a:stretch/>
        </p:blipFill>
        <p:spPr>
          <a:xfrm>
            <a:off x="5124289" y="2606345"/>
            <a:ext cx="352373" cy="375701"/>
          </a:xfrm>
          <a:prstGeom prst="rect">
            <a:avLst/>
          </a:prstGeom>
          <a:noFill/>
          <a:ln>
            <a:noFill/>
          </a:ln>
        </p:spPr>
      </p:pic>
      <p:sp>
        <p:nvSpPr>
          <p:cNvPr id="2" name="בועת דיבור: מלבן עם פינות מעוגלות 1">
            <a:extLst>
              <a:ext uri="{FF2B5EF4-FFF2-40B4-BE49-F238E27FC236}">
                <a16:creationId xmlns:a16="http://schemas.microsoft.com/office/drawing/2014/main" id="{FE738053-AF4A-42A9-B3D1-0A8F64467E1E}"/>
              </a:ext>
            </a:extLst>
          </p:cNvPr>
          <p:cNvSpPr/>
          <p:nvPr/>
        </p:nvSpPr>
        <p:spPr>
          <a:xfrm rot="5400000">
            <a:off x="6162437" y="1806568"/>
            <a:ext cx="1687927" cy="1970633"/>
          </a:xfrm>
          <a:custGeom>
            <a:avLst/>
            <a:gdLst>
              <a:gd name="connsiteX0" fmla="*/ 0 w 1687927"/>
              <a:gd name="connsiteY0" fmla="*/ 241838 h 1450998"/>
              <a:gd name="connsiteX1" fmla="*/ 241838 w 1687927"/>
              <a:gd name="connsiteY1" fmla="*/ 0 h 1450998"/>
              <a:gd name="connsiteX2" fmla="*/ 281321 w 1687927"/>
              <a:gd name="connsiteY2" fmla="*/ 0 h 1450998"/>
              <a:gd name="connsiteX3" fmla="*/ 281321 w 1687927"/>
              <a:gd name="connsiteY3" fmla="*/ 0 h 1450998"/>
              <a:gd name="connsiteX4" fmla="*/ 703303 w 1687927"/>
              <a:gd name="connsiteY4" fmla="*/ 0 h 1450998"/>
              <a:gd name="connsiteX5" fmla="*/ 1446089 w 1687927"/>
              <a:gd name="connsiteY5" fmla="*/ 0 h 1450998"/>
              <a:gd name="connsiteX6" fmla="*/ 1687927 w 1687927"/>
              <a:gd name="connsiteY6" fmla="*/ 241838 h 1450998"/>
              <a:gd name="connsiteX7" fmla="*/ 1687927 w 1687927"/>
              <a:gd name="connsiteY7" fmla="*/ 846416 h 1450998"/>
              <a:gd name="connsiteX8" fmla="*/ 1687927 w 1687927"/>
              <a:gd name="connsiteY8" fmla="*/ 846416 h 1450998"/>
              <a:gd name="connsiteX9" fmla="*/ 1687927 w 1687927"/>
              <a:gd name="connsiteY9" fmla="*/ 1209165 h 1450998"/>
              <a:gd name="connsiteX10" fmla="*/ 1687927 w 1687927"/>
              <a:gd name="connsiteY10" fmla="*/ 1209160 h 1450998"/>
              <a:gd name="connsiteX11" fmla="*/ 1446089 w 1687927"/>
              <a:gd name="connsiteY11" fmla="*/ 1450998 h 1450998"/>
              <a:gd name="connsiteX12" fmla="*/ 703303 w 1687927"/>
              <a:gd name="connsiteY12" fmla="*/ 1450998 h 1450998"/>
              <a:gd name="connsiteX13" fmla="*/ 492318 w 1687927"/>
              <a:gd name="connsiteY13" fmla="*/ 1632373 h 1450998"/>
              <a:gd name="connsiteX14" fmla="*/ 281321 w 1687927"/>
              <a:gd name="connsiteY14" fmla="*/ 1450998 h 1450998"/>
              <a:gd name="connsiteX15" fmla="*/ 241838 w 1687927"/>
              <a:gd name="connsiteY15" fmla="*/ 1450998 h 1450998"/>
              <a:gd name="connsiteX16" fmla="*/ 0 w 1687927"/>
              <a:gd name="connsiteY16" fmla="*/ 1209160 h 1450998"/>
              <a:gd name="connsiteX17" fmla="*/ 0 w 1687927"/>
              <a:gd name="connsiteY17" fmla="*/ 1209165 h 1450998"/>
              <a:gd name="connsiteX18" fmla="*/ 0 w 1687927"/>
              <a:gd name="connsiteY18" fmla="*/ 846416 h 1450998"/>
              <a:gd name="connsiteX19" fmla="*/ 0 w 1687927"/>
              <a:gd name="connsiteY19" fmla="*/ 846416 h 1450998"/>
              <a:gd name="connsiteX20" fmla="*/ 0 w 1687927"/>
              <a:gd name="connsiteY20" fmla="*/ 241838 h 1450998"/>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703306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703306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10432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10432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60766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760766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827878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827878 w 1687927"/>
              <a:gd name="connsiteY13" fmla="*/ 1632373 h 1632373"/>
              <a:gd name="connsiteX14" fmla="*/ 625269 w 1687927"/>
              <a:gd name="connsiteY14" fmla="*/ 1457947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927" h="1632373">
                <a:moveTo>
                  <a:pt x="0" y="241838"/>
                </a:moveTo>
                <a:cubicBezTo>
                  <a:pt x="0" y="108275"/>
                  <a:pt x="108275" y="0"/>
                  <a:pt x="241838" y="0"/>
                </a:cubicBezTo>
                <a:lnTo>
                  <a:pt x="281321" y="0"/>
                </a:lnTo>
                <a:lnTo>
                  <a:pt x="281321" y="0"/>
                </a:lnTo>
                <a:lnTo>
                  <a:pt x="703303" y="0"/>
                </a:lnTo>
                <a:lnTo>
                  <a:pt x="1446089" y="0"/>
                </a:lnTo>
                <a:cubicBezTo>
                  <a:pt x="1579652" y="0"/>
                  <a:pt x="1687927" y="108275"/>
                  <a:pt x="1687927" y="241838"/>
                </a:cubicBezTo>
                <a:lnTo>
                  <a:pt x="1687927" y="846416"/>
                </a:lnTo>
                <a:lnTo>
                  <a:pt x="1687927" y="846416"/>
                </a:lnTo>
                <a:lnTo>
                  <a:pt x="1687927" y="1209165"/>
                </a:lnTo>
                <a:lnTo>
                  <a:pt x="1687927" y="1209160"/>
                </a:lnTo>
                <a:cubicBezTo>
                  <a:pt x="1687927" y="1342723"/>
                  <a:pt x="1579652" y="1450998"/>
                  <a:pt x="1446089" y="1450998"/>
                </a:cubicBezTo>
                <a:lnTo>
                  <a:pt x="1064033" y="1450998"/>
                </a:lnTo>
                <a:lnTo>
                  <a:pt x="827878" y="1632373"/>
                </a:lnTo>
                <a:lnTo>
                  <a:pt x="625269" y="1457947"/>
                </a:lnTo>
                <a:lnTo>
                  <a:pt x="241838" y="1450998"/>
                </a:lnTo>
                <a:cubicBezTo>
                  <a:pt x="108275" y="1450998"/>
                  <a:pt x="0" y="1342723"/>
                  <a:pt x="0" y="1209160"/>
                </a:cubicBezTo>
                <a:lnTo>
                  <a:pt x="0" y="1209165"/>
                </a:lnTo>
                <a:lnTo>
                  <a:pt x="0" y="846416"/>
                </a:lnTo>
                <a:lnTo>
                  <a:pt x="0" y="846416"/>
                </a:lnTo>
                <a:lnTo>
                  <a:pt x="0" y="241838"/>
                </a:lnTo>
                <a:close/>
              </a:path>
            </a:pathLst>
          </a:custGeom>
          <a:solidFill>
            <a:srgbClr val="232752"/>
          </a:solidFill>
          <a:ln>
            <a:noFill/>
          </a:ln>
        </p:spPr>
        <p:txBody>
          <a:bodyPr spcFirstLastPara="1" wrap="square" lIns="34275" tIns="34275" rIns="34275" bIns="34275" anchor="ctr" anchorCtr="0">
            <a:noAutofit/>
          </a:bodyPr>
          <a:lstStyle/>
          <a:p>
            <a:pPr algn="r" rtl="1">
              <a:buSzPts val="1200"/>
            </a:pPr>
            <a:endParaRPr lang="he-IL" sz="1200">
              <a:solidFill>
                <a:srgbClr val="000000"/>
              </a:solidFill>
              <a:latin typeface="Calibri"/>
              <a:cs typeface="Calibri"/>
            </a:endParaRPr>
          </a:p>
        </p:txBody>
      </p:sp>
      <p:sp>
        <p:nvSpPr>
          <p:cNvPr id="30" name="Google Shape;152;p8">
            <a:extLst>
              <a:ext uri="{FF2B5EF4-FFF2-40B4-BE49-F238E27FC236}">
                <a16:creationId xmlns:a16="http://schemas.microsoft.com/office/drawing/2014/main" id="{E081111D-9DC2-44A2-BEFE-9357B571373B}"/>
              </a:ext>
            </a:extLst>
          </p:cNvPr>
          <p:cNvSpPr txBox="1"/>
          <p:nvPr/>
        </p:nvSpPr>
        <p:spPr>
          <a:xfrm>
            <a:off x="6342077" y="2223410"/>
            <a:ext cx="1540014" cy="1085814"/>
          </a:xfrm>
          <a:prstGeom prst="rect">
            <a:avLst/>
          </a:prstGeom>
          <a:noFill/>
          <a:ln>
            <a:noFill/>
          </a:ln>
        </p:spPr>
        <p:txBody>
          <a:bodyPr spcFirstLastPara="1" wrap="square" lIns="68550" tIns="68550" rIns="68550" bIns="68550" anchor="t" anchorCtr="0">
            <a:spAutoFit/>
          </a:bodyPr>
          <a:lstStyle/>
          <a:p>
            <a:pPr marL="0" marR="0" lvl="0" indent="0" algn="ctr" rtl="1">
              <a:lnSpc>
                <a:spcPct val="114000"/>
              </a:lnSpc>
              <a:spcBef>
                <a:spcPts val="0"/>
              </a:spcBef>
              <a:spcAft>
                <a:spcPts val="0"/>
              </a:spcAft>
              <a:buClr>
                <a:srgbClr val="FFFFFF"/>
              </a:buClr>
              <a:buSzPts val="1500"/>
              <a:buFont typeface="Assistant ExtraBold"/>
              <a:buNone/>
            </a:pPr>
            <a:r>
              <a:rPr lang="he-IL" sz="1800" b="0" i="0" u="none" strike="noStrike" cap="none" dirty="0">
                <a:solidFill>
                  <a:srgbClr val="FFFFFF"/>
                </a:solidFill>
                <a:latin typeface="Assistant ExtraBold"/>
                <a:ea typeface="Assistant ExtraBold"/>
                <a:cs typeface="Assistant ExtraBold"/>
                <a:sym typeface="Assistant ExtraBold"/>
              </a:rPr>
              <a:t>חיפוש נתונים בהתאם להגדרת הבעיה</a:t>
            </a:r>
            <a:endParaRPr sz="1800" dirty="0"/>
          </a:p>
        </p:txBody>
      </p:sp>
      <p:pic>
        <p:nvPicPr>
          <p:cNvPr id="40" name="Google Shape;159;p8" descr="Google Shape;62;p13">
            <a:extLst>
              <a:ext uri="{FF2B5EF4-FFF2-40B4-BE49-F238E27FC236}">
                <a16:creationId xmlns:a16="http://schemas.microsoft.com/office/drawing/2014/main" id="{6656896D-7648-488C-9F4E-C9EC129DC535}"/>
              </a:ext>
            </a:extLst>
          </p:cNvPr>
          <p:cNvPicPr preferRelativeResize="0"/>
          <p:nvPr/>
        </p:nvPicPr>
        <p:blipFill rotWithShape="1">
          <a:blip r:embed="rId5">
            <a:alphaModFix/>
          </a:blip>
          <a:srcRect/>
          <a:stretch/>
        </p:blipFill>
        <p:spPr>
          <a:xfrm rot="1678319" flipH="1">
            <a:off x="1886880" y="1049403"/>
            <a:ext cx="1223246" cy="731183"/>
          </a:xfrm>
          <a:prstGeom prst="rect">
            <a:avLst/>
          </a:prstGeom>
          <a:noFill/>
          <a:ln>
            <a:noFill/>
          </a:ln>
        </p:spPr>
      </p:pic>
      <p:sp>
        <p:nvSpPr>
          <p:cNvPr id="41" name="Google Shape;146;p8">
            <a:extLst>
              <a:ext uri="{FF2B5EF4-FFF2-40B4-BE49-F238E27FC236}">
                <a16:creationId xmlns:a16="http://schemas.microsoft.com/office/drawing/2014/main" id="{5B47AC79-417D-465F-9272-3293FBB769FE}"/>
              </a:ext>
            </a:extLst>
          </p:cNvPr>
          <p:cNvSpPr txBox="1"/>
          <p:nvPr/>
        </p:nvSpPr>
        <p:spPr>
          <a:xfrm>
            <a:off x="1887523" y="2590014"/>
            <a:ext cx="3149751" cy="419157"/>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i="0" u="none" strike="noStrike" cap="none" dirty="0">
                <a:solidFill>
                  <a:srgbClr val="232752"/>
                </a:solidFill>
                <a:latin typeface="Assistant SemiBold" pitchFamily="2" charset="-79"/>
                <a:ea typeface="Assistant ExtraBold"/>
                <a:cs typeface="Assistant SemiBold" pitchFamily="2" charset="-79"/>
                <a:sym typeface="Assistant ExtraBold"/>
              </a:rPr>
              <a:t>מספר טלפון נוסף של הלקוחות</a:t>
            </a:r>
            <a:endParaRPr sz="1600" dirty="0">
              <a:latin typeface="Assistant SemiBold" pitchFamily="2" charset="-79"/>
              <a:cs typeface="Assistant SemiBold" pitchFamily="2" charset="-79"/>
            </a:endParaRPr>
          </a:p>
        </p:txBody>
      </p:sp>
      <p:sp>
        <p:nvSpPr>
          <p:cNvPr id="42" name="Google Shape;146;p8">
            <a:extLst>
              <a:ext uri="{FF2B5EF4-FFF2-40B4-BE49-F238E27FC236}">
                <a16:creationId xmlns:a16="http://schemas.microsoft.com/office/drawing/2014/main" id="{F32BF108-60EC-4488-BC06-3C2097AC3BAE}"/>
              </a:ext>
            </a:extLst>
          </p:cNvPr>
          <p:cNvSpPr txBox="1"/>
          <p:nvPr/>
        </p:nvSpPr>
        <p:spPr>
          <a:xfrm>
            <a:off x="1887523" y="3310508"/>
            <a:ext cx="3149751" cy="419157"/>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b="1" i="0" u="none" strike="noStrike" cap="none" dirty="0">
                <a:solidFill>
                  <a:srgbClr val="232752"/>
                </a:solidFill>
                <a:latin typeface="Assistant" pitchFamily="2" charset="-79"/>
                <a:ea typeface="Assistant ExtraBold"/>
                <a:cs typeface="Assistant" pitchFamily="2" charset="-79"/>
                <a:sym typeface="Assistant ExtraBold"/>
              </a:rPr>
              <a:t>נתוני פניות הלקוחות למוקדי השירות</a:t>
            </a:r>
            <a:endParaRPr sz="1600" b="1" dirty="0">
              <a:latin typeface="Assistant" pitchFamily="2" charset="-79"/>
              <a:cs typeface="Assistant" pitchFamily="2" charset="-79"/>
            </a:endParaRPr>
          </a:p>
        </p:txBody>
      </p:sp>
    </p:spTree>
    <p:extLst>
      <p:ext uri="{BB962C8B-B14F-4D97-AF65-F5344CB8AC3E}">
        <p14:creationId xmlns:p14="http://schemas.microsoft.com/office/powerpoint/2010/main" val="297655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6</a:t>
            </a:fld>
            <a:endParaRPr sz="900" b="0" i="0" u="none" strike="noStrike" cap="none">
              <a:solidFill>
                <a:srgbClr val="232752"/>
              </a:solidFill>
              <a:latin typeface="Assistant SemiBold"/>
              <a:ea typeface="Assistant SemiBold"/>
              <a:cs typeface="Assistant SemiBold"/>
              <a:sym typeface="Assistant SemiBold"/>
            </a:endParaRPr>
          </a:p>
        </p:txBody>
      </p:sp>
      <p:sp>
        <p:nvSpPr>
          <p:cNvPr id="18" name="Google Shape;140;p8">
            <a:extLst>
              <a:ext uri="{FF2B5EF4-FFF2-40B4-BE49-F238E27FC236}">
                <a16:creationId xmlns:a16="http://schemas.microsoft.com/office/drawing/2014/main" id="{F609AE06-FD88-4C42-9CCA-4E7D0C26F585}"/>
              </a:ext>
            </a:extLst>
          </p:cNvPr>
          <p:cNvSpPr txBox="1"/>
          <p:nvPr/>
        </p:nvSpPr>
        <p:spPr>
          <a:xfrm>
            <a:off x="4217152" y="508870"/>
            <a:ext cx="4500900" cy="707184"/>
          </a:xfrm>
          <a:prstGeom prst="rect">
            <a:avLst/>
          </a:prstGeom>
          <a:noFill/>
          <a:ln>
            <a:noFill/>
          </a:ln>
        </p:spPr>
        <p:txBody>
          <a:bodyPr spcFirstLastPara="1" wrap="square" lIns="68550" tIns="68550" rIns="68550" bIns="68550" anchor="t" anchorCtr="0">
            <a:spAutoFit/>
          </a:bodyPr>
          <a:lstStyle/>
          <a:p>
            <a:pPr marL="0" marR="0" lvl="0" indent="0" algn="r" rtl="1">
              <a:lnSpc>
                <a:spcPct val="132142"/>
              </a:lnSpc>
              <a:spcBef>
                <a:spcPts val="0"/>
              </a:spcBef>
              <a:spcAft>
                <a:spcPts val="0"/>
              </a:spcAft>
              <a:buClr>
                <a:srgbClr val="00B0F0"/>
              </a:buClr>
              <a:buSzPts val="2800"/>
              <a:buFont typeface="Assistant ExtraBold"/>
              <a:buNone/>
            </a:pPr>
            <a:r>
              <a:rPr lang="he-IL" sz="2800" b="0" i="0" u="none" strike="noStrike" cap="none" dirty="0">
                <a:solidFill>
                  <a:srgbClr val="00B0F0"/>
                </a:solidFill>
                <a:latin typeface="Assistant ExtraBold"/>
                <a:ea typeface="Assistant ExtraBold"/>
                <a:cs typeface="Assistant ExtraBold"/>
                <a:sym typeface="Assistant ExtraBold"/>
              </a:rPr>
              <a:t>למצוא מחט בערימת שחת</a:t>
            </a:r>
            <a:endParaRPr dirty="0"/>
          </a:p>
        </p:txBody>
      </p:sp>
      <p:sp>
        <p:nvSpPr>
          <p:cNvPr id="2" name="בועת דיבור: מלבן עם פינות מעוגלות 1">
            <a:extLst>
              <a:ext uri="{FF2B5EF4-FFF2-40B4-BE49-F238E27FC236}">
                <a16:creationId xmlns:a16="http://schemas.microsoft.com/office/drawing/2014/main" id="{FE738053-AF4A-42A9-B3D1-0A8F64467E1E}"/>
              </a:ext>
            </a:extLst>
          </p:cNvPr>
          <p:cNvSpPr/>
          <p:nvPr/>
        </p:nvSpPr>
        <p:spPr>
          <a:xfrm rot="5400000">
            <a:off x="6162437" y="1935996"/>
            <a:ext cx="1687927" cy="1970633"/>
          </a:xfrm>
          <a:custGeom>
            <a:avLst/>
            <a:gdLst>
              <a:gd name="connsiteX0" fmla="*/ 0 w 1687927"/>
              <a:gd name="connsiteY0" fmla="*/ 241838 h 1450998"/>
              <a:gd name="connsiteX1" fmla="*/ 241838 w 1687927"/>
              <a:gd name="connsiteY1" fmla="*/ 0 h 1450998"/>
              <a:gd name="connsiteX2" fmla="*/ 281321 w 1687927"/>
              <a:gd name="connsiteY2" fmla="*/ 0 h 1450998"/>
              <a:gd name="connsiteX3" fmla="*/ 281321 w 1687927"/>
              <a:gd name="connsiteY3" fmla="*/ 0 h 1450998"/>
              <a:gd name="connsiteX4" fmla="*/ 703303 w 1687927"/>
              <a:gd name="connsiteY4" fmla="*/ 0 h 1450998"/>
              <a:gd name="connsiteX5" fmla="*/ 1446089 w 1687927"/>
              <a:gd name="connsiteY5" fmla="*/ 0 h 1450998"/>
              <a:gd name="connsiteX6" fmla="*/ 1687927 w 1687927"/>
              <a:gd name="connsiteY6" fmla="*/ 241838 h 1450998"/>
              <a:gd name="connsiteX7" fmla="*/ 1687927 w 1687927"/>
              <a:gd name="connsiteY7" fmla="*/ 846416 h 1450998"/>
              <a:gd name="connsiteX8" fmla="*/ 1687927 w 1687927"/>
              <a:gd name="connsiteY8" fmla="*/ 846416 h 1450998"/>
              <a:gd name="connsiteX9" fmla="*/ 1687927 w 1687927"/>
              <a:gd name="connsiteY9" fmla="*/ 1209165 h 1450998"/>
              <a:gd name="connsiteX10" fmla="*/ 1687927 w 1687927"/>
              <a:gd name="connsiteY10" fmla="*/ 1209160 h 1450998"/>
              <a:gd name="connsiteX11" fmla="*/ 1446089 w 1687927"/>
              <a:gd name="connsiteY11" fmla="*/ 1450998 h 1450998"/>
              <a:gd name="connsiteX12" fmla="*/ 703303 w 1687927"/>
              <a:gd name="connsiteY12" fmla="*/ 1450998 h 1450998"/>
              <a:gd name="connsiteX13" fmla="*/ 492318 w 1687927"/>
              <a:gd name="connsiteY13" fmla="*/ 1632373 h 1450998"/>
              <a:gd name="connsiteX14" fmla="*/ 281321 w 1687927"/>
              <a:gd name="connsiteY14" fmla="*/ 1450998 h 1450998"/>
              <a:gd name="connsiteX15" fmla="*/ 241838 w 1687927"/>
              <a:gd name="connsiteY15" fmla="*/ 1450998 h 1450998"/>
              <a:gd name="connsiteX16" fmla="*/ 0 w 1687927"/>
              <a:gd name="connsiteY16" fmla="*/ 1209160 h 1450998"/>
              <a:gd name="connsiteX17" fmla="*/ 0 w 1687927"/>
              <a:gd name="connsiteY17" fmla="*/ 1209165 h 1450998"/>
              <a:gd name="connsiteX18" fmla="*/ 0 w 1687927"/>
              <a:gd name="connsiteY18" fmla="*/ 846416 h 1450998"/>
              <a:gd name="connsiteX19" fmla="*/ 0 w 1687927"/>
              <a:gd name="connsiteY19" fmla="*/ 846416 h 1450998"/>
              <a:gd name="connsiteX20" fmla="*/ 0 w 1687927"/>
              <a:gd name="connsiteY20" fmla="*/ 241838 h 1450998"/>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703306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703306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10432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10432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60766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760766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827878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827878 w 1687927"/>
              <a:gd name="connsiteY13" fmla="*/ 1632373 h 1632373"/>
              <a:gd name="connsiteX14" fmla="*/ 625269 w 1687927"/>
              <a:gd name="connsiteY14" fmla="*/ 1457947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927" h="1632373">
                <a:moveTo>
                  <a:pt x="0" y="241838"/>
                </a:moveTo>
                <a:cubicBezTo>
                  <a:pt x="0" y="108275"/>
                  <a:pt x="108275" y="0"/>
                  <a:pt x="241838" y="0"/>
                </a:cubicBezTo>
                <a:lnTo>
                  <a:pt x="281321" y="0"/>
                </a:lnTo>
                <a:lnTo>
                  <a:pt x="281321" y="0"/>
                </a:lnTo>
                <a:lnTo>
                  <a:pt x="703303" y="0"/>
                </a:lnTo>
                <a:lnTo>
                  <a:pt x="1446089" y="0"/>
                </a:lnTo>
                <a:cubicBezTo>
                  <a:pt x="1579652" y="0"/>
                  <a:pt x="1687927" y="108275"/>
                  <a:pt x="1687927" y="241838"/>
                </a:cubicBezTo>
                <a:lnTo>
                  <a:pt x="1687927" y="846416"/>
                </a:lnTo>
                <a:lnTo>
                  <a:pt x="1687927" y="846416"/>
                </a:lnTo>
                <a:lnTo>
                  <a:pt x="1687927" y="1209165"/>
                </a:lnTo>
                <a:lnTo>
                  <a:pt x="1687927" y="1209160"/>
                </a:lnTo>
                <a:cubicBezTo>
                  <a:pt x="1687927" y="1342723"/>
                  <a:pt x="1579652" y="1450998"/>
                  <a:pt x="1446089" y="1450998"/>
                </a:cubicBezTo>
                <a:lnTo>
                  <a:pt x="1064033" y="1450998"/>
                </a:lnTo>
                <a:lnTo>
                  <a:pt x="827878" y="1632373"/>
                </a:lnTo>
                <a:lnTo>
                  <a:pt x="625269" y="1457947"/>
                </a:lnTo>
                <a:lnTo>
                  <a:pt x="241838" y="1450998"/>
                </a:lnTo>
                <a:cubicBezTo>
                  <a:pt x="108275" y="1450998"/>
                  <a:pt x="0" y="1342723"/>
                  <a:pt x="0" y="1209160"/>
                </a:cubicBezTo>
                <a:lnTo>
                  <a:pt x="0" y="1209165"/>
                </a:lnTo>
                <a:lnTo>
                  <a:pt x="0" y="846416"/>
                </a:lnTo>
                <a:lnTo>
                  <a:pt x="0" y="846416"/>
                </a:lnTo>
                <a:lnTo>
                  <a:pt x="0" y="241838"/>
                </a:lnTo>
                <a:close/>
              </a:path>
            </a:pathLst>
          </a:custGeom>
          <a:solidFill>
            <a:srgbClr val="EBB117"/>
          </a:solidFill>
          <a:ln>
            <a:noFill/>
          </a:ln>
        </p:spPr>
        <p:txBody>
          <a:bodyPr spcFirstLastPara="1" wrap="square" lIns="34275" tIns="34275" rIns="34275" bIns="34275" anchor="ctr" anchorCtr="0">
            <a:noAutofit/>
          </a:bodyPr>
          <a:lstStyle/>
          <a:p>
            <a:pPr algn="r" rtl="1">
              <a:buSzPts val="1200"/>
            </a:pPr>
            <a:endParaRPr lang="he-IL" sz="1200">
              <a:latin typeface="Calibri"/>
              <a:cs typeface="Calibri"/>
            </a:endParaRPr>
          </a:p>
        </p:txBody>
      </p:sp>
      <p:sp>
        <p:nvSpPr>
          <p:cNvPr id="30" name="Google Shape;152;p8">
            <a:extLst>
              <a:ext uri="{FF2B5EF4-FFF2-40B4-BE49-F238E27FC236}">
                <a16:creationId xmlns:a16="http://schemas.microsoft.com/office/drawing/2014/main" id="{E081111D-9DC2-44A2-BEFE-9357B571373B}"/>
              </a:ext>
            </a:extLst>
          </p:cNvPr>
          <p:cNvSpPr txBox="1"/>
          <p:nvPr/>
        </p:nvSpPr>
        <p:spPr>
          <a:xfrm>
            <a:off x="6342077" y="2352838"/>
            <a:ext cx="1540014" cy="1085814"/>
          </a:xfrm>
          <a:prstGeom prst="rect">
            <a:avLst/>
          </a:prstGeom>
          <a:noFill/>
          <a:ln>
            <a:noFill/>
          </a:ln>
        </p:spPr>
        <p:txBody>
          <a:bodyPr spcFirstLastPara="1" wrap="square" lIns="68550" tIns="68550" rIns="68550" bIns="68550" anchor="t" anchorCtr="0">
            <a:spAutoFit/>
          </a:bodyPr>
          <a:lstStyle/>
          <a:p>
            <a:pPr marL="0" marR="0" lvl="0" indent="0" algn="ctr" rtl="1">
              <a:lnSpc>
                <a:spcPct val="114000"/>
              </a:lnSpc>
              <a:spcBef>
                <a:spcPts val="0"/>
              </a:spcBef>
              <a:spcAft>
                <a:spcPts val="0"/>
              </a:spcAft>
              <a:buClr>
                <a:srgbClr val="FFFFFF"/>
              </a:buClr>
              <a:buSzPts val="1500"/>
              <a:buFont typeface="Assistant ExtraBold"/>
              <a:buNone/>
            </a:pPr>
            <a:r>
              <a:rPr lang="he-IL" sz="1800" b="0" i="0" u="none" strike="noStrike" cap="none" dirty="0">
                <a:solidFill>
                  <a:srgbClr val="FFFFFF"/>
                </a:solidFill>
                <a:latin typeface="Assistant ExtraBold"/>
                <a:ea typeface="Assistant ExtraBold"/>
                <a:cs typeface="Assistant ExtraBold"/>
                <a:sym typeface="Assistant ExtraBold"/>
              </a:rPr>
              <a:t>איך לחפש בנתונים הפנימיים?</a:t>
            </a:r>
            <a:endParaRPr sz="1800" dirty="0"/>
          </a:p>
        </p:txBody>
      </p:sp>
      <p:pic>
        <p:nvPicPr>
          <p:cNvPr id="40" name="Google Shape;159;p8" descr="Google Shape;62;p13">
            <a:extLst>
              <a:ext uri="{FF2B5EF4-FFF2-40B4-BE49-F238E27FC236}">
                <a16:creationId xmlns:a16="http://schemas.microsoft.com/office/drawing/2014/main" id="{6656896D-7648-488C-9F4E-C9EC129DC535}"/>
              </a:ext>
            </a:extLst>
          </p:cNvPr>
          <p:cNvPicPr preferRelativeResize="0"/>
          <p:nvPr/>
        </p:nvPicPr>
        <p:blipFill rotWithShape="1">
          <a:blip r:embed="rId3">
            <a:alphaModFix/>
          </a:blip>
          <a:srcRect/>
          <a:stretch/>
        </p:blipFill>
        <p:spPr>
          <a:xfrm rot="1678319" flipH="1">
            <a:off x="1570642" y="858719"/>
            <a:ext cx="1223246" cy="731183"/>
          </a:xfrm>
          <a:prstGeom prst="rect">
            <a:avLst/>
          </a:prstGeom>
          <a:noFill/>
          <a:ln>
            <a:noFill/>
          </a:ln>
        </p:spPr>
      </p:pic>
      <p:pic>
        <p:nvPicPr>
          <p:cNvPr id="14" name="Google Shape;139;p4">
            <a:extLst>
              <a:ext uri="{FF2B5EF4-FFF2-40B4-BE49-F238E27FC236}">
                <a16:creationId xmlns:a16="http://schemas.microsoft.com/office/drawing/2014/main" id="{ECEFDF50-B3CC-46C3-B122-CE4BF5A87B8E}"/>
              </a:ext>
            </a:extLst>
          </p:cNvPr>
          <p:cNvPicPr preferRelativeResize="0"/>
          <p:nvPr/>
        </p:nvPicPr>
        <p:blipFill rotWithShape="1">
          <a:blip r:embed="rId4">
            <a:alphaModFix/>
          </a:blip>
          <a:srcRect/>
          <a:stretch/>
        </p:blipFill>
        <p:spPr>
          <a:xfrm>
            <a:off x="5153197" y="2273037"/>
            <a:ext cx="315358" cy="529695"/>
          </a:xfrm>
          <a:prstGeom prst="rect">
            <a:avLst/>
          </a:prstGeom>
          <a:noFill/>
          <a:ln>
            <a:noFill/>
          </a:ln>
        </p:spPr>
      </p:pic>
      <p:pic>
        <p:nvPicPr>
          <p:cNvPr id="15" name="Google Shape;143;p4">
            <a:extLst>
              <a:ext uri="{FF2B5EF4-FFF2-40B4-BE49-F238E27FC236}">
                <a16:creationId xmlns:a16="http://schemas.microsoft.com/office/drawing/2014/main" id="{C17747CD-BB72-4714-BD20-22348E1248F9}"/>
              </a:ext>
            </a:extLst>
          </p:cNvPr>
          <p:cNvPicPr preferRelativeResize="0"/>
          <p:nvPr/>
        </p:nvPicPr>
        <p:blipFill rotWithShape="1">
          <a:blip r:embed="rId5">
            <a:alphaModFix/>
          </a:blip>
          <a:srcRect/>
          <a:stretch/>
        </p:blipFill>
        <p:spPr>
          <a:xfrm>
            <a:off x="5107135" y="3071970"/>
            <a:ext cx="439850" cy="439850"/>
          </a:xfrm>
          <a:prstGeom prst="ellipse">
            <a:avLst/>
          </a:prstGeom>
          <a:noFill/>
          <a:ln w="25400">
            <a:solidFill>
              <a:schemeClr val="bg2">
                <a:lumMod val="50000"/>
              </a:schemeClr>
            </a:solidFill>
          </a:ln>
        </p:spPr>
      </p:pic>
      <p:pic>
        <p:nvPicPr>
          <p:cNvPr id="16" name="Google Shape;145;p4">
            <a:extLst>
              <a:ext uri="{FF2B5EF4-FFF2-40B4-BE49-F238E27FC236}">
                <a16:creationId xmlns:a16="http://schemas.microsoft.com/office/drawing/2014/main" id="{592EDA46-B30B-4CEB-970A-5C3A62CF22EB}"/>
              </a:ext>
            </a:extLst>
          </p:cNvPr>
          <p:cNvPicPr preferRelativeResize="0"/>
          <p:nvPr/>
        </p:nvPicPr>
        <p:blipFill rotWithShape="1">
          <a:blip r:embed="rId6">
            <a:alphaModFix/>
          </a:blip>
          <a:srcRect/>
          <a:stretch/>
        </p:blipFill>
        <p:spPr>
          <a:xfrm>
            <a:off x="5077312" y="1491560"/>
            <a:ext cx="531865" cy="531865"/>
          </a:xfrm>
          <a:prstGeom prst="rect">
            <a:avLst/>
          </a:prstGeom>
          <a:noFill/>
          <a:ln>
            <a:noFill/>
          </a:ln>
        </p:spPr>
      </p:pic>
      <p:sp>
        <p:nvSpPr>
          <p:cNvPr id="25" name="Google Shape;146;p8">
            <a:extLst>
              <a:ext uri="{FF2B5EF4-FFF2-40B4-BE49-F238E27FC236}">
                <a16:creationId xmlns:a16="http://schemas.microsoft.com/office/drawing/2014/main" id="{AA3C1B0A-175B-4D97-A4C4-CA2A0D4CF43D}"/>
              </a:ext>
            </a:extLst>
          </p:cNvPr>
          <p:cNvSpPr txBox="1"/>
          <p:nvPr/>
        </p:nvSpPr>
        <p:spPr>
          <a:xfrm>
            <a:off x="1817935" y="1579210"/>
            <a:ext cx="3149751" cy="419157"/>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i="0" u="none" strike="noStrike" cap="none" dirty="0">
                <a:solidFill>
                  <a:srgbClr val="232752"/>
                </a:solidFill>
                <a:latin typeface="Assistant SemiBold" pitchFamily="2" charset="-79"/>
                <a:ea typeface="Assistant ExtraBold"/>
                <a:cs typeface="Assistant SemiBold" pitchFamily="2" charset="-79"/>
                <a:sym typeface="Assistant ExtraBold"/>
              </a:rPr>
              <a:t>לחפש בקבצים הנגישים</a:t>
            </a:r>
            <a:endParaRPr sz="1600" dirty="0">
              <a:latin typeface="Assistant SemiBold" pitchFamily="2" charset="-79"/>
              <a:cs typeface="Assistant SemiBold" pitchFamily="2" charset="-79"/>
            </a:endParaRPr>
          </a:p>
        </p:txBody>
      </p:sp>
      <p:sp>
        <p:nvSpPr>
          <p:cNvPr id="26" name="Google Shape;146;p8">
            <a:extLst>
              <a:ext uri="{FF2B5EF4-FFF2-40B4-BE49-F238E27FC236}">
                <a16:creationId xmlns:a16="http://schemas.microsoft.com/office/drawing/2014/main" id="{AED69D21-75BC-4096-AD90-F7408C479D04}"/>
              </a:ext>
            </a:extLst>
          </p:cNvPr>
          <p:cNvSpPr txBox="1"/>
          <p:nvPr/>
        </p:nvSpPr>
        <p:spPr>
          <a:xfrm>
            <a:off x="1817935" y="2331103"/>
            <a:ext cx="3149751" cy="419157"/>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b="1" i="0" u="none" strike="noStrike" cap="none" dirty="0">
                <a:solidFill>
                  <a:srgbClr val="232752"/>
                </a:solidFill>
                <a:latin typeface="Assistant SemiBold" pitchFamily="2" charset="-79"/>
                <a:ea typeface="Assistant ExtraBold"/>
                <a:cs typeface="Assistant SemiBold" pitchFamily="2" charset="-79"/>
                <a:sym typeface="Assistant ExtraBold"/>
              </a:rPr>
              <a:t>לקרוא מסמכי תיעוד</a:t>
            </a:r>
            <a:endParaRPr sz="1600" b="1" dirty="0">
              <a:latin typeface="Assistant SemiBold" pitchFamily="2" charset="-79"/>
              <a:cs typeface="Assistant SemiBold" pitchFamily="2" charset="-79"/>
            </a:endParaRPr>
          </a:p>
        </p:txBody>
      </p:sp>
      <p:sp>
        <p:nvSpPr>
          <p:cNvPr id="27" name="Google Shape;146;p8">
            <a:extLst>
              <a:ext uri="{FF2B5EF4-FFF2-40B4-BE49-F238E27FC236}">
                <a16:creationId xmlns:a16="http://schemas.microsoft.com/office/drawing/2014/main" id="{50AB3DE2-32A8-4E85-BE15-14E8ACDD5E9B}"/>
              </a:ext>
            </a:extLst>
          </p:cNvPr>
          <p:cNvSpPr txBox="1"/>
          <p:nvPr/>
        </p:nvSpPr>
        <p:spPr>
          <a:xfrm>
            <a:off x="1817935" y="3082996"/>
            <a:ext cx="3149751" cy="419157"/>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b="1" i="0" u="none" strike="noStrike" cap="none" dirty="0">
                <a:solidFill>
                  <a:srgbClr val="232752"/>
                </a:solidFill>
                <a:latin typeface="Assistant SemiBold" pitchFamily="2" charset="-79"/>
                <a:ea typeface="Assistant ExtraBold"/>
                <a:cs typeface="Assistant SemiBold" pitchFamily="2" charset="-79"/>
                <a:sym typeface="Assistant ExtraBold"/>
              </a:rPr>
              <a:t>להיעזר בגורמים פנימיים בארגון</a:t>
            </a:r>
            <a:endParaRPr sz="1600" b="1" dirty="0">
              <a:latin typeface="Assistant SemiBold" pitchFamily="2" charset="-79"/>
              <a:cs typeface="Assistant SemiBold" pitchFamily="2" charset="-79"/>
            </a:endParaRPr>
          </a:p>
        </p:txBody>
      </p:sp>
      <p:pic>
        <p:nvPicPr>
          <p:cNvPr id="28" name="Google Shape;163;p6">
            <a:extLst>
              <a:ext uri="{FF2B5EF4-FFF2-40B4-BE49-F238E27FC236}">
                <a16:creationId xmlns:a16="http://schemas.microsoft.com/office/drawing/2014/main" id="{D264C389-AE66-4498-86FB-A698C8CF4A12}"/>
              </a:ext>
            </a:extLst>
          </p:cNvPr>
          <p:cNvPicPr preferRelativeResize="0"/>
          <p:nvPr/>
        </p:nvPicPr>
        <p:blipFill rotWithShape="1">
          <a:blip r:embed="rId7">
            <a:alphaModFix/>
          </a:blip>
          <a:srcRect/>
          <a:stretch/>
        </p:blipFill>
        <p:spPr>
          <a:xfrm flipH="1">
            <a:off x="5153196" y="3799385"/>
            <a:ext cx="316539" cy="490163"/>
          </a:xfrm>
          <a:prstGeom prst="rect">
            <a:avLst/>
          </a:prstGeom>
          <a:noFill/>
          <a:ln>
            <a:noFill/>
          </a:ln>
        </p:spPr>
      </p:pic>
      <p:sp>
        <p:nvSpPr>
          <p:cNvPr id="33" name="Google Shape;146;p8">
            <a:extLst>
              <a:ext uri="{FF2B5EF4-FFF2-40B4-BE49-F238E27FC236}">
                <a16:creationId xmlns:a16="http://schemas.microsoft.com/office/drawing/2014/main" id="{D402A1FA-3AEF-4243-85B2-5F9F36F502F6}"/>
              </a:ext>
            </a:extLst>
          </p:cNvPr>
          <p:cNvSpPr txBox="1"/>
          <p:nvPr/>
        </p:nvSpPr>
        <p:spPr>
          <a:xfrm>
            <a:off x="1817935" y="3834889"/>
            <a:ext cx="3149751" cy="419157"/>
          </a:xfrm>
          <a:prstGeom prst="rect">
            <a:avLst/>
          </a:prstGeom>
          <a:noFill/>
          <a:ln>
            <a:noFill/>
          </a:ln>
        </p:spPr>
        <p:txBody>
          <a:bodyPr spcFirstLastPara="1" wrap="square" lIns="68550" tIns="68550" rIns="68550" bIns="68550" anchor="t" anchorCtr="0">
            <a:spAutoFit/>
          </a:bodyPr>
          <a:lstStyle/>
          <a:p>
            <a:pPr marL="0" marR="0" lvl="0" indent="0" algn="r" rtl="1">
              <a:lnSpc>
                <a:spcPct val="114000"/>
              </a:lnSpc>
              <a:spcBef>
                <a:spcPts val="0"/>
              </a:spcBef>
              <a:spcAft>
                <a:spcPts val="0"/>
              </a:spcAft>
              <a:buClr>
                <a:srgbClr val="232752"/>
              </a:buClr>
              <a:buSzPts val="1500"/>
              <a:buFont typeface="Assistant ExtraBold"/>
              <a:buNone/>
            </a:pPr>
            <a:r>
              <a:rPr lang="he-IL" sz="1600" b="1" i="0" u="none" strike="noStrike" cap="none" dirty="0">
                <a:solidFill>
                  <a:srgbClr val="232752"/>
                </a:solidFill>
                <a:latin typeface="Assistant SemiBold" pitchFamily="2" charset="-79"/>
                <a:ea typeface="Assistant ExtraBold"/>
                <a:cs typeface="Assistant SemiBold" pitchFamily="2" charset="-79"/>
                <a:sym typeface="Assistant ExtraBold"/>
              </a:rPr>
              <a:t>תאריכים / תקופות רלוונטיים</a:t>
            </a:r>
            <a:endParaRPr sz="1600" b="1" dirty="0">
              <a:latin typeface="Assistant SemiBold" pitchFamily="2" charset="-79"/>
              <a:cs typeface="Assistant SemiBold" pitchFamily="2" charset="-79"/>
            </a:endParaRPr>
          </a:p>
        </p:txBody>
      </p:sp>
    </p:spTree>
    <p:extLst>
      <p:ext uri="{BB962C8B-B14F-4D97-AF65-F5344CB8AC3E}">
        <p14:creationId xmlns:p14="http://schemas.microsoft.com/office/powerpoint/2010/main" val="29752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7</a:t>
            </a:fld>
            <a:endParaRPr sz="900" b="0" i="0" u="none" strike="noStrike" cap="none">
              <a:solidFill>
                <a:srgbClr val="232752"/>
              </a:solidFill>
              <a:latin typeface="Assistant SemiBold"/>
              <a:ea typeface="Assistant SemiBold"/>
              <a:cs typeface="Assistant SemiBold"/>
              <a:sym typeface="Assistant SemiBold"/>
            </a:endParaRPr>
          </a:p>
        </p:txBody>
      </p:sp>
      <p:sp>
        <p:nvSpPr>
          <p:cNvPr id="2" name="בועת דיבור: מלבן עם פינות מעוגלות 1">
            <a:extLst>
              <a:ext uri="{FF2B5EF4-FFF2-40B4-BE49-F238E27FC236}">
                <a16:creationId xmlns:a16="http://schemas.microsoft.com/office/drawing/2014/main" id="{FE738053-AF4A-42A9-B3D1-0A8F64467E1E}"/>
              </a:ext>
            </a:extLst>
          </p:cNvPr>
          <p:cNvSpPr/>
          <p:nvPr/>
        </p:nvSpPr>
        <p:spPr>
          <a:xfrm rot="5400000">
            <a:off x="6488398" y="1586433"/>
            <a:ext cx="1687927" cy="1970633"/>
          </a:xfrm>
          <a:custGeom>
            <a:avLst/>
            <a:gdLst>
              <a:gd name="connsiteX0" fmla="*/ 0 w 1687927"/>
              <a:gd name="connsiteY0" fmla="*/ 241838 h 1450998"/>
              <a:gd name="connsiteX1" fmla="*/ 241838 w 1687927"/>
              <a:gd name="connsiteY1" fmla="*/ 0 h 1450998"/>
              <a:gd name="connsiteX2" fmla="*/ 281321 w 1687927"/>
              <a:gd name="connsiteY2" fmla="*/ 0 h 1450998"/>
              <a:gd name="connsiteX3" fmla="*/ 281321 w 1687927"/>
              <a:gd name="connsiteY3" fmla="*/ 0 h 1450998"/>
              <a:gd name="connsiteX4" fmla="*/ 703303 w 1687927"/>
              <a:gd name="connsiteY4" fmla="*/ 0 h 1450998"/>
              <a:gd name="connsiteX5" fmla="*/ 1446089 w 1687927"/>
              <a:gd name="connsiteY5" fmla="*/ 0 h 1450998"/>
              <a:gd name="connsiteX6" fmla="*/ 1687927 w 1687927"/>
              <a:gd name="connsiteY6" fmla="*/ 241838 h 1450998"/>
              <a:gd name="connsiteX7" fmla="*/ 1687927 w 1687927"/>
              <a:gd name="connsiteY7" fmla="*/ 846416 h 1450998"/>
              <a:gd name="connsiteX8" fmla="*/ 1687927 w 1687927"/>
              <a:gd name="connsiteY8" fmla="*/ 846416 h 1450998"/>
              <a:gd name="connsiteX9" fmla="*/ 1687927 w 1687927"/>
              <a:gd name="connsiteY9" fmla="*/ 1209165 h 1450998"/>
              <a:gd name="connsiteX10" fmla="*/ 1687927 w 1687927"/>
              <a:gd name="connsiteY10" fmla="*/ 1209160 h 1450998"/>
              <a:gd name="connsiteX11" fmla="*/ 1446089 w 1687927"/>
              <a:gd name="connsiteY11" fmla="*/ 1450998 h 1450998"/>
              <a:gd name="connsiteX12" fmla="*/ 703303 w 1687927"/>
              <a:gd name="connsiteY12" fmla="*/ 1450998 h 1450998"/>
              <a:gd name="connsiteX13" fmla="*/ 492318 w 1687927"/>
              <a:gd name="connsiteY13" fmla="*/ 1632373 h 1450998"/>
              <a:gd name="connsiteX14" fmla="*/ 281321 w 1687927"/>
              <a:gd name="connsiteY14" fmla="*/ 1450998 h 1450998"/>
              <a:gd name="connsiteX15" fmla="*/ 241838 w 1687927"/>
              <a:gd name="connsiteY15" fmla="*/ 1450998 h 1450998"/>
              <a:gd name="connsiteX16" fmla="*/ 0 w 1687927"/>
              <a:gd name="connsiteY16" fmla="*/ 1209160 h 1450998"/>
              <a:gd name="connsiteX17" fmla="*/ 0 w 1687927"/>
              <a:gd name="connsiteY17" fmla="*/ 1209165 h 1450998"/>
              <a:gd name="connsiteX18" fmla="*/ 0 w 1687927"/>
              <a:gd name="connsiteY18" fmla="*/ 846416 h 1450998"/>
              <a:gd name="connsiteX19" fmla="*/ 0 w 1687927"/>
              <a:gd name="connsiteY19" fmla="*/ 846416 h 1450998"/>
              <a:gd name="connsiteX20" fmla="*/ 0 w 1687927"/>
              <a:gd name="connsiteY20" fmla="*/ 241838 h 1450998"/>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703306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703306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492318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10432 w 1687927"/>
              <a:gd name="connsiteY13" fmla="*/ 1632373 h 1632373"/>
              <a:gd name="connsiteX14" fmla="*/ 281321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10432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971754 w 1687927"/>
              <a:gd name="connsiteY12" fmla="*/ 1450998 h 1632373"/>
              <a:gd name="connsiteX13" fmla="*/ 760766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760766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827878 w 1687927"/>
              <a:gd name="connsiteY13" fmla="*/ 1632373 h 1632373"/>
              <a:gd name="connsiteX14" fmla="*/ 549768 w 1687927"/>
              <a:gd name="connsiteY14" fmla="*/ 1450998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 name="connsiteX0" fmla="*/ 0 w 1687927"/>
              <a:gd name="connsiteY0" fmla="*/ 241838 h 1632373"/>
              <a:gd name="connsiteX1" fmla="*/ 241838 w 1687927"/>
              <a:gd name="connsiteY1" fmla="*/ 0 h 1632373"/>
              <a:gd name="connsiteX2" fmla="*/ 281321 w 1687927"/>
              <a:gd name="connsiteY2" fmla="*/ 0 h 1632373"/>
              <a:gd name="connsiteX3" fmla="*/ 281321 w 1687927"/>
              <a:gd name="connsiteY3" fmla="*/ 0 h 1632373"/>
              <a:gd name="connsiteX4" fmla="*/ 703303 w 1687927"/>
              <a:gd name="connsiteY4" fmla="*/ 0 h 1632373"/>
              <a:gd name="connsiteX5" fmla="*/ 1446089 w 1687927"/>
              <a:gd name="connsiteY5" fmla="*/ 0 h 1632373"/>
              <a:gd name="connsiteX6" fmla="*/ 1687927 w 1687927"/>
              <a:gd name="connsiteY6" fmla="*/ 241838 h 1632373"/>
              <a:gd name="connsiteX7" fmla="*/ 1687927 w 1687927"/>
              <a:gd name="connsiteY7" fmla="*/ 846416 h 1632373"/>
              <a:gd name="connsiteX8" fmla="*/ 1687927 w 1687927"/>
              <a:gd name="connsiteY8" fmla="*/ 846416 h 1632373"/>
              <a:gd name="connsiteX9" fmla="*/ 1687927 w 1687927"/>
              <a:gd name="connsiteY9" fmla="*/ 1209165 h 1632373"/>
              <a:gd name="connsiteX10" fmla="*/ 1687927 w 1687927"/>
              <a:gd name="connsiteY10" fmla="*/ 1209160 h 1632373"/>
              <a:gd name="connsiteX11" fmla="*/ 1446089 w 1687927"/>
              <a:gd name="connsiteY11" fmla="*/ 1450998 h 1632373"/>
              <a:gd name="connsiteX12" fmla="*/ 1064033 w 1687927"/>
              <a:gd name="connsiteY12" fmla="*/ 1450998 h 1632373"/>
              <a:gd name="connsiteX13" fmla="*/ 827878 w 1687927"/>
              <a:gd name="connsiteY13" fmla="*/ 1632373 h 1632373"/>
              <a:gd name="connsiteX14" fmla="*/ 625269 w 1687927"/>
              <a:gd name="connsiteY14" fmla="*/ 1457947 h 1632373"/>
              <a:gd name="connsiteX15" fmla="*/ 241838 w 1687927"/>
              <a:gd name="connsiteY15" fmla="*/ 1450998 h 1632373"/>
              <a:gd name="connsiteX16" fmla="*/ 0 w 1687927"/>
              <a:gd name="connsiteY16" fmla="*/ 1209160 h 1632373"/>
              <a:gd name="connsiteX17" fmla="*/ 0 w 1687927"/>
              <a:gd name="connsiteY17" fmla="*/ 1209165 h 1632373"/>
              <a:gd name="connsiteX18" fmla="*/ 0 w 1687927"/>
              <a:gd name="connsiteY18" fmla="*/ 846416 h 1632373"/>
              <a:gd name="connsiteX19" fmla="*/ 0 w 1687927"/>
              <a:gd name="connsiteY19" fmla="*/ 846416 h 1632373"/>
              <a:gd name="connsiteX20" fmla="*/ 0 w 1687927"/>
              <a:gd name="connsiteY20" fmla="*/ 241838 h 163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927" h="1632373">
                <a:moveTo>
                  <a:pt x="0" y="241838"/>
                </a:moveTo>
                <a:cubicBezTo>
                  <a:pt x="0" y="108275"/>
                  <a:pt x="108275" y="0"/>
                  <a:pt x="241838" y="0"/>
                </a:cubicBezTo>
                <a:lnTo>
                  <a:pt x="281321" y="0"/>
                </a:lnTo>
                <a:lnTo>
                  <a:pt x="281321" y="0"/>
                </a:lnTo>
                <a:lnTo>
                  <a:pt x="703303" y="0"/>
                </a:lnTo>
                <a:lnTo>
                  <a:pt x="1446089" y="0"/>
                </a:lnTo>
                <a:cubicBezTo>
                  <a:pt x="1579652" y="0"/>
                  <a:pt x="1687927" y="108275"/>
                  <a:pt x="1687927" y="241838"/>
                </a:cubicBezTo>
                <a:lnTo>
                  <a:pt x="1687927" y="846416"/>
                </a:lnTo>
                <a:lnTo>
                  <a:pt x="1687927" y="846416"/>
                </a:lnTo>
                <a:lnTo>
                  <a:pt x="1687927" y="1209165"/>
                </a:lnTo>
                <a:lnTo>
                  <a:pt x="1687927" y="1209160"/>
                </a:lnTo>
                <a:cubicBezTo>
                  <a:pt x="1687927" y="1342723"/>
                  <a:pt x="1579652" y="1450998"/>
                  <a:pt x="1446089" y="1450998"/>
                </a:cubicBezTo>
                <a:lnTo>
                  <a:pt x="1064033" y="1450998"/>
                </a:lnTo>
                <a:lnTo>
                  <a:pt x="827878" y="1632373"/>
                </a:lnTo>
                <a:lnTo>
                  <a:pt x="625269" y="1457947"/>
                </a:lnTo>
                <a:lnTo>
                  <a:pt x="241838" y="1450998"/>
                </a:lnTo>
                <a:cubicBezTo>
                  <a:pt x="108275" y="1450998"/>
                  <a:pt x="0" y="1342723"/>
                  <a:pt x="0" y="1209160"/>
                </a:cubicBezTo>
                <a:lnTo>
                  <a:pt x="0" y="1209165"/>
                </a:lnTo>
                <a:lnTo>
                  <a:pt x="0" y="846416"/>
                </a:lnTo>
                <a:lnTo>
                  <a:pt x="0" y="846416"/>
                </a:lnTo>
                <a:lnTo>
                  <a:pt x="0" y="241838"/>
                </a:lnTo>
                <a:close/>
              </a:path>
            </a:pathLst>
          </a:custGeom>
          <a:solidFill>
            <a:srgbClr val="EBB117"/>
          </a:solidFill>
          <a:ln>
            <a:noFill/>
          </a:ln>
        </p:spPr>
        <p:txBody>
          <a:bodyPr spcFirstLastPara="1" wrap="square" lIns="34275" tIns="34275" rIns="34275" bIns="34275" anchor="ctr" anchorCtr="0">
            <a:noAutofit/>
          </a:bodyPr>
          <a:lstStyle/>
          <a:p>
            <a:pPr algn="r" rtl="1">
              <a:buSzPts val="1200"/>
            </a:pPr>
            <a:endParaRPr lang="he-IL" sz="1200">
              <a:latin typeface="Calibri"/>
              <a:cs typeface="Calibri"/>
            </a:endParaRPr>
          </a:p>
        </p:txBody>
      </p:sp>
      <p:sp>
        <p:nvSpPr>
          <p:cNvPr id="30" name="Google Shape;152;p8">
            <a:extLst>
              <a:ext uri="{FF2B5EF4-FFF2-40B4-BE49-F238E27FC236}">
                <a16:creationId xmlns:a16="http://schemas.microsoft.com/office/drawing/2014/main" id="{E081111D-9DC2-44A2-BEFE-9357B571373B}"/>
              </a:ext>
            </a:extLst>
          </p:cNvPr>
          <p:cNvSpPr txBox="1"/>
          <p:nvPr/>
        </p:nvSpPr>
        <p:spPr>
          <a:xfrm>
            <a:off x="6668038" y="2003275"/>
            <a:ext cx="1540014" cy="1085814"/>
          </a:xfrm>
          <a:prstGeom prst="rect">
            <a:avLst/>
          </a:prstGeom>
          <a:noFill/>
          <a:ln>
            <a:noFill/>
          </a:ln>
        </p:spPr>
        <p:txBody>
          <a:bodyPr spcFirstLastPara="1" wrap="square" lIns="68550" tIns="68550" rIns="68550" bIns="68550" anchor="t" anchorCtr="0">
            <a:spAutoFit/>
          </a:bodyPr>
          <a:lstStyle/>
          <a:p>
            <a:pPr marL="0" marR="0" lvl="0" indent="0" algn="ctr" rtl="1">
              <a:lnSpc>
                <a:spcPct val="114000"/>
              </a:lnSpc>
              <a:spcBef>
                <a:spcPts val="0"/>
              </a:spcBef>
              <a:spcAft>
                <a:spcPts val="0"/>
              </a:spcAft>
              <a:buClr>
                <a:srgbClr val="FFFFFF"/>
              </a:buClr>
              <a:buSzPts val="1500"/>
              <a:buFont typeface="Assistant ExtraBold"/>
              <a:buNone/>
            </a:pPr>
            <a:r>
              <a:rPr lang="he-IL" sz="1800" b="0" i="0" u="none" strike="noStrike" cap="none" dirty="0">
                <a:solidFill>
                  <a:srgbClr val="FFFFFF"/>
                </a:solidFill>
                <a:latin typeface="Assistant ExtraBold"/>
                <a:ea typeface="Assistant ExtraBold"/>
                <a:cs typeface="Assistant ExtraBold"/>
                <a:sym typeface="Assistant ExtraBold"/>
              </a:rPr>
              <a:t>איך לחפש בנתונים הפנימיים?</a:t>
            </a:r>
            <a:endParaRPr sz="1800" dirty="0"/>
          </a:p>
        </p:txBody>
      </p:sp>
      <p:graphicFrame>
        <p:nvGraphicFramePr>
          <p:cNvPr id="17" name="Google Shape;173;p7">
            <a:extLst>
              <a:ext uri="{FF2B5EF4-FFF2-40B4-BE49-F238E27FC236}">
                <a16:creationId xmlns:a16="http://schemas.microsoft.com/office/drawing/2014/main" id="{C4DFA1D2-C88C-4229-9054-23289C79B71A}"/>
              </a:ext>
            </a:extLst>
          </p:cNvPr>
          <p:cNvGraphicFramePr/>
          <p:nvPr>
            <p:extLst>
              <p:ext uri="{D42A27DB-BD31-4B8C-83A1-F6EECF244321}">
                <p14:modId xmlns:p14="http://schemas.microsoft.com/office/powerpoint/2010/main" val="190027282"/>
              </p:ext>
            </p:extLst>
          </p:nvPr>
        </p:nvGraphicFramePr>
        <p:xfrm>
          <a:off x="1044036" y="843817"/>
          <a:ext cx="4971382" cy="2674445"/>
        </p:xfrm>
        <a:graphic>
          <a:graphicData uri="http://schemas.openxmlformats.org/presentationml/2006/ole">
            <mc:AlternateContent xmlns:mc="http://schemas.openxmlformats.org/markup-compatibility/2006">
              <mc:Choice xmlns:v="urn:schemas-microsoft-com:vml" Requires="v">
                <p:oleObj spid="_x0000_s1034" r:id="rId4" imgW="5937250" imgH="3194050" progId="PBrush">
                  <p:embed/>
                </p:oleObj>
              </mc:Choice>
              <mc:Fallback>
                <p:oleObj r:id="rId4" imgW="5937250" imgH="3194050" progId="PBrush">
                  <p:embed/>
                  <p:pic>
                    <p:nvPicPr>
                      <p:cNvPr id="173" name="Google Shape;173;p7"/>
                      <p:cNvPicPr preferRelativeResize="0"/>
                      <p:nvPr/>
                    </p:nvPicPr>
                    <p:blipFill rotWithShape="1">
                      <a:blip r:embed="rId5">
                        <a:alphaModFix/>
                      </a:blip>
                      <a:srcRect/>
                      <a:stretch/>
                    </p:blipFill>
                    <p:spPr>
                      <a:xfrm>
                        <a:off x="1044036" y="843817"/>
                        <a:ext cx="4971382" cy="2674445"/>
                      </a:xfrm>
                      <a:prstGeom prst="rect">
                        <a:avLst/>
                      </a:prstGeom>
                      <a:noFill/>
                      <a:ln>
                        <a:noFill/>
                      </a:ln>
                    </p:spPr>
                  </p:pic>
                </p:oleObj>
              </mc:Fallback>
            </mc:AlternateContent>
          </a:graphicData>
        </a:graphic>
      </p:graphicFrame>
      <p:graphicFrame>
        <p:nvGraphicFramePr>
          <p:cNvPr id="20" name="Google Shape;175;p7">
            <a:extLst>
              <a:ext uri="{FF2B5EF4-FFF2-40B4-BE49-F238E27FC236}">
                <a16:creationId xmlns:a16="http://schemas.microsoft.com/office/drawing/2014/main" id="{286DE0A5-0E77-4CA8-92DC-62F52534E10B}"/>
              </a:ext>
            </a:extLst>
          </p:cNvPr>
          <p:cNvGraphicFramePr/>
          <p:nvPr>
            <p:extLst>
              <p:ext uri="{D42A27DB-BD31-4B8C-83A1-F6EECF244321}">
                <p14:modId xmlns:p14="http://schemas.microsoft.com/office/powerpoint/2010/main" val="3357839910"/>
              </p:ext>
            </p:extLst>
          </p:nvPr>
        </p:nvGraphicFramePr>
        <p:xfrm>
          <a:off x="896983" y="3885642"/>
          <a:ext cx="5118435" cy="421363"/>
        </p:xfrm>
        <a:graphic>
          <a:graphicData uri="http://schemas.openxmlformats.org/presentationml/2006/ole">
            <mc:AlternateContent xmlns:mc="http://schemas.openxmlformats.org/markup-compatibility/2006">
              <mc:Choice xmlns:v="urn:schemas-microsoft-com:vml" Requires="v">
                <p:oleObj spid="_x0000_s1035" r:id="rId6" imgW="7327900" imgH="603250" progId="PBrush">
                  <p:embed/>
                </p:oleObj>
              </mc:Choice>
              <mc:Fallback>
                <p:oleObj r:id="rId6" imgW="7327900" imgH="603250" progId="PBrush">
                  <p:embed/>
                  <p:pic>
                    <p:nvPicPr>
                      <p:cNvPr id="175" name="Google Shape;175;p7"/>
                      <p:cNvPicPr preferRelativeResize="0"/>
                      <p:nvPr/>
                    </p:nvPicPr>
                    <p:blipFill rotWithShape="1">
                      <a:blip r:embed="rId7">
                        <a:alphaModFix/>
                      </a:blip>
                      <a:srcRect/>
                      <a:stretch/>
                    </p:blipFill>
                    <p:spPr>
                      <a:xfrm>
                        <a:off x="896983" y="3885642"/>
                        <a:ext cx="5118435" cy="421363"/>
                      </a:xfrm>
                      <a:prstGeom prst="rect">
                        <a:avLst/>
                      </a:prstGeom>
                      <a:noFill/>
                      <a:ln>
                        <a:noFill/>
                      </a:ln>
                    </p:spPr>
                  </p:pic>
                </p:oleObj>
              </mc:Fallback>
            </mc:AlternateContent>
          </a:graphicData>
        </a:graphic>
      </p:graphicFrame>
      <p:pic>
        <p:nvPicPr>
          <p:cNvPr id="40" name="Google Shape;159;p8" descr="Google Shape;62;p13">
            <a:extLst>
              <a:ext uri="{FF2B5EF4-FFF2-40B4-BE49-F238E27FC236}">
                <a16:creationId xmlns:a16="http://schemas.microsoft.com/office/drawing/2014/main" id="{6656896D-7648-488C-9F4E-C9EC129DC535}"/>
              </a:ext>
            </a:extLst>
          </p:cNvPr>
          <p:cNvPicPr preferRelativeResize="0"/>
          <p:nvPr/>
        </p:nvPicPr>
        <p:blipFill rotWithShape="1">
          <a:blip r:embed="rId8">
            <a:alphaModFix/>
          </a:blip>
          <a:srcRect/>
          <a:stretch/>
        </p:blipFill>
        <p:spPr>
          <a:xfrm rot="1678319" flipH="1">
            <a:off x="100026" y="1247018"/>
            <a:ext cx="1223246" cy="731183"/>
          </a:xfrm>
          <a:prstGeom prst="rect">
            <a:avLst/>
          </a:prstGeom>
          <a:noFill/>
          <a:ln>
            <a:noFill/>
          </a:ln>
        </p:spPr>
      </p:pic>
    </p:spTree>
    <p:extLst>
      <p:ext uri="{BB962C8B-B14F-4D97-AF65-F5344CB8AC3E}">
        <p14:creationId xmlns:p14="http://schemas.microsoft.com/office/powerpoint/2010/main" val="369672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8</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11" name="Google Shape;60;p13" descr="Google Shape;60;p13">
            <a:extLst>
              <a:ext uri="{FF2B5EF4-FFF2-40B4-BE49-F238E27FC236}">
                <a16:creationId xmlns:a16="http://schemas.microsoft.com/office/drawing/2014/main" id="{FB78CB5A-42D4-45E0-B0BB-DDCED4682136}"/>
              </a:ext>
            </a:extLst>
          </p:cNvPr>
          <p:cNvPicPr>
            <a:picLocks noChangeAspect="1"/>
          </p:cNvPicPr>
          <p:nvPr/>
        </p:nvPicPr>
        <p:blipFill>
          <a:blip r:embed="rId3"/>
          <a:stretch>
            <a:fillRect/>
          </a:stretch>
        </p:blipFill>
        <p:spPr>
          <a:xfrm rot="3173668">
            <a:off x="703780" y="1801888"/>
            <a:ext cx="271944" cy="600133"/>
          </a:xfrm>
          <a:prstGeom prst="rect">
            <a:avLst/>
          </a:prstGeom>
          <a:ln w="12700">
            <a:miter lim="400000"/>
          </a:ln>
        </p:spPr>
      </p:pic>
      <p:pic>
        <p:nvPicPr>
          <p:cNvPr id="12" name="תמונה 11">
            <a:extLst>
              <a:ext uri="{FF2B5EF4-FFF2-40B4-BE49-F238E27FC236}">
                <a16:creationId xmlns:a16="http://schemas.microsoft.com/office/drawing/2014/main" id="{201ECE88-4577-41DA-A528-7CF749818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314" y="776687"/>
            <a:ext cx="6448424" cy="3813464"/>
          </a:xfrm>
          <a:prstGeom prst="rect">
            <a:avLst/>
          </a:prstGeom>
        </p:spPr>
      </p:pic>
    </p:spTree>
    <p:extLst>
      <p:ext uri="{BB962C8B-B14F-4D97-AF65-F5344CB8AC3E}">
        <p14:creationId xmlns:p14="http://schemas.microsoft.com/office/powerpoint/2010/main" val="188452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9</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11" name="Google Shape;60;p13" descr="Google Shape;60;p13">
            <a:extLst>
              <a:ext uri="{FF2B5EF4-FFF2-40B4-BE49-F238E27FC236}">
                <a16:creationId xmlns:a16="http://schemas.microsoft.com/office/drawing/2014/main" id="{FB78CB5A-42D4-45E0-B0BB-DDCED4682136}"/>
              </a:ext>
            </a:extLst>
          </p:cNvPr>
          <p:cNvPicPr>
            <a:picLocks noChangeAspect="1"/>
          </p:cNvPicPr>
          <p:nvPr/>
        </p:nvPicPr>
        <p:blipFill>
          <a:blip r:embed="rId4"/>
          <a:stretch>
            <a:fillRect/>
          </a:stretch>
        </p:blipFill>
        <p:spPr>
          <a:xfrm rot="3173668">
            <a:off x="2062796" y="820376"/>
            <a:ext cx="271944" cy="600133"/>
          </a:xfrm>
          <a:prstGeom prst="rect">
            <a:avLst/>
          </a:prstGeom>
          <a:ln w="12700">
            <a:miter lim="400000"/>
          </a:ln>
        </p:spPr>
      </p:pic>
      <p:graphicFrame>
        <p:nvGraphicFramePr>
          <p:cNvPr id="5" name="Google Shape;191;p9">
            <a:extLst>
              <a:ext uri="{FF2B5EF4-FFF2-40B4-BE49-F238E27FC236}">
                <a16:creationId xmlns:a16="http://schemas.microsoft.com/office/drawing/2014/main" id="{AC6966FC-981E-45CE-B9C2-5849905A145E}"/>
              </a:ext>
            </a:extLst>
          </p:cNvPr>
          <p:cNvGraphicFramePr/>
          <p:nvPr>
            <p:extLst>
              <p:ext uri="{D42A27DB-BD31-4B8C-83A1-F6EECF244321}">
                <p14:modId xmlns:p14="http://schemas.microsoft.com/office/powerpoint/2010/main" val="961025731"/>
              </p:ext>
            </p:extLst>
          </p:nvPr>
        </p:nvGraphicFramePr>
        <p:xfrm>
          <a:off x="3457427" y="1199626"/>
          <a:ext cx="2303265" cy="2835494"/>
        </p:xfrm>
        <a:graphic>
          <a:graphicData uri="http://schemas.openxmlformats.org/presentationml/2006/ole">
            <mc:AlternateContent xmlns:mc="http://schemas.openxmlformats.org/markup-compatibility/2006">
              <mc:Choice xmlns:v="urn:schemas-microsoft-com:vml" Requires="v">
                <p:oleObj spid="_x0000_s2052" r:id="rId5" imgW="2377385" imgH="2926741" progId="PBrush">
                  <p:embed/>
                </p:oleObj>
              </mc:Choice>
              <mc:Fallback>
                <p:oleObj r:id="rId5" imgW="2377385" imgH="2926741" progId="PBrush">
                  <p:embed/>
                  <p:pic>
                    <p:nvPicPr>
                      <p:cNvPr id="191" name="Google Shape;191;p9"/>
                      <p:cNvPicPr preferRelativeResize="0"/>
                      <p:nvPr/>
                    </p:nvPicPr>
                    <p:blipFill rotWithShape="1">
                      <a:blip r:embed="rId6">
                        <a:alphaModFix/>
                      </a:blip>
                      <a:srcRect/>
                      <a:stretch/>
                    </p:blipFill>
                    <p:spPr>
                      <a:xfrm>
                        <a:off x="3457427" y="1199626"/>
                        <a:ext cx="2303265" cy="2835494"/>
                      </a:xfrm>
                      <a:prstGeom prst="rect">
                        <a:avLst/>
                      </a:prstGeom>
                      <a:noFill/>
                      <a:ln>
                        <a:noFill/>
                      </a:ln>
                    </p:spPr>
                  </p:pic>
                </p:oleObj>
              </mc:Fallback>
            </mc:AlternateContent>
          </a:graphicData>
        </a:graphic>
      </p:graphicFrame>
      <p:sp>
        <p:nvSpPr>
          <p:cNvPr id="6" name="Google Shape;192;p9">
            <a:extLst>
              <a:ext uri="{FF2B5EF4-FFF2-40B4-BE49-F238E27FC236}">
                <a16:creationId xmlns:a16="http://schemas.microsoft.com/office/drawing/2014/main" id="{11E17759-E849-48F0-B5CD-F3F39410EE89}"/>
              </a:ext>
            </a:extLst>
          </p:cNvPr>
          <p:cNvSpPr/>
          <p:nvPr/>
        </p:nvSpPr>
        <p:spPr>
          <a:xfrm>
            <a:off x="4764947" y="3634967"/>
            <a:ext cx="897440" cy="388903"/>
          </a:xfrm>
          <a:prstGeom prst="rect">
            <a:avLst/>
          </a:prstGeom>
          <a:noFill/>
          <a:ln w="19050" cap="flat" cmpd="sng">
            <a:solidFill>
              <a:srgbClr val="2327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mn-cs"/>
              <a:sym typeface="Calibri"/>
            </a:endParaRPr>
          </a:p>
        </p:txBody>
      </p:sp>
    </p:spTree>
    <p:extLst>
      <p:ext uri="{BB962C8B-B14F-4D97-AF65-F5344CB8AC3E}">
        <p14:creationId xmlns:p14="http://schemas.microsoft.com/office/powerpoint/2010/main" val="3057001704"/>
      </p:ext>
    </p:extLst>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934</Words>
  <Application>Microsoft Office PowerPoint</Application>
  <PresentationFormat>‫הצגה על המסך (16:9)</PresentationFormat>
  <Paragraphs>96</Paragraphs>
  <Slides>10</Slides>
  <Notes>10</Notes>
  <HiddenSlides>0</HiddenSlides>
  <MMClips>0</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0</vt:i4>
      </vt:variant>
      <vt:variant>
        <vt:lpstr>כותרות שקופיות</vt:lpstr>
      </vt:variant>
      <vt:variant>
        <vt:i4>10</vt:i4>
      </vt:variant>
    </vt:vector>
  </HeadingPairs>
  <TitlesOfParts>
    <vt:vector size="17" baseType="lpstr">
      <vt:lpstr>Assistant SemiBold</vt:lpstr>
      <vt:lpstr>Quattrocento Sans</vt:lpstr>
      <vt:lpstr>Calibri</vt:lpstr>
      <vt:lpstr>Arial</vt:lpstr>
      <vt:lpstr>Assistant</vt:lpstr>
      <vt:lpstr>Assistant ExtraBold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Shiran Waldman</dc:creator>
  <cp:lastModifiedBy>ציפי לנקין</cp:lastModifiedBy>
  <cp:revision>59</cp:revision>
  <dcterms:modified xsi:type="dcterms:W3CDTF">2023-05-14T09:17:08Z</dcterms:modified>
</cp:coreProperties>
</file>