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Varela Round" panose="020B0604020202020204" charset="-79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gTkXz3W3MM/TTllEwoXDyILOz04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2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פרטי השיעור, מקצוע ומורה">
  <p:cSld name="פרטי השיעור, מקצוע ומורה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0"/>
          <p:cNvSpPr/>
          <p:nvPr/>
        </p:nvSpPr>
        <p:spPr>
          <a:xfrm>
            <a:off x="212943" y="1396872"/>
            <a:ext cx="14000015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  <p:sp>
        <p:nvSpPr>
          <p:cNvPr id="28" name="Google Shape;28;p10"/>
          <p:cNvSpPr/>
          <p:nvPr/>
        </p:nvSpPr>
        <p:spPr>
          <a:xfrm>
            <a:off x="7329949" y="6240593"/>
            <a:ext cx="5333867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10"/>
          <p:cNvSpPr/>
          <p:nvPr/>
        </p:nvSpPr>
        <p:spPr>
          <a:xfrm>
            <a:off x="-501113" y="87232"/>
            <a:ext cx="1428111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10"/>
          <p:cNvSpPr/>
          <p:nvPr/>
        </p:nvSpPr>
        <p:spPr>
          <a:xfrm>
            <a:off x="10059466" y="87234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10"/>
          <p:cNvSpPr/>
          <p:nvPr/>
        </p:nvSpPr>
        <p:spPr>
          <a:xfrm>
            <a:off x="9066088" y="5930034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10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w="12700" cap="flat" cmpd="sng">
            <a:solidFill>
              <a:srgbClr val="E6E6E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10"/>
          <p:cNvSpPr/>
          <p:nvPr/>
        </p:nvSpPr>
        <p:spPr>
          <a:xfrm>
            <a:off x="-1356361" y="6875979"/>
            <a:ext cx="14676782" cy="928270"/>
          </a:xfrm>
          <a:prstGeom prst="rect">
            <a:avLst/>
          </a:prstGeom>
          <a:solidFill>
            <a:srgbClr val="E6E6E6"/>
          </a:solidFill>
          <a:ln w="12700" cap="flat" cmpd="sng">
            <a:solidFill>
              <a:srgbClr val="E6E6E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10"/>
          <p:cNvSpPr/>
          <p:nvPr/>
        </p:nvSpPr>
        <p:spPr>
          <a:xfrm rot="5400000">
            <a:off x="10107940" y="1972520"/>
            <a:ext cx="6987520" cy="2819401"/>
          </a:xfrm>
          <a:prstGeom prst="rect">
            <a:avLst/>
          </a:prstGeom>
          <a:solidFill>
            <a:srgbClr val="E6E6E6"/>
          </a:solidFill>
          <a:ln w="12700" cap="flat" cmpd="sng">
            <a:solidFill>
              <a:srgbClr val="E6E6E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10"/>
          <p:cNvSpPr/>
          <p:nvPr/>
        </p:nvSpPr>
        <p:spPr>
          <a:xfrm>
            <a:off x="-3246401" y="-426720"/>
            <a:ext cx="3246401" cy="8078569"/>
          </a:xfrm>
          <a:prstGeom prst="rect">
            <a:avLst/>
          </a:prstGeom>
          <a:solidFill>
            <a:srgbClr val="E6E6E6"/>
          </a:solidFill>
          <a:ln w="12700" cap="flat" cmpd="sng">
            <a:solidFill>
              <a:srgbClr val="E6E6E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10"/>
          <p:cNvSpPr txBox="1">
            <a:spLocks noGrp="1"/>
          </p:cNvSpPr>
          <p:nvPr>
            <p:ph type="ctrTitle"/>
          </p:nvPr>
        </p:nvSpPr>
        <p:spPr>
          <a:xfrm>
            <a:off x="696000" y="1400768"/>
            <a:ext cx="10800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50"/>
              <a:buFont typeface="Varela Round"/>
              <a:buNone/>
              <a:defRPr sz="4950" b="1"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subTitle" idx="1"/>
          </p:nvPr>
        </p:nvSpPr>
        <p:spPr>
          <a:xfrm>
            <a:off x="696000" y="2882139"/>
            <a:ext cx="10800000" cy="55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27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775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775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775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775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775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775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775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775"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2"/>
          </p:nvPr>
        </p:nvSpPr>
        <p:spPr>
          <a:xfrm>
            <a:off x="696000" y="3655832"/>
            <a:ext cx="1080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21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24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556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429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429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/>
          <p:nvPr/>
        </p:nvSpPr>
        <p:spPr>
          <a:xfrm>
            <a:off x="-162211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350" b="0" i="0" u="none" strike="noStrike" cap="none">
                <a:solidFill>
                  <a:srgbClr val="A5A5A5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sz="1350" b="0" i="0" u="none" strike="noStrike" cap="none">
              <a:solidFill>
                <a:srgbClr val="A5A5A5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עם כיתוב" type="picTx">
  <p:cSld name="PICTURE_WITH_CAPTION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טקסט אנכי" type="vertTx">
  <p:cSld name="VERTICAL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אנכית וטקסט" type="vertTitleAndTx">
  <p:cSld name="VERTICAL_TITLE_AND_VERTICAL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ריק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קופית כותרת" type="title">
  <p:cSld name="TITL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מקטע עליונה" type="secHead">
  <p:cSld name="SECTION_HEAD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TWO_OBJECTS_WITH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וכן עם כיתוב" type="objTx">
  <p:cSld name="OBJECT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"/>
          <p:cNvSpPr txBox="1">
            <a:spLocks noGrp="1"/>
          </p:cNvSpPr>
          <p:nvPr>
            <p:ph type="ctrTitle"/>
          </p:nvPr>
        </p:nvSpPr>
        <p:spPr>
          <a:xfrm>
            <a:off x="696000" y="1400768"/>
            <a:ext cx="10800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היררכיית המידע- 3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"/>
          <p:cNvSpPr txBox="1">
            <a:spLocks noGrp="1"/>
          </p:cNvSpPr>
          <p:nvPr>
            <p:ph type="subTitle" idx="1"/>
          </p:nvPr>
        </p:nvSpPr>
        <p:spPr>
          <a:xfrm>
            <a:off x="696000" y="2882139"/>
            <a:ext cx="10800000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/>
          <a:p>
            <a:pPr marL="2286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002060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מגמת מידע ונתונים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"/>
          <p:cNvSpPr txBox="1">
            <a:spLocks noGrp="1"/>
          </p:cNvSpPr>
          <p:nvPr>
            <p:ph type="body" idx="2"/>
          </p:nvPr>
        </p:nvSpPr>
        <p:spPr>
          <a:xfrm>
            <a:off x="2046000" y="3557250"/>
            <a:ext cx="8100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57175" lvl="0" indent="-25717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אורטל שמלץ – מנכ"לית אורטל ניהול ידע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57175" lvl="0" indent="-257175" algn="ctr" rtl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 sz="1800">
                <a:latin typeface="Arial"/>
                <a:ea typeface="Arial"/>
                <a:cs typeface="Arial"/>
                <a:sym typeface="Arial"/>
              </a:rPr>
              <a:t>עורכת: רונית נחמיה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"/>
          <p:cNvSpPr/>
          <p:nvPr/>
        </p:nvSpPr>
        <p:spPr>
          <a:xfrm>
            <a:off x="12257549" y="1333066"/>
            <a:ext cx="1708309" cy="497900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שקופית זו היא חובה</a:t>
            </a:r>
            <a:endParaRPr sz="1800" b="0" i="0" u="none" strike="noStrike" cap="none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6" name="Google Shape;126;p2"/>
          <p:cNvSpPr/>
          <p:nvPr/>
        </p:nvSpPr>
        <p:spPr>
          <a:xfrm>
            <a:off x="12257548" y="1907826"/>
            <a:ext cx="1708309" cy="2231298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מלאו את פרטי השיעור, המקצוע והמורה .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(אין צורך להשאיר את הכיתובים "שם השיעור" , "המקצוע", מחקו אותם וכתבו רק את הפרטים עצמם). </a:t>
            </a:r>
            <a:endParaRPr sz="1800" b="0" i="0" u="none" strike="noStrike" cap="none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127" name="Google Shape;12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06969" y="1122196"/>
            <a:ext cx="1571625" cy="950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3"/>
          <p:cNvSpPr txBox="1">
            <a:spLocks noGrp="1"/>
          </p:cNvSpPr>
          <p:nvPr>
            <p:ph type="body" idx="4294967295"/>
          </p:nvPr>
        </p:nvSpPr>
        <p:spPr>
          <a:xfrm>
            <a:off x="2438400" y="24923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2D17"/>
              </a:buClr>
              <a:buSzPts val="2400"/>
              <a:buFont typeface="Noto Sans Symbols"/>
              <a:buNone/>
            </a:pPr>
            <a:r>
              <a:rPr lang="iw-IL" sz="2400">
                <a:solidFill>
                  <a:srgbClr val="452D17"/>
                </a:solidFill>
                <a:latin typeface="Arial"/>
                <a:ea typeface="Arial"/>
                <a:cs typeface="Arial"/>
                <a:sym typeface="Arial"/>
              </a:rPr>
              <a:t>"ניהול ידע הוא </a:t>
            </a:r>
            <a:r>
              <a:rPr lang="iw-IL" sz="2400" b="1">
                <a:solidFill>
                  <a:srgbClr val="452D17"/>
                </a:solidFill>
                <a:latin typeface="Arial"/>
                <a:ea typeface="Arial"/>
                <a:cs typeface="Arial"/>
                <a:sym typeface="Arial"/>
              </a:rPr>
              <a:t>פילוסופיה ניהולית</a:t>
            </a:r>
            <a:r>
              <a:rPr lang="iw-IL" sz="2400">
                <a:solidFill>
                  <a:srgbClr val="452D17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52D17"/>
              </a:buClr>
              <a:buSzPts val="2400"/>
              <a:buFont typeface="Noto Sans Symbols"/>
              <a:buNone/>
            </a:pPr>
            <a:r>
              <a:rPr lang="iw-IL" sz="2400">
                <a:solidFill>
                  <a:srgbClr val="452D17"/>
                </a:solidFill>
                <a:latin typeface="Arial"/>
                <a:ea typeface="Arial"/>
                <a:cs typeface="Arial"/>
                <a:sym typeface="Arial"/>
              </a:rPr>
              <a:t>אוסף של עקרונות, תהליכים, מבנים ארגוניים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52D17"/>
              </a:buClr>
              <a:buSzPts val="2400"/>
              <a:buFont typeface="Noto Sans Symbols"/>
              <a:buNone/>
            </a:pPr>
            <a:r>
              <a:rPr lang="iw-IL" sz="2400">
                <a:solidFill>
                  <a:srgbClr val="452D17"/>
                </a:solidFill>
                <a:latin typeface="Arial"/>
                <a:ea typeface="Arial"/>
                <a:cs typeface="Arial"/>
                <a:sym typeface="Arial"/>
              </a:rPr>
              <a:t>וטכנולוגיות אשר </a:t>
            </a:r>
            <a:r>
              <a:rPr lang="iw-IL" sz="2400" b="1">
                <a:solidFill>
                  <a:srgbClr val="452D17"/>
                </a:solidFill>
                <a:latin typeface="Arial"/>
                <a:ea typeface="Arial"/>
                <a:cs typeface="Arial"/>
                <a:sym typeface="Arial"/>
              </a:rPr>
              <a:t>מסייעים לאנשים לשתף ולמנף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52D17"/>
              </a:buClr>
              <a:buSzPts val="2400"/>
              <a:buFont typeface="Noto Sans Symbols"/>
              <a:buNone/>
            </a:pPr>
            <a:r>
              <a:rPr lang="iw-IL" sz="2400">
                <a:solidFill>
                  <a:srgbClr val="452D17"/>
                </a:solidFill>
                <a:latin typeface="Arial"/>
                <a:ea typeface="Arial"/>
                <a:cs typeface="Arial"/>
                <a:sym typeface="Arial"/>
              </a:rPr>
              <a:t>את הידע שלהם בהיבטים מקצועיים ועסקיים"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>
              <a:solidFill>
                <a:srgbClr val="452D1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>
              <a:solidFill>
                <a:srgbClr val="452D1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endParaRPr sz="2300">
              <a:solidFill>
                <a:srgbClr val="452D1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3"/>
          <p:cNvSpPr/>
          <p:nvPr/>
        </p:nvSpPr>
        <p:spPr>
          <a:xfrm>
            <a:off x="7594881" y="836614"/>
            <a:ext cx="272863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5400" b="1" i="0" u="none" strike="noStrike" cap="none">
                <a:solidFill>
                  <a:srgbClr val="452D17"/>
                </a:solidFill>
              </a:rPr>
              <a:t>ניהול ידע</a:t>
            </a:r>
            <a:endParaRPr sz="5400" b="1" i="0" u="none" strike="noStrike" cap="none">
              <a:solidFill>
                <a:srgbClr val="452D17"/>
              </a:solidFill>
            </a:endParaRPr>
          </a:p>
        </p:txBody>
      </p:sp>
      <p:sp>
        <p:nvSpPr>
          <p:cNvPr id="135" name="Google Shape;135;p3"/>
          <p:cNvSpPr/>
          <p:nvPr/>
        </p:nvSpPr>
        <p:spPr>
          <a:xfrm>
            <a:off x="3791216" y="6237289"/>
            <a:ext cx="190949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rgbClr val="452D17"/>
              </a:buClr>
              <a:buSzPts val="1400"/>
              <a:buFont typeface="Noto Sans Symbols"/>
              <a:buNone/>
            </a:pPr>
            <a:r>
              <a:rPr lang="iw-IL" sz="1400" b="0" i="0" u="none" strike="noStrike" cap="none">
                <a:solidFill>
                  <a:srgbClr val="452D17"/>
                </a:solidFill>
                <a:latin typeface="Varela Round"/>
                <a:ea typeface="Varela Round"/>
                <a:cs typeface="Varela Round"/>
                <a:sym typeface="Varela Round"/>
              </a:rPr>
              <a:t>David Gurteen 2008</a:t>
            </a:r>
            <a:endParaRPr sz="1400" b="0" i="0" u="none" strike="noStrike" cap="none">
              <a:solidFill>
                <a:srgbClr val="452D17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5588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4"/>
          <p:cNvSpPr txBox="1"/>
          <p:nvPr/>
        </p:nvSpPr>
        <p:spPr>
          <a:xfrm>
            <a:off x="1774826" y="5930900"/>
            <a:ext cx="2581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rgbClr val="452D17"/>
              </a:buClr>
              <a:buSzPts val="2800"/>
              <a:buFont typeface="Noto Sans Symbols"/>
              <a:buNone/>
            </a:pPr>
            <a:r>
              <a:rPr lang="iw-IL" sz="2800" b="1" i="0" u="none" strike="noStrike" cap="none">
                <a:solidFill>
                  <a:srgbClr val="452D17"/>
                </a:solidFill>
              </a:rPr>
              <a:t>נתונים</a:t>
            </a:r>
            <a:endParaRPr/>
          </a:p>
        </p:txBody>
      </p:sp>
      <p:sp>
        <p:nvSpPr>
          <p:cNvPr id="142" name="Google Shape;142;p4"/>
          <p:cNvSpPr txBox="1"/>
          <p:nvPr/>
        </p:nvSpPr>
        <p:spPr>
          <a:xfrm>
            <a:off x="2498726" y="4635500"/>
            <a:ext cx="2581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rgbClr val="452D17"/>
              </a:buClr>
              <a:buSzPts val="2800"/>
              <a:buFont typeface="Noto Sans Symbols"/>
              <a:buNone/>
            </a:pPr>
            <a:r>
              <a:rPr lang="iw-IL" sz="2800" b="1" i="0" u="none" strike="noStrike" cap="none">
                <a:solidFill>
                  <a:srgbClr val="452D17"/>
                </a:solidFill>
              </a:rPr>
              <a:t>מידע</a:t>
            </a:r>
            <a:endParaRPr/>
          </a:p>
        </p:txBody>
      </p:sp>
      <p:sp>
        <p:nvSpPr>
          <p:cNvPr id="143" name="Google Shape;143;p4"/>
          <p:cNvSpPr txBox="1"/>
          <p:nvPr/>
        </p:nvSpPr>
        <p:spPr>
          <a:xfrm>
            <a:off x="3467101" y="3433764"/>
            <a:ext cx="2581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rgbClr val="452D17"/>
              </a:buClr>
              <a:buSzPts val="2800"/>
              <a:buFont typeface="Noto Sans Symbols"/>
              <a:buNone/>
            </a:pPr>
            <a:r>
              <a:rPr lang="iw-IL" sz="2800" b="1" i="0" u="none" strike="noStrike" cap="none">
                <a:solidFill>
                  <a:srgbClr val="452D17"/>
                </a:solidFill>
              </a:rPr>
              <a:t>ידע</a:t>
            </a:r>
            <a:endParaRPr/>
          </a:p>
        </p:txBody>
      </p:sp>
      <p:sp>
        <p:nvSpPr>
          <p:cNvPr id="144" name="Google Shape;144;p4"/>
          <p:cNvSpPr txBox="1"/>
          <p:nvPr/>
        </p:nvSpPr>
        <p:spPr>
          <a:xfrm>
            <a:off x="4891089" y="2138364"/>
            <a:ext cx="2581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rgbClr val="452D17"/>
              </a:buClr>
              <a:buSzPts val="2800"/>
              <a:buFont typeface="Noto Sans Symbols"/>
              <a:buNone/>
            </a:pPr>
            <a:r>
              <a:rPr lang="iw-IL" sz="2800" b="1" i="0" u="none" strike="noStrike" cap="none">
                <a:solidFill>
                  <a:srgbClr val="452D17"/>
                </a:solidFill>
              </a:rPr>
              <a:t>תבונה</a:t>
            </a:r>
            <a:endParaRPr/>
          </a:p>
        </p:txBody>
      </p:sp>
      <p:cxnSp>
        <p:nvCxnSpPr>
          <p:cNvPr id="145" name="Google Shape;145;p4"/>
          <p:cNvCxnSpPr/>
          <p:nvPr/>
        </p:nvCxnSpPr>
        <p:spPr>
          <a:xfrm>
            <a:off x="2132013" y="5805488"/>
            <a:ext cx="3738562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146" name="Google Shape;146;p4"/>
          <p:cNvCxnSpPr/>
          <p:nvPr/>
        </p:nvCxnSpPr>
        <p:spPr>
          <a:xfrm>
            <a:off x="2932113" y="4451350"/>
            <a:ext cx="3916362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147" name="Google Shape;147;p4"/>
          <p:cNvCxnSpPr/>
          <p:nvPr/>
        </p:nvCxnSpPr>
        <p:spPr>
          <a:xfrm>
            <a:off x="4000501" y="3248025"/>
            <a:ext cx="3382963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</p:cxnSp>
      <p:pic>
        <p:nvPicPr>
          <p:cNvPr id="148" name="Google Shape;14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04064" y="2743200"/>
            <a:ext cx="712787" cy="1252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2750" y="3995738"/>
            <a:ext cx="712788" cy="125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4"/>
          <p:cNvSpPr/>
          <p:nvPr/>
        </p:nvSpPr>
        <p:spPr>
          <a:xfrm>
            <a:off x="5493345" y="836614"/>
            <a:ext cx="483016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5400" b="1" i="0" u="none" strike="noStrike" cap="none">
                <a:solidFill>
                  <a:srgbClr val="452D17"/>
                </a:solidFill>
              </a:rPr>
              <a:t>היררכיית המידע</a:t>
            </a:r>
            <a:endParaRPr sz="5400" b="1" i="0" u="none" strike="noStrike" cap="none">
              <a:solidFill>
                <a:srgbClr val="452D17"/>
              </a:solidFill>
            </a:endParaRPr>
          </a:p>
        </p:txBody>
      </p:sp>
      <p:pic>
        <p:nvPicPr>
          <p:cNvPr id="151" name="Google Shape;151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54675" y="2992439"/>
            <a:ext cx="692150" cy="477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13251" y="4211639"/>
            <a:ext cx="690563" cy="477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09938" y="5516564"/>
            <a:ext cx="690562" cy="477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5588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5"/>
          <p:cNvSpPr/>
          <p:nvPr/>
        </p:nvSpPr>
        <p:spPr>
          <a:xfrm>
            <a:off x="5493345" y="836614"/>
            <a:ext cx="483016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5400" b="1" i="0" u="none" strike="noStrike" cap="none">
                <a:solidFill>
                  <a:srgbClr val="452D17"/>
                </a:solidFill>
              </a:rPr>
              <a:t>היררכית המידע</a:t>
            </a:r>
            <a:endParaRPr sz="5400" b="1" i="0" u="none" strike="noStrike" cap="none">
              <a:solidFill>
                <a:srgbClr val="452D17"/>
              </a:solidFill>
            </a:endParaRPr>
          </a:p>
        </p:txBody>
      </p:sp>
      <p:sp>
        <p:nvSpPr>
          <p:cNvPr id="160" name="Google Shape;160;p5"/>
          <p:cNvSpPr txBox="1"/>
          <p:nvPr/>
        </p:nvSpPr>
        <p:spPr>
          <a:xfrm>
            <a:off x="1525600" y="2492375"/>
            <a:ext cx="9478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65113" marR="0" lvl="0" indent="-26511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</a:pPr>
            <a:r>
              <a:rPr lang="iw-IL" sz="4000" b="1" i="0" u="none" strike="noStrike" cap="none">
                <a:solidFill>
                  <a:srgbClr val="452D17"/>
                </a:solidFill>
              </a:rPr>
              <a:t>You always know more th</a:t>
            </a:r>
            <a:r>
              <a:rPr lang="iw-IL" sz="4000" b="1">
                <a:solidFill>
                  <a:srgbClr val="452D17"/>
                </a:solidFill>
              </a:rPr>
              <a:t>a</a:t>
            </a:r>
            <a:r>
              <a:rPr lang="iw-IL" sz="4000" b="1" i="0" u="none" strike="noStrike" cap="none">
                <a:solidFill>
                  <a:srgbClr val="452D17"/>
                </a:solidFill>
              </a:rPr>
              <a:t>n you can Tell</a:t>
            </a:r>
            <a:endParaRPr/>
          </a:p>
          <a:p>
            <a:pPr marL="265113" marR="0" lvl="0" indent="-265113" algn="ctr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</a:pPr>
            <a:r>
              <a:rPr lang="iw-IL" sz="4000" b="1" i="0" u="none" strike="noStrike" cap="none">
                <a:solidFill>
                  <a:srgbClr val="452D17"/>
                </a:solidFill>
              </a:rPr>
              <a:t>You always </a:t>
            </a:r>
            <a:r>
              <a:rPr lang="iw-IL" sz="4000" b="1">
                <a:solidFill>
                  <a:srgbClr val="452D17"/>
                </a:solidFill>
              </a:rPr>
              <a:t>t</a:t>
            </a:r>
            <a:r>
              <a:rPr lang="iw-IL" sz="4000" b="1" i="0" u="none" strike="noStrike" cap="none">
                <a:solidFill>
                  <a:srgbClr val="452D17"/>
                </a:solidFill>
              </a:rPr>
              <a:t>ell more th</a:t>
            </a:r>
            <a:r>
              <a:rPr lang="iw-IL" sz="4000" b="1">
                <a:solidFill>
                  <a:srgbClr val="452D17"/>
                </a:solidFill>
              </a:rPr>
              <a:t>a</a:t>
            </a:r>
            <a:r>
              <a:rPr lang="iw-IL" sz="4000" b="1" i="0" u="none" strike="noStrike" cap="none">
                <a:solidFill>
                  <a:srgbClr val="452D17"/>
                </a:solidFill>
              </a:rPr>
              <a:t>n you can Writ down</a:t>
            </a:r>
            <a:endParaRPr sz="3600" b="1" i="0" u="none" strike="noStrike" cap="none">
              <a:solidFill>
                <a:srgbClr val="452D1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6"/>
          <p:cNvSpPr txBox="1">
            <a:spLocks noGrp="1"/>
          </p:cNvSpPr>
          <p:nvPr>
            <p:ph type="body" idx="4294967295"/>
          </p:nvPr>
        </p:nvSpPr>
        <p:spPr>
          <a:xfrm>
            <a:off x="1706564" y="1974851"/>
            <a:ext cx="8961437" cy="45259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w-IL" b="1">
                <a:latin typeface="Arial"/>
                <a:ea typeface="Arial"/>
                <a:cs typeface="Arial"/>
                <a:sym typeface="Arial"/>
              </a:rPr>
              <a:t>בחרו מטלת בית שאתם אחראיים עליה.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w-IL" b="1">
                <a:latin typeface="Arial"/>
                <a:ea typeface="Arial"/>
                <a:cs typeface="Arial"/>
                <a:sym typeface="Arial"/>
              </a:rPr>
              <a:t>נסו לכתוב אותה לאדם אחר שאינו חלק מהמשפחה שלכם (חבר מהכיתה)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w-IL" b="1">
                <a:latin typeface="Arial"/>
                <a:ea typeface="Arial"/>
                <a:cs typeface="Arial"/>
                <a:sym typeface="Arial"/>
              </a:rPr>
              <a:t>בקשו מהחבר לקרוא את ההנחיות ולבצע אותן.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w-IL" b="1">
                <a:latin typeface="Arial"/>
                <a:ea typeface="Arial"/>
                <a:cs typeface="Arial"/>
                <a:sym typeface="Arial"/>
              </a:rPr>
              <a:t>תעדו את הפערים בין האופן שבו אתם הייתם מבצעים את המטלה לאופן בו הוא או היא ביצעו אותה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6"/>
          <p:cNvSpPr/>
          <p:nvPr/>
        </p:nvSpPr>
        <p:spPr>
          <a:xfrm>
            <a:off x="6020696" y="765175"/>
            <a:ext cx="3722493" cy="1224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5400" b="1" i="0" u="none" strike="noStrike" cap="none">
                <a:solidFill>
                  <a:srgbClr val="452D17"/>
                </a:solidFill>
              </a:rPr>
              <a:t>אתגר לימודי</a:t>
            </a:r>
            <a:endParaRPr sz="5400" b="1" i="0" u="none" strike="noStrike" cap="none">
              <a:solidFill>
                <a:srgbClr val="452D1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7"/>
          <p:cNvPicPr preferRelativeResize="0"/>
          <p:nvPr/>
        </p:nvPicPr>
        <p:blipFill rotWithShape="1">
          <a:blip r:embed="rId3">
            <a:alphaModFix/>
          </a:blip>
          <a:srcRect l="39172" r="34233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7"/>
          <p:cNvSpPr txBox="1"/>
          <p:nvPr/>
        </p:nvSpPr>
        <p:spPr>
          <a:xfrm>
            <a:off x="1385454" y="3016112"/>
            <a:ext cx="104364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95350" marR="0" lvl="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i="0" u="none" strike="noStrike" cap="none">
                <a:solidFill>
                  <a:srgbClr val="192A72"/>
                </a:solidFill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sz="2800" i="0" u="none" strike="noStrike" cap="none">
              <a:solidFill>
                <a:srgbClr val="192A72"/>
              </a:solidFill>
            </a:endParaRPr>
          </a:p>
        </p:txBody>
      </p:sp>
      <p:sp>
        <p:nvSpPr>
          <p:cNvPr id="174" name="Google Shape;174;p7"/>
          <p:cNvSpPr/>
          <p:nvPr/>
        </p:nvSpPr>
        <p:spPr>
          <a:xfrm>
            <a:off x="795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b="1" i="0" u="none" strike="noStrike" cap="none">
                <a:solidFill>
                  <a:srgbClr val="192A72"/>
                </a:solidFill>
              </a:rPr>
              <a:t>שימוש ביצירות מוגנות בזכויות יוצרים ואיתור בעלי זכויות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</Words>
  <Application>Microsoft Office PowerPoint</Application>
  <PresentationFormat>מסך רחב</PresentationFormat>
  <Paragraphs>29</Paragraphs>
  <Slides>6</Slides>
  <Notes>6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</vt:i4>
      </vt:variant>
    </vt:vector>
  </HeadingPairs>
  <TitlesOfParts>
    <vt:vector size="11" baseType="lpstr">
      <vt:lpstr>Varela Round</vt:lpstr>
      <vt:lpstr>Noto Sans Symbols</vt:lpstr>
      <vt:lpstr>Arial</vt:lpstr>
      <vt:lpstr>Calibri</vt:lpstr>
      <vt:lpstr>ערכת נושא Office</vt:lpstr>
      <vt:lpstr>היררכיית המידע- 3 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היררכיית המידע- 3 </dc:title>
  <dc:creator>MOEUser</dc:creator>
  <cp:lastModifiedBy>Avi Marzuk</cp:lastModifiedBy>
  <cp:revision>1</cp:revision>
  <dcterms:created xsi:type="dcterms:W3CDTF">2021-03-21T10:07:48Z</dcterms:created>
  <dcterms:modified xsi:type="dcterms:W3CDTF">2023-07-03T12:21:54Z</dcterms:modified>
</cp:coreProperties>
</file>