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Assistant SemiBold"/>
      <p:regular r:id="rId14"/>
      <p:bold r:id="rId15"/>
    </p:embeddedFont>
    <p:embeddedFont>
      <p:font typeface="Assistant"/>
      <p:regular r:id="rId16"/>
      <p:bold r:id="rId17"/>
    </p:embeddedFont>
    <p:embeddedFont>
      <p:font typeface="Assistant ExtraBold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hRNxBo8LSYHIfQfptSSn5KRVo3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ssistantSemiBold-bold.fntdata"/><Relationship Id="rId14" Type="http://schemas.openxmlformats.org/officeDocument/2006/relationships/font" Target="fonts/AssistantSemiBold-regular.fntdata"/><Relationship Id="rId17" Type="http://schemas.openxmlformats.org/officeDocument/2006/relationships/font" Target="fonts/Assistant-bold.fntdata"/><Relationship Id="rId16" Type="http://schemas.openxmlformats.org/officeDocument/2006/relationships/font" Target="fonts/Assistant-regular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AssistantExtraBold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" name="Google Shape;49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</a:pPr>
            <a:r>
              <a:rPr lang="iw-IL"/>
              <a:t>נעבור לתרגול, בהצלחה!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hyperlink" Target="https://learn.microsoft.com/en-us/sql/t-sql/functions/aggregate-functions-transact-sql?view=sql-server-ver16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0" name="Google Shape;3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"/>
          <p:cNvSpPr txBox="1"/>
          <p:nvPr/>
        </p:nvSpPr>
        <p:spPr>
          <a:xfrm>
            <a:off x="3217334" y="4153755"/>
            <a:ext cx="5284800" cy="565031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עירא יערי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"/>
          <p:cNvSpPr txBox="1"/>
          <p:nvPr/>
        </p:nvSpPr>
        <p:spPr>
          <a:xfrm>
            <a:off x="3784248" y="2053025"/>
            <a:ext cx="46617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SQL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lang="iw-IL" sz="36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Group By &amp; Order By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פירוט הנושאים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3390368" y="1626025"/>
            <a:ext cx="42195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Group By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ו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-Order By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– למה?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Group BY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Aggregative Functions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Having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Order By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5" name="Google Shape;4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86930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6" name="Google Shape;4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3233281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51" name="Google Shape;5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9"/>
          <p:cNvSpPr txBox="1"/>
          <p:nvPr/>
        </p:nvSpPr>
        <p:spPr>
          <a:xfrm>
            <a:off x="248356" y="508132"/>
            <a:ext cx="8465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למה צריך</a:t>
            </a: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 Group By ו-Order By</a:t>
            </a: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53" name="Google Shape;5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2549" y="17011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4" name="Google Shape;5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2549" y="20651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9"/>
          <p:cNvSpPr txBox="1"/>
          <p:nvPr/>
        </p:nvSpPr>
        <p:spPr>
          <a:xfrm>
            <a:off x="720436" y="1626016"/>
            <a:ext cx="68895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להסתכל על כל הנתונים יכול לבלבל ולהסתיר את הסיפור.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לכן, לפעמים נרצה להסתכל על הנתונים בקבוצות 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(Group By)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למשל, השוואה בין מכירות בסופי שבוע למכירות במהלך השבוע.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מיון נתונים (Order By) עוזר לנו להבין שתי נקודות: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סדר הנתונים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פערים בין קבוצות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56" name="Google Shape;5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04175" y="2448791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7" name="Google Shape;5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2549" y="279310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8" name="Google Shape;5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04175" y="320972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9" name="Google Shape;5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04175" y="3547269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64" name="Google Shape;6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Group By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259105" y="1218540"/>
            <a:ext cx="8218620" cy="33239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Select </a:t>
            </a: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 </a:t>
            </a: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agg_function_1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(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var_2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), </a:t>
            </a: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agg_function_2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(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var_3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From your_table</a:t>
            </a:r>
            <a:endParaRPr b="0" i="0" sz="2000" u="none" cap="none" strike="noStrike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Group by </a:t>
            </a: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t/>
            </a:r>
            <a:endParaRPr b="0" i="0" sz="20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var_2, var_3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agg_function_1, agg_function_2</a:t>
            </a:r>
            <a:endParaRPr b="0" i="0" sz="20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5404759" y="3263856"/>
            <a:ext cx="2105890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המשתנה אותו מקבצים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5264020" y="3638953"/>
            <a:ext cx="2264133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המשתנים אותם מחשבים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5008418" y="4050633"/>
            <a:ext cx="2509158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החישובים אותם מבצעים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70" name="Google Shape;70;p2"/>
          <p:cNvSpPr/>
          <p:nvPr/>
        </p:nvSpPr>
        <p:spPr>
          <a:xfrm flipH="1" rot="10800000">
            <a:off x="3972434" y="3288662"/>
            <a:ext cx="395980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FEC2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"/>
          <p:cNvSpPr/>
          <p:nvPr/>
        </p:nvSpPr>
        <p:spPr>
          <a:xfrm flipH="1" rot="10800000">
            <a:off x="4017911" y="3708195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/>
          <p:nvPr/>
        </p:nvSpPr>
        <p:spPr>
          <a:xfrm flipH="1" rot="10800000">
            <a:off x="4017910" y="4125341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23275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/>
        </p:nvSpPr>
        <p:spPr>
          <a:xfrm>
            <a:off x="2272146" y="508132"/>
            <a:ext cx="6441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Aggregative Functions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הפונקציות העיקריות המשמשות לחישוב: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79" name="Google Shape;7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80" name="Google Shape;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3"/>
          <p:cNvSpPr txBox="1"/>
          <p:nvPr/>
        </p:nvSpPr>
        <p:spPr>
          <a:xfrm>
            <a:off x="5728856" y="1626016"/>
            <a:ext cx="1881010" cy="1938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AVG() - ממוצע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SUM() - סכימה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MIN() – ערך מינימלי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MAX() – ערך מקסימלי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COUNT() - ספירה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82" name="Google Shape;8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83" name="Google Shape;8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86930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84" name="Google Shape;8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3233281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 txBox="1"/>
          <p:nvPr/>
        </p:nvSpPr>
        <p:spPr>
          <a:xfrm>
            <a:off x="3970638" y="3588284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הערה 1#: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יש פונקציות נוספות, אפשר למצוא עוד </a:t>
            </a: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כאן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311727" y="3897935"/>
            <a:ext cx="8402237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הערה 2#: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שימו לב שרוב הפונקציות מבצעות פעולות מתמטיות.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להפעיל אותן על טקסט עשוי לגרור שגיאה.</a:t>
            </a:r>
            <a:endParaRPr b="1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91" name="Google Shape;9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4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Having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93" name="Google Shape;93;p4"/>
          <p:cNvSpPr txBox="1"/>
          <p:nvPr/>
        </p:nvSpPr>
        <p:spPr>
          <a:xfrm>
            <a:off x="259105" y="1218540"/>
            <a:ext cx="8218620" cy="3170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Select var_1, agg_function_1(var_2), agg_function_2(var_3)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From your_table</a:t>
            </a:r>
            <a:endParaRPr b="0" i="0" sz="2000" u="none" cap="none" strike="noStrike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Group by var_1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Having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agg_function_1(var_2)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&gt; </a:t>
            </a: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X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and 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agg_function_2(var_3) 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= </a:t>
            </a: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Y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t/>
            </a:r>
            <a:endParaRPr b="0" i="0" sz="20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Having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agg_function_1(var_2(, agg_function_2(var_3(</a:t>
            </a:r>
            <a:endParaRPr b="0" i="0" sz="2000" u="none" cap="none" strike="noStrike">
              <a:solidFill>
                <a:srgbClr val="00B0F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X, Y</a:t>
            </a:r>
            <a:endParaRPr/>
          </a:p>
        </p:txBody>
      </p:sp>
      <p:sp>
        <p:nvSpPr>
          <p:cNvPr id="94" name="Google Shape;94;p4"/>
          <p:cNvSpPr txBox="1"/>
          <p:nvPr/>
        </p:nvSpPr>
        <p:spPr>
          <a:xfrm>
            <a:off x="5725159" y="3288662"/>
            <a:ext cx="2735062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הפקודה המסננת אחרי הקיבוץ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6213592" y="3663759"/>
            <a:ext cx="2264133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המשתנים לפיהם מסננים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5957990" y="4075439"/>
            <a:ext cx="2509158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הערכים לפיהם מסננים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97" name="Google Shape;97;p4"/>
          <p:cNvSpPr/>
          <p:nvPr/>
        </p:nvSpPr>
        <p:spPr>
          <a:xfrm flipH="1" rot="10800000">
            <a:off x="5325770" y="3288662"/>
            <a:ext cx="395980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FEC2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"/>
          <p:cNvSpPr/>
          <p:nvPr/>
        </p:nvSpPr>
        <p:spPr>
          <a:xfrm flipH="1" rot="10800000">
            <a:off x="5371247" y="3708195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"/>
          <p:cNvSpPr/>
          <p:nvPr/>
        </p:nvSpPr>
        <p:spPr>
          <a:xfrm flipH="1" rot="10800000">
            <a:off x="5371246" y="4125341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23275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"/>
          <p:cNvSpPr txBox="1"/>
          <p:nvPr/>
        </p:nvSpPr>
        <p:spPr>
          <a:xfrm>
            <a:off x="2272146" y="508132"/>
            <a:ext cx="644181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ההבדל בין Having ל-Where?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5" name="Google Shape;105;p5"/>
          <p:cNvSpPr txBox="1"/>
          <p:nvPr/>
        </p:nvSpPr>
        <p:spPr>
          <a:xfrm>
            <a:off x="3970638" y="1229690"/>
            <a:ext cx="4743300" cy="9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Where מסנן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לפני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ה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-Group By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sz="1600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Having מסנן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אחרי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ה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-Group By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110" name="Google Shape;11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6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Order By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12" name="Google Shape;112;p6"/>
          <p:cNvSpPr txBox="1"/>
          <p:nvPr/>
        </p:nvSpPr>
        <p:spPr>
          <a:xfrm>
            <a:off x="259105" y="1218540"/>
            <a:ext cx="8218620" cy="3170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Select var_1, agg_function_1(var_2), agg_function_2(var_3)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From your_table</a:t>
            </a:r>
            <a:endParaRPr b="0" i="0" sz="2000" u="none" cap="none" strike="noStrike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Group by var_1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Order by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agg_function_1(var_2)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 </a:t>
            </a: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agg_function_2(var_3)  </a:t>
            </a: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desc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t/>
            </a:r>
            <a:endParaRPr b="0" i="0" sz="20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Order by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agg_function_1(var_2(, agg_function_2(var_3(</a:t>
            </a:r>
            <a:endParaRPr b="0" i="0" sz="2000" u="none" cap="none" strike="noStrike">
              <a:solidFill>
                <a:srgbClr val="00B0F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ssistant"/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desc</a:t>
            </a:r>
            <a:endParaRPr/>
          </a:p>
        </p:txBody>
      </p:sp>
      <p:sp>
        <p:nvSpPr>
          <p:cNvPr id="113" name="Google Shape;113;p6"/>
          <p:cNvSpPr txBox="1"/>
          <p:nvPr/>
        </p:nvSpPr>
        <p:spPr>
          <a:xfrm>
            <a:off x="5725159" y="3288662"/>
            <a:ext cx="2735062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הפקודה הממיינת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14" name="Google Shape;114;p6"/>
          <p:cNvSpPr txBox="1"/>
          <p:nvPr/>
        </p:nvSpPr>
        <p:spPr>
          <a:xfrm>
            <a:off x="6213592" y="3663759"/>
            <a:ext cx="2264133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המשתנים לפיהם ממיינים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15" name="Google Shape;115;p6"/>
          <p:cNvSpPr txBox="1"/>
          <p:nvPr/>
        </p:nvSpPr>
        <p:spPr>
          <a:xfrm>
            <a:off x="5957990" y="4075439"/>
            <a:ext cx="2509158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אופן המיון (עולה/יורד)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16" name="Google Shape;116;p6"/>
          <p:cNvSpPr/>
          <p:nvPr/>
        </p:nvSpPr>
        <p:spPr>
          <a:xfrm flipH="1" rot="10800000">
            <a:off x="5325770" y="3288662"/>
            <a:ext cx="395980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FEC2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6"/>
          <p:cNvSpPr/>
          <p:nvPr/>
        </p:nvSpPr>
        <p:spPr>
          <a:xfrm flipH="1" rot="10800000">
            <a:off x="5371247" y="3708195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6"/>
          <p:cNvSpPr/>
          <p:nvPr/>
        </p:nvSpPr>
        <p:spPr>
          <a:xfrm flipH="1" rot="10800000">
            <a:off x="5371246" y="4125341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23275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4"/>
          <p:cNvSpPr txBox="1"/>
          <p:nvPr/>
        </p:nvSpPr>
        <p:spPr>
          <a:xfrm>
            <a:off x="1023610" y="1502311"/>
            <a:ext cx="7096780" cy="8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4000"/>
              <a:buFont typeface="Assistant ExtraBold"/>
              <a:buNone/>
            </a:pPr>
            <a:r>
              <a:rPr b="0" i="0" lang="iw-IL" sz="40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שקופית סיום</a:t>
            </a:r>
            <a:endParaRPr b="0" i="0" sz="4000" u="none" cap="none" strike="noStrike">
              <a:solidFill>
                <a:srgbClr val="00ACE6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-5125" y="5051375"/>
            <a:ext cx="9144001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439;p23" id="125" name="Google Shape;12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677122" y="482124"/>
            <a:ext cx="428727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126" name="Google Shape;12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7538791" y="537309"/>
            <a:ext cx="1117045" cy="667702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4"/>
          <p:cNvSpPr txBox="1"/>
          <p:nvPr/>
        </p:nvSpPr>
        <p:spPr>
          <a:xfrm>
            <a:off x="1090225" y="1913816"/>
            <a:ext cx="6873300" cy="10155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5400"/>
              <a:buFont typeface="Assistant ExtraBold"/>
              <a:buNone/>
            </a:pPr>
            <a:r>
              <a:rPr b="0" i="0" lang="iw-IL" sz="5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במידת בצורך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14"/>
          <p:cNvCxnSpPr/>
          <p:nvPr/>
        </p:nvCxnSpPr>
        <p:spPr>
          <a:xfrm>
            <a:off x="3923450" y="4537270"/>
            <a:ext cx="1217102" cy="3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29" name="Google Shape;129;p14"/>
          <p:cNvSpPr txBox="1"/>
          <p:nvPr/>
        </p:nvSpPr>
        <p:spPr>
          <a:xfrm>
            <a:off x="1769307" y="4578096"/>
            <a:ext cx="5515135" cy="43855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אם השתמשתם בתמונות, יש לתת קרדיט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התמונות במצגת נלקחו מאתר Shutterstock.com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