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12192000"/>
  <p:notesSz cx="6858000" cy="9144000"/>
  <p:embeddedFontLst>
    <p:embeddedFont>
      <p:font typeface="Quattrocento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iOXIwAjAyfnT+sKTdgyDdridag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B4B15FE-47F4-4891-AF6B-79DBC8F02BD8}">
  <a:tblStyle styleId="{4B4B15FE-47F4-4891-AF6B-79DBC8F02BD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QuattrocentoSans-regular.fntdata"/><Relationship Id="rId14" Type="http://schemas.openxmlformats.org/officeDocument/2006/relationships/slide" Target="slides/slide8.xml"/><Relationship Id="rId17" Type="http://schemas.openxmlformats.org/officeDocument/2006/relationships/font" Target="fonts/QuattrocentoSans-italic.fntdata"/><Relationship Id="rId16" Type="http://schemas.openxmlformats.org/officeDocument/2006/relationships/font" Target="fonts/QuattrocentoSans-bold.fntdata"/><Relationship Id="rId5" Type="http://schemas.openxmlformats.org/officeDocument/2006/relationships/slideMaster" Target="slideMasters/slideMaster2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QuattrocentoSans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C:\Users\User\Desktop\מגמה\שיווק המגמה\עיצוב לוגו וסלוגן\logo.gif" id="21" name="Google Shape;21;p11"/>
          <p:cNvPicPr preferRelativeResize="0"/>
          <p:nvPr/>
        </p:nvPicPr>
        <p:blipFill rotWithShape="1">
          <a:blip r:embed="rId1">
            <a:alphaModFix/>
          </a:blip>
          <a:srcRect b="24630" l="0" r="0" t="23476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1371600" y="2978122"/>
            <a:ext cx="984091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en-US" sz="4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קיבוץ ואגרגציה</a:t>
            </a:r>
            <a:endParaRPr b="0" i="0" sz="44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C:\Users\User\Desktop\מגמה\שיווק המגמה\עיצוב לוגו וסלוגן\logo.gif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"/>
          <p:cNvCxnSpPr/>
          <p:nvPr/>
        </p:nvCxnSpPr>
        <p:spPr>
          <a:xfrm>
            <a:off x="2485505" y="4156364"/>
            <a:ext cx="8727007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en-US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Microsoft SQL Server</a:t>
            </a:r>
            <a:endParaRPr b="0" i="0" sz="32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0552" y="761404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טליה מאורחי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754673" y="1552993"/>
            <a:ext cx="10682654" cy="28622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ניתן לחלק את המידע לקבוצות </a:t>
            </a:r>
            <a:b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על פי ערכים זהים בשדה אחד או יותר </a:t>
            </a:r>
            <a:b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ולבצע חישובים על כל קבוצה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/>
        </p:nvSpPr>
        <p:spPr>
          <a:xfrm>
            <a:off x="754673" y="1594557"/>
            <a:ext cx="10682654" cy="3508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מטרת הלימוד: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en-US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קיבוץ הנתונים הנשלפים והפעלת חישובים על קבוצות הנתונים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קיבוץ נתונים - המחשה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p4"/>
          <p:cNvCxnSpPr/>
          <p:nvPr/>
        </p:nvCxnSpPr>
        <p:spPr>
          <a:xfrm rot="10800000">
            <a:off x="5428211" y="1138039"/>
            <a:ext cx="6009116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6" name="Google Shape;116;p4"/>
          <p:cNvSpPr/>
          <p:nvPr/>
        </p:nvSpPr>
        <p:spPr>
          <a:xfrm>
            <a:off x="612938" y="2094925"/>
            <a:ext cx="3142207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*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</a:t>
            </a:r>
            <a:endParaRPr b="0" i="1" sz="2800" u="none" cap="none" strike="noStrik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where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condition</a:t>
            </a:r>
            <a:endParaRPr b="0" i="1" sz="2800" u="none" cap="none" strike="noStrik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17" name="Google Shape;117;p4"/>
          <p:cNvGraphicFramePr/>
          <p:nvPr/>
        </p:nvGraphicFramePr>
        <p:xfrm>
          <a:off x="612938" y="20269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{4B4B15FE-47F4-4891-AF6B-79DBC8F02BD8}</a:tableStyleId>
              </a:tblPr>
              <a:tblGrid>
                <a:gridCol w="1235700"/>
                <a:gridCol w="932050"/>
                <a:gridCol w="1212850"/>
                <a:gridCol w="1434675"/>
              </a:tblGrid>
              <a:tr h="4052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שנה</a:t>
                      </a:r>
                      <a:endParaRPr b="1" sz="18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קוד חוג</a:t>
                      </a:r>
                      <a:endParaRPr b="1" sz="18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קוד משתתף</a:t>
                      </a:r>
                      <a:endParaRPr b="1" sz="18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מחיר</a:t>
                      </a:r>
                      <a:endParaRPr b="1" sz="18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1000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200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1001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190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1002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200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1001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250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riam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1003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280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riam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3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1004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150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riam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3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1000</a:t>
                      </a:r>
                      <a:endParaRPr sz="1400" u="none" cap="none" strike="noStrike"/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140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riam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riam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3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1005</a:t>
                      </a:r>
                      <a:endParaRPr sz="1400" u="none" cap="none" strike="noStrike"/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150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riam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riam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3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1006</a:t>
                      </a:r>
                      <a:endParaRPr sz="1400" u="none" cap="none" strike="noStrike"/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140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</a:tbl>
          </a:graphicData>
        </a:graphic>
      </p:graphicFrame>
      <p:graphicFrame>
        <p:nvGraphicFramePr>
          <p:cNvPr id="118" name="Google Shape;118;p4"/>
          <p:cNvGraphicFramePr/>
          <p:nvPr/>
        </p:nvGraphicFramePr>
        <p:xfrm>
          <a:off x="7157257" y="20269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{4B4B15FE-47F4-4891-AF6B-79DBC8F02BD8}</a:tableStyleId>
              </a:tblPr>
              <a:tblGrid>
                <a:gridCol w="923600"/>
                <a:gridCol w="938450"/>
                <a:gridCol w="1554475"/>
                <a:gridCol w="863525"/>
              </a:tblGrid>
              <a:tr h="4052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שנה</a:t>
                      </a:r>
                      <a:endParaRPr b="1" sz="18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קוד חוג</a:t>
                      </a:r>
                      <a:endParaRPr b="1" sz="18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כמות משתתפים</a:t>
                      </a:r>
                      <a:endParaRPr b="1" sz="18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הכנסה</a:t>
                      </a:r>
                      <a:endParaRPr b="1" sz="18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1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590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530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376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2023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riam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3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4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580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</a:tbl>
          </a:graphicData>
        </a:graphic>
      </p:graphicFrame>
      <p:cxnSp>
        <p:nvCxnSpPr>
          <p:cNvPr id="119" name="Google Shape;119;p4"/>
          <p:cNvCxnSpPr>
            <a:stCxn id="120" idx="3"/>
          </p:cNvCxnSpPr>
          <p:nvPr/>
        </p:nvCxnSpPr>
        <p:spPr>
          <a:xfrm flipH="1" rot="10800000">
            <a:off x="5611091" y="2661215"/>
            <a:ext cx="1546200" cy="372600"/>
          </a:xfrm>
          <a:prstGeom prst="straightConnector1">
            <a:avLst/>
          </a:prstGeom>
          <a:noFill/>
          <a:ln cap="flat" cmpd="sng" w="28575">
            <a:solidFill>
              <a:srgbClr val="FFCB08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20" name="Google Shape;120;p4"/>
          <p:cNvSpPr/>
          <p:nvPr/>
        </p:nvSpPr>
        <p:spPr>
          <a:xfrm>
            <a:off x="461934" y="2456200"/>
            <a:ext cx="5149157" cy="1155229"/>
          </a:xfrm>
          <a:prstGeom prst="rect">
            <a:avLst/>
          </a:prstGeom>
          <a:noFill/>
          <a:ln cap="flat" cmpd="sng" w="28575">
            <a:solidFill>
              <a:srgbClr val="FFCB0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1"/>
              <a:buFont typeface="Arial"/>
              <a:buNone/>
            </a:pPr>
            <a:r>
              <a:t/>
            </a:r>
            <a:endParaRPr b="0" i="0" sz="1351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1" name="Google Shape;121;p4"/>
          <p:cNvCxnSpPr>
            <a:stCxn id="122" idx="3"/>
          </p:cNvCxnSpPr>
          <p:nvPr/>
        </p:nvCxnSpPr>
        <p:spPr>
          <a:xfrm flipH="1" rot="10800000">
            <a:off x="5611091" y="3042718"/>
            <a:ext cx="1546200" cy="947400"/>
          </a:xfrm>
          <a:prstGeom prst="straightConnector1">
            <a:avLst/>
          </a:prstGeom>
          <a:noFill/>
          <a:ln cap="flat" cmpd="sng" w="28575">
            <a:solidFill>
              <a:srgbClr val="29ADE4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22" name="Google Shape;122;p4"/>
          <p:cNvSpPr/>
          <p:nvPr/>
        </p:nvSpPr>
        <p:spPr>
          <a:xfrm>
            <a:off x="461934" y="3648118"/>
            <a:ext cx="5149157" cy="684000"/>
          </a:xfrm>
          <a:prstGeom prst="rect">
            <a:avLst/>
          </a:prstGeom>
          <a:noFill/>
          <a:ln cap="flat" cmpd="sng" w="28575">
            <a:solidFill>
              <a:srgbClr val="29ADE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1"/>
              <a:buFont typeface="Arial"/>
              <a:buNone/>
            </a:pPr>
            <a:r>
              <a:t/>
            </a:r>
            <a:endParaRPr b="0" i="0" sz="1351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3" name="Google Shape;123;p4"/>
          <p:cNvCxnSpPr>
            <a:stCxn id="124" idx="3"/>
          </p:cNvCxnSpPr>
          <p:nvPr/>
        </p:nvCxnSpPr>
        <p:spPr>
          <a:xfrm flipH="1" rot="10800000">
            <a:off x="5611091" y="3429100"/>
            <a:ext cx="1546200" cy="1765200"/>
          </a:xfrm>
          <a:prstGeom prst="straightConnector1">
            <a:avLst/>
          </a:prstGeom>
          <a:noFill/>
          <a:ln cap="flat" cmpd="sng" w="28575">
            <a:solidFill>
              <a:srgbClr val="767172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24" name="Google Shape;124;p4"/>
          <p:cNvSpPr/>
          <p:nvPr/>
        </p:nvSpPr>
        <p:spPr>
          <a:xfrm>
            <a:off x="461934" y="4368800"/>
            <a:ext cx="5149157" cy="1651000"/>
          </a:xfrm>
          <a:prstGeom prst="rect">
            <a:avLst/>
          </a:prstGeom>
          <a:noFill/>
          <a:ln cap="flat" cmpd="sng" w="28575">
            <a:solidFill>
              <a:srgbClr val="76717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1"/>
              <a:buFont typeface="Arial"/>
              <a:buNone/>
            </a:pPr>
            <a:r>
              <a:t/>
            </a:r>
            <a:endParaRPr b="0" i="0" sz="1351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/>
        </p:nvSpPr>
        <p:spPr>
          <a:xfrm>
            <a:off x="2023257" y="1386771"/>
            <a:ext cx="81456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העמודות ב-SELECT  חייבות להיות: </a:t>
            </a:r>
            <a:endParaRPr b="0" i="0" sz="4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br>
              <a:rPr b="0" i="0" lang="en-US" sz="4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b="0" i="0" lang="en-US" sz="4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חלק מה GROUP BY </a:t>
            </a:r>
            <a:endParaRPr b="0" i="0" sz="4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או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פונקציה אגרגטיבית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rning outline" id="130" name="Google Shape;1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80880" y="2026920"/>
            <a:ext cx="1889760" cy="18897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arning outline" id="131" name="Google Shape;13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0264" y="2026920"/>
            <a:ext cx="1889760" cy="1889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פונקציות אגרגטיביות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6"/>
          <p:cNvSpPr txBox="1"/>
          <p:nvPr/>
        </p:nvSpPr>
        <p:spPr>
          <a:xfrm>
            <a:off x="1073208" y="1243696"/>
            <a:ext cx="10484051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פונקציה המקבלת ערך אחד או יותר ומחזירה תוצאה אחת בלבד</a:t>
            </a:r>
            <a:endParaRPr b="0" i="0" sz="32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cxnSp>
        <p:nvCxnSpPr>
          <p:cNvPr id="138" name="Google Shape;138;p6"/>
          <p:cNvCxnSpPr/>
          <p:nvPr/>
        </p:nvCxnSpPr>
        <p:spPr>
          <a:xfrm rot="10800000">
            <a:off x="4608945" y="1138039"/>
            <a:ext cx="6828382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graphicFrame>
        <p:nvGraphicFramePr>
          <p:cNvPr id="139" name="Google Shape;139;p6"/>
          <p:cNvGraphicFramePr/>
          <p:nvPr/>
        </p:nvGraphicFramePr>
        <p:xfrm>
          <a:off x="676656" y="229996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{4B4B15FE-47F4-4891-AF6B-79DBC8F02BD8}</a:tableStyleId>
              </a:tblPr>
              <a:tblGrid>
                <a:gridCol w="3913625"/>
                <a:gridCol w="3986000"/>
                <a:gridCol w="2861025"/>
              </a:tblGrid>
              <a:tr h="540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דוגמה </a:t>
                      </a:r>
                      <a:endParaRPr b="1" sz="24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תיאור</a:t>
                      </a:r>
                      <a:endParaRPr b="1" sz="24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פונקציה</a:t>
                      </a:r>
                      <a:endParaRPr b="1" sz="24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</a:tr>
              <a:tr h="57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min (ListPrice)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הערך הנמוך ביותר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MIN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57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max (ListPrice)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הערך הגבוה ביותר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MAX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57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Miriam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avg (ListPrice)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ממוצע הערכים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AVG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57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Miriam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Count (SaleOrderID), Count (*)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ספירה = כמות איברים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COUNT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57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Miriam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Sum(TotalDue)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סכום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SUM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קיבוץ נתונים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5" name="Google Shape;145;p7"/>
          <p:cNvCxnSpPr/>
          <p:nvPr/>
        </p:nvCxnSpPr>
        <p:spPr>
          <a:xfrm rot="10800000">
            <a:off x="5428211" y="1138039"/>
            <a:ext cx="6009116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6" name="Google Shape;146;p7"/>
          <p:cNvSpPr/>
          <p:nvPr/>
        </p:nvSpPr>
        <p:spPr>
          <a:xfrm>
            <a:off x="612938" y="2094925"/>
            <a:ext cx="4719562" cy="3108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column_name(s)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</a:t>
            </a:r>
            <a:endParaRPr b="0" i="1" sz="2800" u="none" cap="none" strike="noStrik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where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condition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group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by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column_name(s)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8"/>
          <p:cNvSpPr txBox="1"/>
          <p:nvPr/>
        </p:nvSpPr>
        <p:spPr>
          <a:xfrm>
            <a:off x="4587388" y="5392693"/>
            <a:ext cx="3017224" cy="1261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1" i="0" lang="en-US" sz="4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בהצלחה!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icture containing orange&#10;&#10;Description automatically generated" id="153" name="Google Shape;15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320" y="4862944"/>
            <a:ext cx="1857895" cy="185789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8"/>
          <p:cNvSpPr txBox="1"/>
          <p:nvPr/>
        </p:nvSpPr>
        <p:spPr>
          <a:xfrm>
            <a:off x="996633" y="959793"/>
            <a:ext cx="10583592" cy="10771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כתבו את השאילתות הבאות המתבססות על מסד הנתונים Northwind.</a:t>
            </a:r>
            <a:b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היעזרו באינטרנט על מנת ללמוד כיצד לעבוד עם סוג הנתון והאופרטור המבוקש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5" name="Google Shape;155;p8"/>
          <p:cNvCxnSpPr/>
          <p:nvPr/>
        </p:nvCxnSpPr>
        <p:spPr>
          <a:xfrm>
            <a:off x="10918659" y="248827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6" name="Google Shape;156;p8"/>
          <p:cNvCxnSpPr/>
          <p:nvPr/>
        </p:nvCxnSpPr>
        <p:spPr>
          <a:xfrm>
            <a:off x="10918659" y="4097363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7" name="Google Shape;157;p8"/>
          <p:cNvSpPr txBox="1"/>
          <p:nvPr/>
        </p:nvSpPr>
        <p:spPr>
          <a:xfrm>
            <a:off x="875301" y="4278218"/>
            <a:ext cx="9828066" cy="646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הציגו את כמות ההזמנות שהפיק כל עובד בכל אחת מהשנים.</a:t>
            </a:r>
            <a:b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בנו את השאילתה על טבלת כותרת הזמנה (Orders).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8"/>
          <p:cNvSpPr txBox="1"/>
          <p:nvPr/>
        </p:nvSpPr>
        <p:spPr>
          <a:xfrm>
            <a:off x="1546169" y="2669126"/>
            <a:ext cx="9157197" cy="646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הציגו את כמות ההזמנות לכל מדינה בהם טיפל עובד מספר 5.</a:t>
            </a:r>
            <a:b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בנו את השאילתה על טבלת כותרת הזמנה (Orders).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8"/>
          <p:cNvSpPr txBox="1"/>
          <p:nvPr/>
        </p:nvSpPr>
        <p:spPr>
          <a:xfrm>
            <a:off x="10983797" y="2438234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8"/>
          <p:cNvSpPr txBox="1"/>
          <p:nvPr/>
        </p:nvSpPr>
        <p:spPr>
          <a:xfrm>
            <a:off x="10983797" y="404732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2022-05-19T14:28:32Z</dcterms:created>
  <dc:creator>TaliaMorchi</dc:creator>
</cp:coreProperties>
</file>