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4" r:id="rId3"/>
    <p:sldId id="275" r:id="rId4"/>
    <p:sldId id="260" r:id="rId5"/>
    <p:sldId id="269" r:id="rId6"/>
    <p:sldId id="277" r:id="rId7"/>
    <p:sldId id="278" r:id="rId8"/>
    <p:sldId id="279" r:id="rId9"/>
    <p:sldId id="280" r:id="rId10"/>
    <p:sldId id="281" r:id="rId11"/>
    <p:sldId id="282" r:id="rId12"/>
    <p:sldId id="273" r:id="rId13"/>
    <p:sldId id="283" r:id="rId14"/>
  </p:sldIdLst>
  <p:sldSz cx="12192000" cy="6858000"/>
  <p:notesSz cx="6858000" cy="9144000"/>
  <p:defaultTextStyle>
    <a:defPPr algn="r" rtl="1">
      <a:defRPr lang="he-IL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439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7254\Desktop\&#1502;&#1510;&#1490;&#1493;&#1514;%20&#1505;&#1493;&#1508;&#1497;&#1493;&#1514;\&#1514;&#1493;&#1499;&#1504;&#1497;&#1514;%20&#1500;&#1497;&#1502;&#1493;&#1491;&#1497;&#1501;%20&#1505;&#1496;&#1496;&#1497;&#1505;&#1496;&#1497;&#1511;&#149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גיליון2!$C$2</c:f>
              <c:strCache>
                <c:ptCount val="1"/>
                <c:pt idx="0">
                  <c:v>תוספת עוקבים באינסטגרם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גיליון2!$B$3:$B$11</c:f>
              <c:strCache>
                <c:ptCount val="9"/>
                <c:pt idx="0">
                  <c:v>בילוי בקניון</c:v>
                </c:pt>
                <c:pt idx="1">
                  <c:v>מסיבה</c:v>
                </c:pt>
                <c:pt idx="2">
                  <c:v>מסעדת המבורגרים</c:v>
                </c:pt>
                <c:pt idx="3">
                  <c:v>משפחה בחוץ</c:v>
                </c:pt>
                <c:pt idx="4">
                  <c:v>קמפינג</c:v>
                </c:pt>
                <c:pt idx="5">
                  <c:v>טיול בטבע</c:v>
                </c:pt>
                <c:pt idx="6">
                  <c:v>בבית</c:v>
                </c:pt>
                <c:pt idx="7">
                  <c:v>חברים בחוץ</c:v>
                </c:pt>
                <c:pt idx="8">
                  <c:v>שיעורי בית</c:v>
                </c:pt>
              </c:strCache>
            </c:strRef>
          </c:cat>
          <c:val>
            <c:numRef>
              <c:f>גיליון2!$C$3:$C$11</c:f>
              <c:numCache>
                <c:formatCode>General</c:formatCode>
                <c:ptCount val="9"/>
                <c:pt idx="0">
                  <c:v>10</c:v>
                </c:pt>
                <c:pt idx="1">
                  <c:v>8</c:v>
                </c:pt>
                <c:pt idx="2">
                  <c:v>7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F-4AD6-A362-65C28E5A4B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1619808"/>
        <c:axId val="803191744"/>
      </c:barChart>
      <c:catAx>
        <c:axId val="811619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192A7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>
                    <a:solidFill>
                      <a:srgbClr val="192A72"/>
                    </a:solidFill>
                  </a:rPr>
                  <a:t>סוג הפוסט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192A72"/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92A72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03191744"/>
        <c:crosses val="autoZero"/>
        <c:auto val="1"/>
        <c:lblAlgn val="ctr"/>
        <c:lblOffset val="100"/>
        <c:noMultiLvlLbl val="0"/>
      </c:catAx>
      <c:valAx>
        <c:axId val="80319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192A7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>
                    <a:solidFill>
                      <a:srgbClr val="192A72"/>
                    </a:solidFill>
                  </a:rPr>
                  <a:t>תוספת עוקבים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192A72"/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92A72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1161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FBC0C938-1E77-4EB3-A098-63817ACC63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BAFD1C5-4DAF-4FF1-887A-AA0D6C7533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89261EA1-A589-4328-BE95-F80E9B672837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י"ח/אדר א/תשפ"ב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AB9FE30-2B08-4A03-B07B-44070D4F95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11ADFEC-E6F9-4AF8-9A0B-16F1AA6A0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139C5B7-8F83-46C7-B38C-E36F04562FAA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77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7DF52A2-C801-4379-A5A1-687A944D23A2}" type="datetime1">
              <a:rPr lang="he-IL" smtClean="0"/>
              <a:t>י"ח/אדר א/תשפ"ב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0844CB6-723C-4013-81CD-21C999C888DE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66565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E0844CB6-723C-4013-81CD-21C999C888DE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2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42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915643" y="1788454"/>
            <a:ext cx="8361229" cy="2098226"/>
          </a:xfrm>
        </p:spPr>
        <p:txBody>
          <a:bodyPr rtlCol="1" anchor="b">
            <a:noAutofit/>
          </a:bodyPr>
          <a:lstStyle>
            <a:lvl1pPr algn="ctr" rtl="1">
              <a:defRPr sz="7200" cap="all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2680421" y="3956279"/>
            <a:ext cx="6831673" cy="1086237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831198" y="6453386"/>
            <a:ext cx="1607944" cy="404614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47EF0F3-8A4C-4AD7-B52E-B24601CB7049}" type="datetime1">
              <a:rPr lang="he-IL" noProof="0" smtClean="0"/>
              <a:t>י"ח/אדר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2584569" y="6453386"/>
            <a:ext cx="7023377" cy="404614"/>
          </a:xfrm>
        </p:spPr>
        <p:txBody>
          <a:bodyPr rtlCol="1"/>
          <a:lstStyle>
            <a:lvl1pPr algn="ct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765025" y="6453386"/>
            <a:ext cx="1596292" cy="404614"/>
          </a:xfrm>
        </p:spPr>
        <p:txBody>
          <a:bodyPr rtlCol="1"/>
          <a:lstStyle>
            <a:lvl1pPr algn="l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7" name="קבוצה 6"/>
          <p:cNvGrpSpPr/>
          <p:nvPr/>
        </p:nvGrpSpPr>
        <p:grpSpPr>
          <a:xfrm flipH="1">
            <a:off x="765025" y="744469"/>
            <a:ext cx="10674117" cy="5349671"/>
            <a:chOff x="752858" y="744469"/>
            <a:chExt cx="10674117" cy="5349671"/>
          </a:xfrm>
        </p:grpSpPr>
        <p:sp>
          <p:nvSpPr>
            <p:cNvPr id="11" name="צורה חופשית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צורה חופשית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1219200" y="2295525"/>
            <a:ext cx="9601200" cy="3571875"/>
          </a:xfrm>
        </p:spPr>
        <p:txBody>
          <a:bodyPr vert="eaVert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46749CE-04F1-4447-8D6B-0F17B43B2A38}" type="datetime1">
              <a:rPr lang="he-IL" noProof="0" smtClean="0"/>
              <a:t>י"ח/אדר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1029673" y="624156"/>
            <a:ext cx="1565766" cy="5243244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2640759" y="624156"/>
            <a:ext cx="8179641" cy="5243244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A5ACBE-923B-493D-99AC-61DB3CC3CF34}" type="datetime1">
              <a:rPr lang="he-IL" noProof="0" smtClean="0"/>
              <a:t>י"ח/אדר א/תשפ"ב</a:t>
            </a:fld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ושתי תמונות">
  <p:cSld name="1_כותרת ושתי תמונות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>
            <a:spLocks noGrp="1"/>
          </p:cNvSpPr>
          <p:nvPr>
            <p:ph type="pic" idx="2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5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7" name="Google Shape;57;p25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5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5"/>
          <p:cNvSpPr>
            <a:spLocks noGrp="1"/>
          </p:cNvSpPr>
          <p:nvPr>
            <p:ph type="pic" idx="3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123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 flipH="1">
            <a:off x="1219200" y="2286000"/>
            <a:ext cx="9601200" cy="35814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212A26F-5CD0-476A-A68D-9568A26EEF9C}" type="datetime1">
              <a:rPr lang="he-IL" noProof="0" smtClean="0"/>
              <a:t>י"ח/אדר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814004" y="1301360"/>
            <a:ext cx="9612971" cy="2852737"/>
          </a:xfrm>
        </p:spPr>
        <p:txBody>
          <a:bodyPr rtlCol="1" anchor="b">
            <a:normAutofit/>
          </a:bodyPr>
          <a:lstStyle>
            <a:lvl1pPr algn="l" rtl="1">
              <a:defRPr sz="7200" cap="all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 flipH="1">
            <a:off x="1814004" y="4216328"/>
            <a:ext cx="9612971" cy="1143324"/>
          </a:xfrm>
        </p:spPr>
        <p:txBody>
          <a:bodyPr rtlCol="1"/>
          <a:lstStyle>
            <a:lvl1pPr marL="0" indent="0" algn="l" rtl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830683" y="6453386"/>
            <a:ext cx="1622409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8BFB689-8E67-4A67-AC59-1D025FC51761}" type="datetime1">
              <a:rPr lang="he-IL" noProof="0" smtClean="0"/>
              <a:t>י"ח/אדר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2584311" y="6453386"/>
            <a:ext cx="7023377" cy="404614"/>
          </a:xfrm>
        </p:spPr>
        <p:txBody>
          <a:bodyPr rtlCol="1"/>
          <a:lstStyle>
            <a:lvl1pPr algn="ct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765025" y="6453386"/>
            <a:ext cx="1596292" cy="404614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7" name="צורה חופשית 6" title="סימון חיתוך"/>
          <p:cNvSpPr/>
          <p:nvPr/>
        </p:nvSpPr>
        <p:spPr bwMode="auto">
          <a:xfrm flipH="1">
            <a:off x="765025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 hasCustomPrompt="1"/>
          </p:nvPr>
        </p:nvSpPr>
        <p:spPr>
          <a:xfrm flipH="1">
            <a:off x="6372614" y="2285999"/>
            <a:ext cx="4447786" cy="3581401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 flipH="1">
            <a:off x="1218811" y="2285999"/>
            <a:ext cx="4447786" cy="3581401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FA67521-2A6D-4A8C-8A45-2E0743E0CCEA}" type="datetime1">
              <a:rPr lang="he-IL" noProof="0" smtClean="0"/>
              <a:t>י"ח/אדר א/תשפ"ב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 flipH="1">
            <a:off x="6376416" y="2340864"/>
            <a:ext cx="4443984" cy="823912"/>
          </a:xfrm>
        </p:spPr>
        <p:txBody>
          <a:bodyPr rtlCol="1" anchor="b">
            <a:noAutofit/>
          </a:bodyPr>
          <a:lstStyle>
            <a:lvl1pPr marL="0" indent="0" algn="r" rtl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 flipH="1">
            <a:off x="6376416" y="3305207"/>
            <a:ext cx="4443984" cy="2562193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 hasCustomPrompt="1"/>
          </p:nvPr>
        </p:nvSpPr>
        <p:spPr>
          <a:xfrm flipH="1">
            <a:off x="1223002" y="2340864"/>
            <a:ext cx="4443984" cy="823912"/>
          </a:xfrm>
        </p:spPr>
        <p:txBody>
          <a:bodyPr rtlCol="1" anchor="b">
            <a:noAutofit/>
          </a:bodyPr>
          <a:lstStyle>
            <a:lvl1pPr marL="0" indent="0" algn="r" rtl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 hasCustomPrompt="1"/>
          </p:nvPr>
        </p:nvSpPr>
        <p:spPr>
          <a:xfrm flipH="1">
            <a:off x="1223002" y="3305207"/>
            <a:ext cx="4443984" cy="2562193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0DB0D7F-D7D0-4DB7-A99F-94499A590B9C}" type="datetime1">
              <a:rPr lang="he-IL" noProof="0" smtClean="0"/>
              <a:t>י"ח/אדר א/תשפ"ב</a:t>
            </a:fld>
            <a:endParaRPr lang="he-IL" noProof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5141DF54-2D3D-46AD-AE65-E92854AAF086}" type="datetime1">
              <a:rPr lang="he-IL" noProof="0" smtClean="0"/>
              <a:t>י"ח/אדר א/תשפ"ב</a:t>
            </a:fld>
            <a:endParaRPr lang="he-IL" noProof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/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63691A1B-11DA-4DDA-8A8E-177888CB2B7A}" type="datetime1">
              <a:rPr lang="he-IL" noProof="0" smtClean="0"/>
              <a:t>י"ח/אדר א/תשפ"ב</a:t>
            </a:fld>
            <a:endParaRPr lang="he-IL" noProof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/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 title="צורת רקע"/>
          <p:cNvSpPr/>
          <p:nvPr/>
        </p:nvSpPr>
        <p:spPr>
          <a:xfrm flipH="1">
            <a:off x="688848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7612380" y="685800"/>
            <a:ext cx="3855720" cy="2157884"/>
          </a:xfrm>
        </p:spPr>
        <p:txBody>
          <a:bodyPr rtlCol="1" anchor="t">
            <a:noAutofit/>
          </a:bodyPr>
          <a:lstStyle>
            <a:lvl1pPr algn="r" rtl="1">
              <a:lnSpc>
                <a:spcPct val="84000"/>
              </a:lnSpc>
              <a:defRPr sz="48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 flipH="1">
            <a:off x="723900" y="685801"/>
            <a:ext cx="5212080" cy="5175250"/>
          </a:xfrm>
        </p:spPr>
        <p:txBody>
          <a:bodyPr rtlCol="1"/>
          <a:lstStyle>
            <a:lvl1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612380" y="2856344"/>
            <a:ext cx="3855720" cy="3011056"/>
          </a:xfrm>
        </p:spPr>
        <p:txBody>
          <a:bodyPr rtlCol="1"/>
          <a:lstStyle>
            <a:lvl1pPr marL="0" indent="0" algn="r" rtl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0263528" y="6453386"/>
            <a:ext cx="1204572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A7735E2-C84B-4FB6-89D1-B572E84756EF}" type="datetime1">
              <a:rPr lang="he-IL" noProof="0" smtClean="0"/>
              <a:t>י"ח/אדר א/תשפ"ב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7612380" y="6453386"/>
            <a:ext cx="2373675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712568" y="6453386"/>
            <a:ext cx="1596292" cy="404614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9" name="מלבן 8" title="פס מפריד"/>
          <p:cNvSpPr/>
          <p:nvPr/>
        </p:nvSpPr>
        <p:spPr>
          <a:xfrm flipH="1">
            <a:off x="665988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 title="צורת רקע"/>
          <p:cNvSpPr/>
          <p:nvPr/>
        </p:nvSpPr>
        <p:spPr>
          <a:xfrm flipH="1">
            <a:off x="688848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7612380" y="685800"/>
            <a:ext cx="3855720" cy="2157884"/>
          </a:xfrm>
        </p:spPr>
        <p:txBody>
          <a:bodyPr rtlCol="1" anchor="t">
            <a:normAutofit/>
          </a:bodyPr>
          <a:lstStyle>
            <a:lvl1pPr algn="r" rtl="1">
              <a:lnSpc>
                <a:spcPct val="84000"/>
              </a:lnSpc>
              <a:defRPr sz="48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 noChangeAspect="1"/>
          </p:cNvSpPr>
          <p:nvPr>
            <p:ph type="pic" idx="1"/>
          </p:nvPr>
        </p:nvSpPr>
        <p:spPr>
          <a:xfrm flipH="1">
            <a:off x="0" y="0"/>
            <a:ext cx="6659880" cy="6857999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/>
            </a:lvl2pPr>
            <a:lvl3pPr marL="914400" indent="0" algn="r" rtl="1">
              <a:buNone/>
              <a:defRPr sz="20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612380" y="2855968"/>
            <a:ext cx="3855720" cy="3011432"/>
          </a:xfrm>
        </p:spPr>
        <p:txBody>
          <a:bodyPr rtlCol="1"/>
          <a:lstStyle>
            <a:lvl1pPr marL="0" indent="0" algn="r" rtl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0263528" y="6453386"/>
            <a:ext cx="1204572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440A244-18A5-407C-9956-6739CB720F74}" type="datetime1">
              <a:rPr lang="he-IL" noProof="0" smtClean="0"/>
              <a:t>י"ח/אדר א/תשפ"ב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7612380" y="6453386"/>
            <a:ext cx="2373675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712568" y="6453386"/>
            <a:ext cx="1596292" cy="404614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9" name="מלבן 8" title="פס מפריד"/>
          <p:cNvSpPr/>
          <p:nvPr/>
        </p:nvSpPr>
        <p:spPr>
          <a:xfrm flipH="1">
            <a:off x="665988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/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2192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9596778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F8BD3B0-08D3-48E9-B11F-20EEACD3CD4B}" type="datetime1">
              <a:rPr lang="he-IL" noProof="0" smtClean="0"/>
              <a:t>י"ח/אדר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3017606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1122972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9" name="מלבן 8" title="סרגל צידי"/>
          <p:cNvSpPr/>
          <p:nvPr/>
        </p:nvSpPr>
        <p:spPr>
          <a:xfrm flipH="1">
            <a:off x="1148530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p.education.gov.il/tchumey_daat/data-analysis/high-school/study-topics/descriptive-statistics/#pos_264246" TargetMode="External"/><Relationship Id="rId2" Type="http://schemas.openxmlformats.org/officeDocument/2006/relationships/hyperlink" Target="https://pop.education.gov.il/tchumey_daat/data-analysis/high-school/study-topics/ways-show-dat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KmUJTIgOvI" TargetMode="External"/><Relationship Id="rId5" Type="http://schemas.openxmlformats.org/officeDocument/2006/relationships/hyperlink" Target="https://www.youtube.com/watch?v=6E9iVzUaerw" TargetMode="External"/><Relationship Id="rId4" Type="http://schemas.openxmlformats.org/officeDocument/2006/relationships/hyperlink" Target="https://www.youtube.com/watch?v=YwmyEhrdxG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915643" y="1788454"/>
            <a:ext cx="8361229" cy="2098226"/>
          </a:xfrm>
        </p:spPr>
        <p:txBody>
          <a:bodyPr rtlCol="1"/>
          <a:lstStyle/>
          <a:p>
            <a:pPr rtl="1"/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גרפים ותרשימים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2680421" y="3956279"/>
            <a:ext cx="6831673" cy="1086237"/>
          </a:xfrm>
        </p:spPr>
        <p:txBody>
          <a:bodyPr rtlCol="1">
            <a:normAutofit fontScale="92500" lnSpcReduction="10000"/>
          </a:bodyPr>
          <a:lstStyle/>
          <a:p>
            <a:pPr rtl="1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/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י4 מידע ונתונים, הדסה נעורים</a:t>
            </a:r>
          </a:p>
          <a:p>
            <a:pPr rtl="1"/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פברואר 2022</a:t>
            </a:r>
          </a:p>
        </p:txBody>
      </p:sp>
      <p:pic>
        <p:nvPicPr>
          <p:cNvPr id="4" name="Picture 2" descr="How to Make a Graph in Microsoft Excel">
            <a:extLst>
              <a:ext uri="{FF2B5EF4-FFF2-40B4-BE49-F238E27FC236}">
                <a16:creationId xmlns:a16="http://schemas.microsoft.com/office/drawing/2014/main" id="{43469676-508C-492B-B598-1295725AB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7" y="171013"/>
            <a:ext cx="4814047" cy="27010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FF410E-3284-480A-906F-FEB112FCD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דוגמאות</a:t>
            </a:r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109F7E6F-44D2-4654-8F94-D9F14BB21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345072"/>
              </p:ext>
            </p:extLst>
          </p:nvPr>
        </p:nvGraphicFramePr>
        <p:xfrm flipH="1">
          <a:off x="1219199" y="2286000"/>
          <a:ext cx="9601201" cy="2225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06588">
                  <a:extLst>
                    <a:ext uri="{9D8B030D-6E8A-4147-A177-3AD203B41FA5}">
                      <a16:colId xmlns:a16="http://schemas.microsoft.com/office/drawing/2014/main" val="1285441209"/>
                    </a:ext>
                  </a:extLst>
                </a:gridCol>
                <a:gridCol w="2064871">
                  <a:extLst>
                    <a:ext uri="{9D8B030D-6E8A-4147-A177-3AD203B41FA5}">
                      <a16:colId xmlns:a16="http://schemas.microsoft.com/office/drawing/2014/main" val="499616193"/>
                    </a:ext>
                  </a:extLst>
                </a:gridCol>
                <a:gridCol w="2064871">
                  <a:extLst>
                    <a:ext uri="{9D8B030D-6E8A-4147-A177-3AD203B41FA5}">
                      <a16:colId xmlns:a16="http://schemas.microsoft.com/office/drawing/2014/main" val="3669689755"/>
                    </a:ext>
                  </a:extLst>
                </a:gridCol>
                <a:gridCol w="2064871">
                  <a:extLst>
                    <a:ext uri="{9D8B030D-6E8A-4147-A177-3AD203B41FA5}">
                      <a16:colId xmlns:a16="http://schemas.microsoft.com/office/drawing/2014/main" val="857232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נושא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בלתי תלוי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בדיד / רציף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סוג תרשים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442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זמן צפייה בטלוויזיה לאורך שעות היממה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שעות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רציף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קווי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193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מספר הפיצות הנמכר בכל יום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יום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בדיד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עמודות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92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כמות בוחרים לכל מועמד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מועמד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בדיד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עמודות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328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כמות המים לאורך זמן מילוי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זמן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רציף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קווי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656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כמות תאונות דרכים לפי שנים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שנים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בדיד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עמודות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976126"/>
                  </a:ext>
                </a:extLst>
              </a:tr>
            </a:tbl>
          </a:graphicData>
        </a:graphic>
      </p:graphicFrame>
      <p:sp>
        <p:nvSpPr>
          <p:cNvPr id="3" name="מלבן 2">
            <a:extLst>
              <a:ext uri="{FF2B5EF4-FFF2-40B4-BE49-F238E27FC236}">
                <a16:creationId xmlns:a16="http://schemas.microsoft.com/office/drawing/2014/main" id="{38EA6BF2-33F5-47B7-ABA3-02A451FC8CEC}"/>
              </a:ext>
            </a:extLst>
          </p:cNvPr>
          <p:cNvSpPr/>
          <p:nvPr/>
        </p:nvSpPr>
        <p:spPr>
          <a:xfrm>
            <a:off x="1873624" y="2698376"/>
            <a:ext cx="4796117" cy="251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732EFA8-D759-404E-A646-86C2610623BF}"/>
              </a:ext>
            </a:extLst>
          </p:cNvPr>
          <p:cNvSpPr/>
          <p:nvPr/>
        </p:nvSpPr>
        <p:spPr>
          <a:xfrm>
            <a:off x="1855695" y="3056966"/>
            <a:ext cx="4796117" cy="251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C674A14-08F7-4052-B0A0-30B7DDCC76DF}"/>
              </a:ext>
            </a:extLst>
          </p:cNvPr>
          <p:cNvSpPr/>
          <p:nvPr/>
        </p:nvSpPr>
        <p:spPr>
          <a:xfrm>
            <a:off x="1855694" y="3429896"/>
            <a:ext cx="4796117" cy="251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0B1C479-A26F-469D-8BD3-09C8610E06F2}"/>
              </a:ext>
            </a:extLst>
          </p:cNvPr>
          <p:cNvSpPr/>
          <p:nvPr/>
        </p:nvSpPr>
        <p:spPr>
          <a:xfrm>
            <a:off x="1855693" y="3802826"/>
            <a:ext cx="4796117" cy="251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374B1BE3-4B20-42D7-ABC2-8529F7D769AE}"/>
              </a:ext>
            </a:extLst>
          </p:cNvPr>
          <p:cNvSpPr/>
          <p:nvPr/>
        </p:nvSpPr>
        <p:spPr>
          <a:xfrm>
            <a:off x="1855692" y="4168138"/>
            <a:ext cx="4796117" cy="251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766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0F4A814-2E26-437B-BDA7-0CFBD63E8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איך מציגים תרשים?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4001152-036B-4FA3-B3B9-115AA0B2033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5729265" y="2286000"/>
            <a:ext cx="5664875" cy="3581400"/>
          </a:xfrm>
        </p:spPr>
        <p:txBody>
          <a:bodyPr/>
          <a:lstStyle/>
          <a:p>
            <a:r>
              <a:rPr lang="he-IL" dirty="0"/>
              <a:t>כותרת – מה רואים? מה המשתנים?</a:t>
            </a:r>
          </a:p>
          <a:p>
            <a:r>
              <a:rPr lang="he-IL" dirty="0"/>
              <a:t>ציר </a:t>
            </a:r>
            <a:r>
              <a:rPr lang="en-US" dirty="0"/>
              <a:t>Y</a:t>
            </a:r>
            <a:r>
              <a:rPr lang="he-IL" dirty="0"/>
              <a:t> – משתנה תלוי</a:t>
            </a:r>
          </a:p>
          <a:p>
            <a:r>
              <a:rPr lang="he-IL" dirty="0"/>
              <a:t>ציר </a:t>
            </a:r>
            <a:r>
              <a:rPr lang="en-US" dirty="0"/>
              <a:t>X</a:t>
            </a:r>
            <a:r>
              <a:rPr lang="he-IL" dirty="0"/>
              <a:t> – משתנה בלתי תלוי</a:t>
            </a:r>
          </a:p>
          <a:p>
            <a:r>
              <a:rPr lang="he-IL" dirty="0"/>
              <a:t>כיוונים – </a:t>
            </a:r>
          </a:p>
          <a:p>
            <a:pPr lvl="1"/>
            <a:r>
              <a:rPr lang="he-IL" dirty="0"/>
              <a:t>משמאל לימין (קווי)</a:t>
            </a:r>
          </a:p>
          <a:p>
            <a:pPr lvl="1"/>
            <a:r>
              <a:rPr lang="he-IL" dirty="0"/>
              <a:t>מגדול לקטן (עמודות)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B6C1B74-EAA7-464F-9A77-A2D7A6E86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70" y="2509414"/>
            <a:ext cx="5585830" cy="37397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3899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04E3A99-FDBE-4FD3-8E27-6816D3E5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סרטונים ועזרים נוספים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E4D1D55-1235-4C02-BB76-039A8C2BF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דרכים להצגת נתונים (משרד החינוך) – </a:t>
            </a:r>
            <a:r>
              <a:rPr lang="he-IL" dirty="0">
                <a:hlinkClick r:id="rId2"/>
              </a:rPr>
              <a:t>קישור</a:t>
            </a:r>
            <a:endParaRPr lang="he-IL" dirty="0"/>
          </a:p>
          <a:p>
            <a:r>
              <a:rPr lang="he-IL" dirty="0"/>
              <a:t>הצגת נתונים (משרד החינוך) – </a:t>
            </a:r>
            <a:r>
              <a:rPr lang="he-IL" dirty="0">
                <a:hlinkClick r:id="rId3"/>
              </a:rPr>
              <a:t>קישור</a:t>
            </a:r>
            <a:endParaRPr lang="he-IL" dirty="0"/>
          </a:p>
          <a:p>
            <a:r>
              <a:rPr lang="he-IL" dirty="0"/>
              <a:t>בחירת סוגי תרשים - </a:t>
            </a:r>
            <a:r>
              <a:rPr lang="he-IL" dirty="0">
                <a:hlinkClick r:id="rId4"/>
              </a:rPr>
              <a:t>קישור</a:t>
            </a:r>
            <a:endParaRPr lang="he-IL" dirty="0"/>
          </a:p>
          <a:p>
            <a:r>
              <a:rPr lang="he-IL" dirty="0"/>
              <a:t>אמינות בהצגת נתונים – </a:t>
            </a:r>
            <a:r>
              <a:rPr lang="he-IL" dirty="0">
                <a:hlinkClick r:id="rId5"/>
              </a:rPr>
              <a:t>קישור</a:t>
            </a:r>
            <a:endParaRPr lang="he-IL" dirty="0"/>
          </a:p>
          <a:p>
            <a:r>
              <a:rPr lang="he-IL" dirty="0"/>
              <a:t>הכנת גרף באקסל – </a:t>
            </a:r>
            <a:r>
              <a:rPr lang="he-IL" dirty="0">
                <a:hlinkClick r:id="rId6"/>
              </a:rPr>
              <a:t>קישור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39454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647D25E-0203-498A-8F20-53C3FC26F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2463738-9A0B-4FB1-BEF5-657BED742A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5576047" y="2286000"/>
            <a:ext cx="5244353" cy="4074180"/>
          </a:xfrm>
        </p:spPr>
        <p:txBody>
          <a:bodyPr>
            <a:normAutofit fontScale="92500" lnSpcReduction="10000"/>
          </a:bodyPr>
          <a:lstStyle/>
          <a:p>
            <a:r>
              <a:rPr lang="he-IL" dirty="0"/>
              <a:t>תרשים / גרף – כלי חשוב בהמחשת נתונים</a:t>
            </a:r>
          </a:p>
          <a:p>
            <a:r>
              <a:rPr lang="he-IL" dirty="0"/>
              <a:t>שימושי בעבודות / כתבות</a:t>
            </a:r>
          </a:p>
          <a:p>
            <a:r>
              <a:rPr lang="he-IL" dirty="0"/>
              <a:t>העברת מסר</a:t>
            </a:r>
          </a:p>
          <a:p>
            <a:r>
              <a:rPr lang="he-IL" dirty="0"/>
              <a:t>בחירת סוג</a:t>
            </a:r>
          </a:p>
          <a:p>
            <a:r>
              <a:rPr lang="he-IL" dirty="0"/>
              <a:t>הכרת משתנים</a:t>
            </a:r>
          </a:p>
          <a:p>
            <a:r>
              <a:rPr lang="he-IL" dirty="0"/>
              <a:t>הצגה ברורה ומלאה</a:t>
            </a:r>
          </a:p>
          <a:p>
            <a:endParaRPr lang="he-IL" dirty="0"/>
          </a:p>
          <a:p>
            <a:r>
              <a:rPr lang="he-IL" dirty="0"/>
              <a:t>בהמשך</a:t>
            </a:r>
          </a:p>
          <a:p>
            <a:pPr lvl="1"/>
            <a:r>
              <a:rPr lang="he-IL" dirty="0"/>
              <a:t>הכנה באקסל</a:t>
            </a:r>
          </a:p>
          <a:p>
            <a:pPr lvl="1"/>
            <a:r>
              <a:rPr lang="he-IL" dirty="0"/>
              <a:t>בחינה ביקורתית</a:t>
            </a:r>
          </a:p>
          <a:p>
            <a:endParaRPr lang="he-IL" dirty="0"/>
          </a:p>
        </p:txBody>
      </p:sp>
      <p:pic>
        <p:nvPicPr>
          <p:cNvPr id="4098" name="Picture 2" descr="2D Graph #graph #chart #gif #animatedgif #gifanimation #loop #seamless  #data #infogr… | Bar graph design, Data visualization design, Powerpoint  presentation design">
            <a:extLst>
              <a:ext uri="{FF2B5EF4-FFF2-40B4-BE49-F238E27FC236}">
                <a16:creationId xmlns:a16="http://schemas.microsoft.com/office/drawing/2014/main" id="{09858A14-658F-41BC-88F9-CE22102EB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0" y="2968844"/>
            <a:ext cx="5061696" cy="339133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1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E3A079-A8E4-4942-9E2C-190F7E229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מעגל המידע - תזכורת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37AD879-E8A9-40E3-A15C-33B3F2A49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99" y="1565611"/>
            <a:ext cx="8434001" cy="51166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אליפסה 4">
            <a:extLst>
              <a:ext uri="{FF2B5EF4-FFF2-40B4-BE49-F238E27FC236}">
                <a16:creationId xmlns:a16="http://schemas.microsoft.com/office/drawing/2014/main" id="{9B6DA315-4118-401F-AAD1-6D4C1E34E118}"/>
              </a:ext>
            </a:extLst>
          </p:cNvPr>
          <p:cNvSpPr/>
          <p:nvPr/>
        </p:nvSpPr>
        <p:spPr>
          <a:xfrm>
            <a:off x="2151529" y="4634753"/>
            <a:ext cx="3478306" cy="1537447"/>
          </a:xfrm>
          <a:prstGeom prst="ellipse">
            <a:avLst/>
          </a:pr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80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2DCB58E-9296-4D6A-8651-0871A04D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שימוש בגרפים ותרשימים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238D3B6-80D9-469E-834F-184B81C49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המחשת מידע מספרי (בעיקר)</a:t>
            </a:r>
          </a:p>
          <a:p>
            <a:r>
              <a:rPr lang="he-IL" dirty="0"/>
              <a:t>תרגום של נתונים רבים להצגה פשוטה (ביחס לטבלה)</a:t>
            </a:r>
          </a:p>
          <a:p>
            <a:r>
              <a:rPr lang="he-IL" dirty="0"/>
              <a:t>זיהוי דפוסים ומגמות</a:t>
            </a:r>
          </a:p>
          <a:p>
            <a:r>
              <a:rPr lang="he-IL" dirty="0"/>
              <a:t>אפשרות לקשר בין נתונים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1A032BA-D2D4-4175-8C0A-3AFAC3046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87" y="3330030"/>
            <a:ext cx="6245572" cy="198420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94A1A36-5E84-43DE-9065-18E07C400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87" y="779710"/>
            <a:ext cx="2688374" cy="214763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D458DFA-238A-4310-A3EA-A9734CCAC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047" y="4322131"/>
            <a:ext cx="2958353" cy="208763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15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ctrTitle"/>
          </p:nvPr>
        </p:nvSpPr>
        <p:spPr>
          <a:xfrm>
            <a:off x="2590800" y="120647"/>
            <a:ext cx="5728447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הצורך בגרפים</a:t>
            </a:r>
            <a:r>
              <a:rPr lang="he-IL" dirty="0">
                <a:latin typeface="Arial"/>
                <a:ea typeface="Arial"/>
                <a:cs typeface="Arial"/>
                <a:sym typeface="Arial"/>
              </a:rPr>
              <a:t> - דוגמא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3203687" y="4341556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tabLst/>
              <a:defRPr/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192A72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tabLst/>
              <a:defRPr/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192A72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tabLst/>
              <a:defRPr/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192A72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3797513" y="3691787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tabLst/>
              <a:defRPr/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192A72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aphicFrame>
        <p:nvGraphicFramePr>
          <p:cNvPr id="157" name="Google Shape;157;p5"/>
          <p:cNvGraphicFramePr/>
          <p:nvPr>
            <p:extLst>
              <p:ext uri="{D42A27DB-BD31-4B8C-83A1-F6EECF244321}">
                <p14:modId xmlns:p14="http://schemas.microsoft.com/office/powerpoint/2010/main" val="254872316"/>
              </p:ext>
            </p:extLst>
          </p:nvPr>
        </p:nvGraphicFramePr>
        <p:xfrm>
          <a:off x="8505091" y="332984"/>
          <a:ext cx="1822550" cy="64811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92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סוג  פוסט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תוספת עוקבים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בילוי בקניון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מסעדת המבורגרים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מסיבה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בילוי בקניון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בילוי בקניון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מסעדת המבורגרים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מסיבה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בילוי בקניון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בילוי בקניון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בבית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בילוי בקניון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82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מסעדת המבורגרים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מסיבה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בילוי בקניון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משפחה בחוץ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מסעדת המבורגרים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2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מסיבה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בילוי בקניון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470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בילוי בקניון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8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מסעדת המבורגרים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בבית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טיול בטבע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טיול בטבע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3363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טיול בטבע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58" name="Google Shape;158;p5"/>
          <p:cNvSpPr txBox="1"/>
          <p:nvPr/>
        </p:nvSpPr>
        <p:spPr>
          <a:xfrm>
            <a:off x="6873717" y="2633830"/>
            <a:ext cx="2342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5957990" y="1261959"/>
            <a:ext cx="17059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טבלת שכיחויות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60" name="Google Shape;160;p5"/>
          <p:cNvGraphicFramePr/>
          <p:nvPr/>
        </p:nvGraphicFramePr>
        <p:xfrm>
          <a:off x="5320446" y="1759620"/>
          <a:ext cx="2981004" cy="43624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1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סוג הפוסט </a:t>
                      </a:r>
                      <a:endParaRPr sz="14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תוספת עוקבים באינסטגרם</a:t>
                      </a:r>
                      <a:endParaRPr sz="14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בילוי בקניון</a:t>
                      </a:r>
                      <a:endParaRPr sz="1400" i="0" u="none" strike="noStrike" cap="none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i="0" u="none" strike="noStrike" cap="none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מסיבה</a:t>
                      </a:r>
                      <a:endParaRPr sz="1400" i="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i="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מסעדת המבורגרים</a:t>
                      </a:r>
                      <a:endParaRPr sz="1400" i="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i="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משפחה בחוץ</a:t>
                      </a:r>
                      <a:endParaRPr sz="1400" i="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i="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קמפינג</a:t>
                      </a:r>
                      <a:endParaRPr sz="1400" i="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i="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טיול בטבע</a:t>
                      </a:r>
                      <a:endParaRPr sz="1400" i="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i="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בבית</a:t>
                      </a:r>
                      <a:endParaRPr sz="1400" i="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i="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חברים בחוץ</a:t>
                      </a:r>
                      <a:endParaRPr sz="1400" i="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i="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שיעורי בית</a:t>
                      </a:r>
                      <a:endParaRPr sz="1400" i="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i="0" u="none" strike="noStrike" cap="none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1" name="Google Shape;161;p5"/>
          <p:cNvGraphicFramePr/>
          <p:nvPr>
            <p:extLst>
              <p:ext uri="{D42A27DB-BD31-4B8C-83A1-F6EECF244321}">
                <p14:modId xmlns:p14="http://schemas.microsoft.com/office/powerpoint/2010/main" val="2670828775"/>
              </p:ext>
            </p:extLst>
          </p:nvPr>
        </p:nvGraphicFramePr>
        <p:xfrm>
          <a:off x="10337668" y="336878"/>
          <a:ext cx="1822550" cy="64876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92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סוג  פוסט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תוספת עוקבים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חברים בחוץ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בילוי בקניון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מסיבה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משפחה בחוץ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בילוי בקניון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משפחה בחוץ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מסיבה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בילוי בקניון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בילוי בקניון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קמפינג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משפחה בחוץ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82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מסעדת המבורגרים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מסיבה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בילוי בקניון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030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משפחה בחוץ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קמפינג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2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מסיבה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בילוי בקניון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470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בילוי בקניון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8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מסעדת המבורגרים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קמפינג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טיול בטבע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iw-I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קמפינג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קמפינג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12" name="Google Shape;179;p6">
            <a:extLst>
              <a:ext uri="{FF2B5EF4-FFF2-40B4-BE49-F238E27FC236}">
                <a16:creationId xmlns:a16="http://schemas.microsoft.com/office/drawing/2014/main" id="{C9D49349-DD35-45A6-8624-9A8BD467A109}"/>
              </a:ext>
            </a:extLst>
          </p:cNvPr>
          <p:cNvGraphicFramePr/>
          <p:nvPr/>
        </p:nvGraphicFramePr>
        <p:xfrm>
          <a:off x="189846" y="1999326"/>
          <a:ext cx="4857283" cy="3101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Google Shape;159;p5">
            <a:extLst>
              <a:ext uri="{FF2B5EF4-FFF2-40B4-BE49-F238E27FC236}">
                <a16:creationId xmlns:a16="http://schemas.microsoft.com/office/drawing/2014/main" id="{D4751AE8-2CA9-43E1-A7B8-402241036093}"/>
              </a:ext>
            </a:extLst>
          </p:cNvPr>
          <p:cNvSpPr/>
          <p:nvPr/>
        </p:nvSpPr>
        <p:spPr>
          <a:xfrm>
            <a:off x="9257002" y="3307"/>
            <a:ext cx="17059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טבלת </a:t>
            </a:r>
            <a:r>
              <a: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נתונים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59;p5">
            <a:extLst>
              <a:ext uri="{FF2B5EF4-FFF2-40B4-BE49-F238E27FC236}">
                <a16:creationId xmlns:a16="http://schemas.microsoft.com/office/drawing/2014/main" id="{31D15237-895A-4462-9D6C-E63028A6D09B}"/>
              </a:ext>
            </a:extLst>
          </p:cNvPr>
          <p:cNvSpPr/>
          <p:nvPr/>
        </p:nvSpPr>
        <p:spPr>
          <a:xfrm>
            <a:off x="1737842" y="1448321"/>
            <a:ext cx="17059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גרף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72;p6">
            <a:extLst>
              <a:ext uri="{FF2B5EF4-FFF2-40B4-BE49-F238E27FC236}">
                <a16:creationId xmlns:a16="http://schemas.microsoft.com/office/drawing/2014/main" id="{09DF5E7B-F1D3-4C2C-BE8C-CC87519DDD9A}"/>
              </a:ext>
            </a:extLst>
          </p:cNvPr>
          <p:cNvSpPr txBox="1"/>
          <p:nvPr/>
        </p:nvSpPr>
        <p:spPr>
          <a:xfrm>
            <a:off x="-230909" y="5955033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1800"/>
              <a:buFont typeface="Varela Round"/>
              <a:buNone/>
              <a:tabLst/>
              <a:defRPr/>
            </a:pPr>
            <a:r>
              <a:rPr kumimoji="0" lang="iw-IL" sz="1800" b="0" i="0" u="sng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שאלות: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1800"/>
              <a:buFont typeface="Varela Round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א. איזה סוג של פוסט הביא לתוספת עוקבים גדולה יותר?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1800"/>
              <a:buFont typeface="Varela Round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ב. אילו פוסטים קיבלו תוספת זהה של עוקבים?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80;p6">
            <a:extLst>
              <a:ext uri="{FF2B5EF4-FFF2-40B4-BE49-F238E27FC236}">
                <a16:creationId xmlns:a16="http://schemas.microsoft.com/office/drawing/2014/main" id="{70C33BF7-DB9C-4E7D-BCBD-93B56EA9C98D}"/>
              </a:ext>
            </a:extLst>
          </p:cNvPr>
          <p:cNvSpPr/>
          <p:nvPr/>
        </p:nvSpPr>
        <p:spPr>
          <a:xfrm>
            <a:off x="472551" y="6071091"/>
            <a:ext cx="11608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בילוי בקניון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81;p6">
            <a:extLst>
              <a:ext uri="{FF2B5EF4-FFF2-40B4-BE49-F238E27FC236}">
                <a16:creationId xmlns:a16="http://schemas.microsoft.com/office/drawing/2014/main" id="{8211DDE2-C4EE-4EC5-867F-66966ECFBA48}"/>
              </a:ext>
            </a:extLst>
          </p:cNvPr>
          <p:cNvSpPr/>
          <p:nvPr/>
        </p:nvSpPr>
        <p:spPr>
          <a:xfrm>
            <a:off x="-51070" y="6488668"/>
            <a:ext cx="21242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קמפינג ומשפחה בחוץ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46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04F9A1-8C68-4A6B-8993-791888E9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כיצד בוחרים סוג תרשים?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E1915B6-F630-4FD9-B795-89744298023E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5495635" y="2286000"/>
            <a:ext cx="5763490" cy="3581400"/>
          </a:xfrm>
        </p:spPr>
        <p:txBody>
          <a:bodyPr/>
          <a:lstStyle/>
          <a:p>
            <a:r>
              <a:rPr lang="he-IL" dirty="0"/>
              <a:t>למי מציגים?</a:t>
            </a:r>
          </a:p>
          <a:p>
            <a:r>
              <a:rPr lang="he-IL" dirty="0"/>
              <a:t>איזה נתונים ממחישים?</a:t>
            </a:r>
          </a:p>
          <a:p>
            <a:r>
              <a:rPr lang="he-IL" dirty="0"/>
              <a:t>מטרת ההצגה – השאלה עליה רוצים לענות: </a:t>
            </a:r>
          </a:p>
          <a:p>
            <a:pPr lvl="1"/>
            <a:r>
              <a:rPr lang="he-IL" dirty="0"/>
              <a:t>קשר</a:t>
            </a:r>
          </a:p>
          <a:p>
            <a:pPr lvl="1"/>
            <a:r>
              <a:rPr lang="he-IL" dirty="0"/>
              <a:t>השוואה</a:t>
            </a:r>
          </a:p>
          <a:p>
            <a:pPr lvl="1"/>
            <a:r>
              <a:rPr lang="he-IL" dirty="0"/>
              <a:t>התפלגות</a:t>
            </a:r>
          </a:p>
          <a:p>
            <a:pPr lvl="1"/>
            <a:r>
              <a:rPr lang="he-IL" dirty="0"/>
              <a:t>הרכב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18DB881-CDD6-4244-A9B7-28142B578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10" y="3041072"/>
            <a:ext cx="5340249" cy="367022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853037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C2EC12-BE6E-44D6-ADA6-F15FE850A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משתנה תלוי / בלתי-תלוי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FF5960F-3A20-45EA-93E9-4BCEA37F315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2644588" y="2286000"/>
            <a:ext cx="8175812" cy="3957782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משתנים מוצגים:</a:t>
            </a:r>
          </a:p>
          <a:p>
            <a:pPr lvl="1"/>
            <a:r>
              <a:rPr lang="he-IL" dirty="0"/>
              <a:t>משתנה בלתי תלוי : זהו המשתנה המוסבר</a:t>
            </a:r>
          </a:p>
          <a:p>
            <a:pPr lvl="1"/>
            <a:r>
              <a:rPr lang="he-IL" dirty="0"/>
              <a:t>משתנה תלוי : זהו המשתנה המסביר שתלוי במצבו של המשתנה הבלתי תלוי</a:t>
            </a:r>
          </a:p>
          <a:p>
            <a:r>
              <a:rPr lang="he-IL" dirty="0"/>
              <a:t>דוגמאות:</a:t>
            </a:r>
          </a:p>
          <a:p>
            <a:pPr lvl="1"/>
            <a:r>
              <a:rPr lang="he-IL" dirty="0"/>
              <a:t>מהי השפעת התלבושת האחידה על מצב הרוח של התלמיד ?</a:t>
            </a:r>
          </a:p>
          <a:p>
            <a:pPr lvl="2"/>
            <a:r>
              <a:rPr lang="he-IL" dirty="0"/>
              <a:t>בלתי תלוי – תלבושת אחידה</a:t>
            </a:r>
          </a:p>
          <a:p>
            <a:pPr lvl="2"/>
            <a:r>
              <a:rPr lang="he-IL" dirty="0"/>
              <a:t>תלוי – מצב רוח</a:t>
            </a:r>
          </a:p>
          <a:p>
            <a:pPr lvl="1"/>
            <a:r>
              <a:rPr lang="he-IL" dirty="0"/>
              <a:t>מהי מנת המשכל של התלמידים לפי ההישגים בבית הספר?</a:t>
            </a:r>
          </a:p>
          <a:p>
            <a:pPr lvl="2"/>
            <a:r>
              <a:rPr lang="he-IL" dirty="0"/>
              <a:t>בלתי תלוי – מנת המשכל</a:t>
            </a:r>
          </a:p>
          <a:p>
            <a:pPr lvl="2"/>
            <a:r>
              <a:rPr lang="he-IL" dirty="0"/>
              <a:t>תלוי – רמת ההישגים</a:t>
            </a:r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04897676-68BA-45D9-80EA-123F02D4C061}"/>
              </a:ext>
            </a:extLst>
          </p:cNvPr>
          <p:cNvGrpSpPr/>
          <p:nvPr/>
        </p:nvGrpSpPr>
        <p:grpSpPr>
          <a:xfrm>
            <a:off x="108136" y="510987"/>
            <a:ext cx="3367219" cy="3130085"/>
            <a:chOff x="108136" y="510987"/>
            <a:chExt cx="3367219" cy="313008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5C23C4A-0B30-45E8-918F-289522819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36" y="816629"/>
              <a:ext cx="3367219" cy="282444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F6E3B2AF-ED5C-4F0E-B70A-B5E8072E6C09}"/>
                </a:ext>
              </a:extLst>
            </p:cNvPr>
            <p:cNvSpPr txBox="1"/>
            <p:nvPr/>
          </p:nvSpPr>
          <p:spPr>
            <a:xfrm>
              <a:off x="666674" y="510987"/>
              <a:ext cx="225014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שכיחות אותיות בעברית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93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C2EC12-BE6E-44D6-ADA6-F15FE850A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 משתנים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FF5960F-3A20-45EA-93E9-4BCEA37F3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רציף – יכול לקבל כל ערך בטווח מסוים – שעה ביום, משקל</a:t>
            </a:r>
          </a:p>
          <a:p>
            <a:r>
              <a:rPr lang="he-IL" dirty="0"/>
              <a:t>בדיד – יכול לקבל ערכים מסוימים (לרוב שלמים) – תאריך, כמות ילדים</a:t>
            </a:r>
          </a:p>
          <a:p>
            <a:r>
              <a:rPr lang="he-IL" dirty="0"/>
              <a:t>איכותי – ללא משמעות לגודל – מקום מגורים, מצב משפחתי</a:t>
            </a:r>
          </a:p>
          <a:p>
            <a:r>
              <a:rPr lang="he-IL" dirty="0"/>
              <a:t>כמותי – משמעות לגודל – גובה, משקל, ציון במבחן </a:t>
            </a:r>
          </a:p>
        </p:txBody>
      </p:sp>
      <p:pic>
        <p:nvPicPr>
          <p:cNvPr id="2050" name="Picture 2" descr="גרף רציף - חקר נתונים">
            <a:extLst>
              <a:ext uri="{FF2B5EF4-FFF2-40B4-BE49-F238E27FC236}">
                <a16:creationId xmlns:a16="http://schemas.microsoft.com/office/drawing/2014/main" id="{F27710F5-EC2D-41A3-B601-34E3E78EF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2" y="4138333"/>
            <a:ext cx="4083423" cy="255213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39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62D073-5950-428B-9ED3-017620683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אז איך בוחרים את סוג התרשים?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CFD33DC-0ABB-43A8-B7DF-CF08E7002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משתנה רציף – קשר בין משתנים - גרף קווי</a:t>
            </a:r>
          </a:p>
          <a:p>
            <a:r>
              <a:rPr lang="he-IL" dirty="0"/>
              <a:t>משתנה בדיד – השוואה - גרף עמודות</a:t>
            </a:r>
          </a:p>
          <a:p>
            <a:r>
              <a:rPr lang="he-IL" dirty="0"/>
              <a:t>משתנה מתוך שלם – גרף עוגה</a:t>
            </a:r>
          </a:p>
        </p:txBody>
      </p:sp>
      <p:pic>
        <p:nvPicPr>
          <p:cNvPr id="3074" name="Picture 2" descr="הגרף היומי: למעלה מ-200 אלף חולי קורונה. מה קורה לקצב ההחלמה? - גלובס">
            <a:extLst>
              <a:ext uri="{FF2B5EF4-FFF2-40B4-BE49-F238E27FC236}">
                <a16:creationId xmlns:a16="http://schemas.microsoft.com/office/drawing/2014/main" id="{8956746D-1F3B-4663-B376-400B80B75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749" y="3657600"/>
            <a:ext cx="3725251" cy="309534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קורונה: במי הווירוס גורם למחלה הכי קשה - ולמה?">
            <a:extLst>
              <a:ext uri="{FF2B5EF4-FFF2-40B4-BE49-F238E27FC236}">
                <a16:creationId xmlns:a16="http://schemas.microsoft.com/office/drawing/2014/main" id="{25DB7694-C18B-460E-B8A9-7295608B9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88" y="3657599"/>
            <a:ext cx="3581815" cy="309592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12 - קורונה בישראל: בנט יכנס דיון וחובת המסכות תוחזר">
            <a:extLst>
              <a:ext uri="{FF2B5EF4-FFF2-40B4-BE49-F238E27FC236}">
                <a16:creationId xmlns:a16="http://schemas.microsoft.com/office/drawing/2014/main" id="{1F8A20B7-A7E6-4523-8BB6-DA19047B8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1" y="3657598"/>
            <a:ext cx="2943101" cy="310102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38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62D073-5950-428B-9ED3-017620683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אז איך בוחרים את סוג התרשים?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CFD33DC-0ABB-43A8-B7DF-CF08E7002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he-IL" dirty="0"/>
              <a:t>מציאת משתנה בלתי תלוי</a:t>
            </a:r>
          </a:p>
          <a:p>
            <a:pPr marL="457200" indent="-457200">
              <a:buAutoNum type="arabicPeriod"/>
            </a:pPr>
            <a:r>
              <a:rPr lang="he-IL" dirty="0"/>
              <a:t>סיווג המשתנה – בדיד / רציף</a:t>
            </a:r>
          </a:p>
          <a:p>
            <a:pPr marL="457200" indent="-457200">
              <a:buAutoNum type="arabicPeriod"/>
            </a:pPr>
            <a:r>
              <a:rPr lang="he-IL" dirty="0"/>
              <a:t>בחירת סוג תרשים</a:t>
            </a:r>
          </a:p>
          <a:p>
            <a:pPr marL="457200" indent="-457200">
              <a:buAutoNum type="arabicPeriod"/>
            </a:pPr>
            <a:endParaRPr lang="he-IL" dirty="0"/>
          </a:p>
          <a:p>
            <a:pPr marL="0" indent="0">
              <a:buNone/>
            </a:pPr>
            <a:r>
              <a:rPr lang="he-IL" dirty="0"/>
              <a:t>דוגמא – התפלגות הצבע המועדף על תלמידי הכיתה:</a:t>
            </a:r>
          </a:p>
          <a:p>
            <a:pPr marL="457200" indent="-457200">
              <a:buAutoNum type="arabicPeriod"/>
            </a:pPr>
            <a:r>
              <a:rPr lang="he-IL" dirty="0"/>
              <a:t>הצבע</a:t>
            </a:r>
          </a:p>
          <a:p>
            <a:pPr marL="457200" indent="-457200">
              <a:buAutoNum type="arabicPeriod"/>
            </a:pPr>
            <a:r>
              <a:rPr lang="he-IL" dirty="0"/>
              <a:t>בדיד</a:t>
            </a:r>
          </a:p>
          <a:p>
            <a:pPr marL="457200" indent="-457200">
              <a:buAutoNum type="arabicPeriod"/>
            </a:pPr>
            <a:r>
              <a:rPr lang="he-IL" dirty="0"/>
              <a:t>גרף עמודות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79769ED0-F621-473A-B378-32BEE4BD1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35" y="2034989"/>
            <a:ext cx="3795089" cy="314733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5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חיתוך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tf00001241_wac</Template>
  <TotalTime>2761</TotalTime>
  <Words>604</Words>
  <Application>Microsoft Office PowerPoint</Application>
  <PresentationFormat>מסך רחב</PresentationFormat>
  <Paragraphs>232</Paragraphs>
  <Slides>13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Tahoma</vt:lpstr>
      <vt:lpstr>Varela Round</vt:lpstr>
      <vt:lpstr>חיתוך</vt:lpstr>
      <vt:lpstr>גרפים ותרשימים</vt:lpstr>
      <vt:lpstr>מעגל המידע - תזכורת</vt:lpstr>
      <vt:lpstr>שימוש בגרפים ותרשימים</vt:lpstr>
      <vt:lpstr>הצורך בגרפים - דוגמא</vt:lpstr>
      <vt:lpstr>כיצד בוחרים סוג תרשים?</vt:lpstr>
      <vt:lpstr>משתנה תלוי / בלתי-תלוי</vt:lpstr>
      <vt:lpstr>סוג משתנים</vt:lpstr>
      <vt:lpstr>אז איך בוחרים את סוג התרשים?</vt:lpstr>
      <vt:lpstr>אז איך בוחרים את סוג התרשים?</vt:lpstr>
      <vt:lpstr>דוגמאות</vt:lpstr>
      <vt:lpstr>איך מציגים תרשים?</vt:lpstr>
      <vt:lpstr>סרטונים ועזרים נוספים</vt:lpstr>
      <vt:lpstr>סיכום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סינון ומיון פונקציות מתמטיות וסטטיסטיות</dc:title>
  <dc:creator>איתן בירן</dc:creator>
  <cp:lastModifiedBy>נטע לוין</cp:lastModifiedBy>
  <cp:revision>122</cp:revision>
  <dcterms:created xsi:type="dcterms:W3CDTF">2021-12-09T20:02:05Z</dcterms:created>
  <dcterms:modified xsi:type="dcterms:W3CDTF">2022-02-19T16:05:56Z</dcterms:modified>
</cp:coreProperties>
</file>