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83" r:id="rId4"/>
    <p:sldId id="27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2" r:id="rId15"/>
    <p:sldId id="293" r:id="rId16"/>
    <p:sldId id="294" r:id="rId17"/>
    <p:sldId id="295" r:id="rId18"/>
    <p:sldId id="296" r:id="rId19"/>
    <p:sldId id="273" r:id="rId20"/>
    <p:sldId id="297" r:id="rId21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BC0C938-1E77-4EB3-A098-63817ACC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AFD1C5-4DAF-4FF1-887A-AA0D6C753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9261EA1-A589-4328-BE95-F80E9B67283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י"ח/אדר א/תשפ"ב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B9FE30-2B08-4A03-B07B-44070D4F9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ADFEC-E6F9-4AF8-9A0B-16F1AA6A0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139C5B7-8F83-46C7-B38C-E36F04562FA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7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7DF52A2-C801-4379-A5A1-687A944D23A2}" type="datetime1">
              <a:rPr lang="he-IL" smtClean="0"/>
              <a:t>י"ח/אדר א/תשפ"ב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844CB6-723C-4013-81CD-21C999C888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56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E0844CB6-723C-4013-81CD-21C999C888DE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7EF0F3-8A4C-4AD7-B52E-B24601CB7049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צורה חופשית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צורה חופשית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19200" y="2295525"/>
            <a:ext cx="9601200" cy="3571875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749CE-04F1-4447-8D6B-0F17B43B2A38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640759" y="624156"/>
            <a:ext cx="8179641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A5ACBE-923B-493D-99AC-61DB3CC3CF34}" type="datetime1">
              <a:rPr lang="he-IL" noProof="0" smtClean="0"/>
              <a:t>י"ח/אדר א/תשפ"ב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219200" y="2286000"/>
            <a:ext cx="9601200" cy="3581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212A26F-5CD0-476A-A68D-9568A26EEF9C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rtlCol="1"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814004" y="4216328"/>
            <a:ext cx="9612971" cy="1143324"/>
          </a:xfrm>
        </p:spPr>
        <p:txBody>
          <a:bodyPr rtlCol="1"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BFB689-8E67-4A67-AC59-1D025FC51761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צורה חופשית 6" title="סימון חיתוך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2614" y="2285999"/>
            <a:ext cx="4447786" cy="3581401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218811" y="2285999"/>
            <a:ext cx="4447786" cy="3581401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67521-2A6D-4A8C-8A45-2E0743E0CCEA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76416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76416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23002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223002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DB0D7F-D7D0-4DB7-A99F-94499A590B9C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141DF54-2D3D-46AD-AE65-E92854AAF086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3691A1B-11DA-4DDA-8A8E-177888CB2B7A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723900" y="685801"/>
            <a:ext cx="5212080" cy="5175250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6344"/>
            <a:ext cx="3855720" cy="3011056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7735E2-C84B-4FB6-89D1-B572E84756EF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rmAutofit/>
          </a:bodyPr>
          <a:lstStyle>
            <a:lvl1pPr algn="r" rtl="1">
              <a:lnSpc>
                <a:spcPct val="84000"/>
              </a:lnSpc>
              <a:defRPr sz="4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5968"/>
            <a:ext cx="3855720" cy="3011432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40A244-18A5-407C-9956-6739CB720F74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8BD3B0-08D3-48E9-B11F-20EEACD3CD4B}" type="datetime1">
              <a:rPr lang="he-IL" noProof="0" smtClean="0"/>
              <a:t>י"ח/אדר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סרגל צידי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data-analysis/high-school/study-topics/descriptive-statistics/#pos_264246" TargetMode="External"/><Relationship Id="rId7" Type="http://schemas.openxmlformats.org/officeDocument/2006/relationships/hyperlink" Target="https://www.youtube.com/watch?v=6E9iVzUaerw" TargetMode="External"/><Relationship Id="rId2" Type="http://schemas.openxmlformats.org/officeDocument/2006/relationships/hyperlink" Target="https://pop.education.gov.il/tchumey_daat/data-analysis/high-school/study-topics/ways-show-d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WrRkYpWm55A0LmEwMQXCiiD6weUwSG-V&amp;authuser=0" TargetMode="External"/><Relationship Id="rId5" Type="http://schemas.openxmlformats.org/officeDocument/2006/relationships/hyperlink" Target="https://www.youtube.com/watch?v=lKmUJTIgOvI" TargetMode="External"/><Relationship Id="rId4" Type="http://schemas.openxmlformats.org/officeDocument/2006/relationships/hyperlink" Target="https://www.youtube.com/watch?v=YwmyEhrdxG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183341" y="1788454"/>
            <a:ext cx="9852211" cy="2098226"/>
          </a:xfrm>
        </p:spPr>
        <p:txBody>
          <a:bodyPr rtlCol="1"/>
          <a:lstStyle/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גרפים ותרשימים – חלק ב'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 fontScale="92500" lnSpcReduction="10000"/>
          </a:bodyPr>
          <a:lstStyle/>
          <a:p>
            <a:pPr rtl="1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י4 מידע ונתונים, הדסה נעורים</a:t>
            </a:r>
          </a:p>
          <a:p>
            <a:pPr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פברואר 2022</a:t>
            </a:r>
          </a:p>
        </p:txBody>
      </p:sp>
      <p:pic>
        <p:nvPicPr>
          <p:cNvPr id="4" name="Picture 2" descr="How to Make a Graph in Microsoft Excel">
            <a:extLst>
              <a:ext uri="{FF2B5EF4-FFF2-40B4-BE49-F238E27FC236}">
                <a16:creationId xmlns:a16="http://schemas.microsoft.com/office/drawing/2014/main" id="{43469676-508C-492B-B598-1295725A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7" y="171013"/>
            <a:ext cx="4814047" cy="27010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0AAA52-5FB7-4892-9E58-8FB2D770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96471" y="685800"/>
            <a:ext cx="9923929" cy="1485900"/>
          </a:xfrm>
        </p:spPr>
        <p:txBody>
          <a:bodyPr/>
          <a:lstStyle/>
          <a:p>
            <a:r>
              <a:rPr lang="he-IL" dirty="0"/>
              <a:t>הכנת גרף באקסל – תרגיל - </a:t>
            </a:r>
            <a:r>
              <a:rPr lang="he-IL" dirty="0" err="1"/>
              <a:t>קלאסרום</a:t>
            </a:r>
            <a:endParaRPr lang="he-IL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224117" y="1548766"/>
            <a:ext cx="11071411" cy="53092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600" b="1" u="sng" dirty="0"/>
              <a:t>שאלות</a:t>
            </a:r>
          </a:p>
          <a:p>
            <a:pPr algn="r" rtl="1"/>
            <a:endParaRPr lang="he-IL" sz="1600" u="none" dirty="0"/>
          </a:p>
          <a:p>
            <a:pPr algn="r" rtl="1"/>
            <a:r>
              <a:rPr lang="he-IL" sz="1600" u="none" dirty="0"/>
              <a:t>***</a:t>
            </a:r>
            <a:r>
              <a:rPr lang="he-IL" sz="1600" u="none" baseline="0" dirty="0"/>
              <a:t> שכפל את הגיליון "רכבים" ל"רכבים תשובות"  ומלאו את התשובות בגיליון החדש שיצרתם ***</a:t>
            </a:r>
          </a:p>
          <a:p>
            <a:pPr algn="r" rtl="1"/>
            <a:endParaRPr lang="he-IL" sz="1600" u="none" dirty="0"/>
          </a:p>
          <a:p>
            <a:pPr algn="r" rtl="1"/>
            <a:r>
              <a:rPr lang="he-IL" sz="1600" baseline="0" dirty="0"/>
              <a:t>מחק את העמודות "מספר רישוי", "מחיר מבוקש", "תאריך פרסום"</a:t>
            </a:r>
          </a:p>
          <a:p>
            <a:pPr algn="r" rtl="1"/>
            <a:endParaRPr lang="he-IL" sz="1600" baseline="0" dirty="0"/>
          </a:p>
          <a:p>
            <a:pPr algn="r" rtl="1"/>
            <a:r>
              <a:rPr lang="he-IL" sz="1600" u="sng" baseline="0" dirty="0"/>
              <a:t>שאלה 1</a:t>
            </a:r>
          </a:p>
          <a:p>
            <a:pPr algn="r" rtl="1"/>
            <a:r>
              <a:rPr lang="he-IL" sz="1600" baseline="0" dirty="0"/>
              <a:t>חשב את מחיר המכירה הממוצע של רכבים לפי ארץ ייצור, רכז את הנתונים בטבלת עזר וצור ממנה גרף מתאים להמחשה.</a:t>
            </a:r>
          </a:p>
          <a:p>
            <a:pPr algn="r" rtl="1"/>
            <a:r>
              <a:rPr lang="he-IL" sz="1600" baseline="0" dirty="0"/>
              <a:t>מהו סוג הגרף שבחרת ומדוע?</a:t>
            </a:r>
          </a:p>
          <a:p>
            <a:pPr algn="r" rtl="1"/>
            <a:r>
              <a:rPr lang="he-IL" sz="1600" baseline="0" dirty="0"/>
              <a:t>מה המדינה לה יש את מחיר המכירה הממוצע הגבוה ביותר?</a:t>
            </a:r>
          </a:p>
          <a:p>
            <a:pPr algn="r" rtl="1"/>
            <a:endParaRPr lang="he-IL" sz="1600" baseline="0" dirty="0"/>
          </a:p>
          <a:p>
            <a:pPr algn="r" rtl="1"/>
            <a:r>
              <a:rPr lang="he-IL" sz="1600" u="sng" baseline="0" dirty="0"/>
              <a:t>שאלה 2</a:t>
            </a:r>
          </a:p>
          <a:p>
            <a:pPr algn="r" rtl="1"/>
            <a:r>
              <a:rPr lang="he-IL" sz="1600" baseline="0" dirty="0"/>
              <a:t>בשוק האמריקאי יש תחרות בין היצרנים. בדוק מה סך המכירות של הדגמים שיוצרו בארה"ב, רכז את הנתונים בטבלת עזר וצור ממנה גרף מתאים להמחשה.</a:t>
            </a:r>
          </a:p>
          <a:p>
            <a:pPr rtl="1"/>
            <a:r>
              <a:rPr lang="he-IL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מהו סוג הגרף שבחרת ומדוע?</a:t>
            </a:r>
            <a:endParaRPr lang="he-IL" sz="1600" dirty="0">
              <a:effectLst/>
            </a:endParaRPr>
          </a:p>
          <a:p>
            <a:pPr rtl="1"/>
            <a:r>
              <a:rPr lang="he-IL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מהו סך המכירות של רכבי ארה"ב ואיזה יצרן מכר חלק גדול יותר?</a:t>
            </a:r>
          </a:p>
          <a:p>
            <a:pPr rtl="1"/>
            <a:endParaRPr lang="he-IL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600" u="sng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שאלה 3</a:t>
            </a:r>
          </a:p>
          <a:p>
            <a:pPr rtl="1"/>
            <a:r>
              <a:rPr lang="he-IL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בצע השוואה של מחירי המכירה הממוצעים לפי שנת הייצור, עבור השנים 2004-2009, רכז את הנתונים בטבלת עזר וצור ממנה גרף המאפשר להבין את השינוי במחיר ביחס לשנה.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מהו סוג הגרף שבחרת ומדוע?</a:t>
            </a:r>
            <a:endParaRPr lang="he-IL" sz="1600" dirty="0">
              <a:effectLst/>
            </a:endParaRPr>
          </a:p>
          <a:p>
            <a:pPr rtl="1"/>
            <a:r>
              <a:rPr lang="he-IL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מה השנה בה המחיר הממוצע הוא הנמוך ביותר?</a:t>
            </a:r>
          </a:p>
          <a:p>
            <a:pPr rtl="1"/>
            <a:endParaRPr lang="he-IL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600" dirty="0">
              <a:effectLst/>
            </a:endParaRPr>
          </a:p>
          <a:p>
            <a:pPr algn="r" rtl="1"/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33292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C8A7A2-37BF-430D-AC50-1A697042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אמינות בהצגת נתונים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FC8EAF-5A73-4E25-AB4D-03313E82A6E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75928" y="2286000"/>
            <a:ext cx="3944470" cy="3581400"/>
          </a:xfrm>
        </p:spPr>
        <p:txBody>
          <a:bodyPr/>
          <a:lstStyle/>
          <a:p>
            <a:r>
              <a:rPr lang="he-IL" dirty="0"/>
              <a:t>ממוצע הציונים במבחן הוא 75, האם ניתן לומר שרוב התלמידים עברו את המבחן?</a:t>
            </a:r>
          </a:p>
          <a:p>
            <a:endParaRPr lang="he-IL" dirty="0"/>
          </a:p>
          <a:p>
            <a:r>
              <a:rPr lang="he-IL" dirty="0"/>
              <a:t>האם אכילת שוקולד מעלה את הסיכוי לזכות בפרס נובל?</a:t>
            </a:r>
          </a:p>
          <a:p>
            <a:pPr lvl="1"/>
            <a:r>
              <a:rPr lang="he-IL" dirty="0"/>
              <a:t>תרשים ממחקר</a:t>
            </a:r>
          </a:p>
        </p:txBody>
      </p:sp>
      <p:pic>
        <p:nvPicPr>
          <p:cNvPr id="4" name="Google Shape;103;p6">
            <a:hlinkClick r:id="rId2" action="ppaction://hlinksldjump"/>
            <a:extLst>
              <a:ext uri="{FF2B5EF4-FFF2-40B4-BE49-F238E27FC236}">
                <a16:creationId xmlns:a16="http://schemas.microsoft.com/office/drawing/2014/main" id="{0D2AABF2-A624-4B97-8C3D-E8CEA8C64D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715" y="2171700"/>
            <a:ext cx="6471131" cy="4551361"/>
          </a:xfrm>
          <a:prstGeom prst="rect">
            <a:avLst/>
          </a:pr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7249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18D8C9-5D37-4BE7-9B68-DA52E0F0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קשר בין נתונים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4C3803-8AF2-4897-BCFF-A4117758C77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1882585"/>
            <a:ext cx="9601200" cy="3581400"/>
          </a:xfrm>
        </p:spPr>
        <p:txBody>
          <a:bodyPr/>
          <a:lstStyle/>
          <a:p>
            <a:r>
              <a:rPr lang="he-IL" dirty="0"/>
              <a:t>קשר בין נתונים = מתאם = קורלציה</a:t>
            </a:r>
          </a:p>
          <a:p>
            <a:r>
              <a:rPr lang="he-IL" dirty="0"/>
              <a:t>אם הסינים יאכלו יותר שוקולד, הם יזכו בעוד פרסי נובל?</a:t>
            </a:r>
          </a:p>
          <a:p>
            <a:endParaRPr lang="he-IL" dirty="0"/>
          </a:p>
          <a:p>
            <a:r>
              <a:rPr lang="he-IL" dirty="0"/>
              <a:t>האם יש קשר בין כמות אכילת מרגרינה וכמות הזוגות המתגרשים?</a:t>
            </a:r>
          </a:p>
        </p:txBody>
      </p:sp>
      <p:pic>
        <p:nvPicPr>
          <p:cNvPr id="4" name="Google Shape;110;p7">
            <a:extLst>
              <a:ext uri="{FF2B5EF4-FFF2-40B4-BE49-F238E27FC236}">
                <a16:creationId xmlns:a16="http://schemas.microsoft.com/office/drawing/2014/main" id="{0CCE4712-78EE-4101-8BFC-573A13005B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728" y="3746782"/>
            <a:ext cx="7997507" cy="3026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081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43FE7D-F87E-4DFB-B916-70B0BB3B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מתאם בין נתונים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8F0308-7DDB-4BD4-ABDB-82C8B5658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האם פנסי הרחוב מקררים את האוויר?</a:t>
            </a: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4304EAB-6A0E-4A04-8DC5-2994C329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59" y="2832847"/>
            <a:ext cx="4818453" cy="3443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722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F4A814-2E26-437B-BDA7-0CFBD63E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מציגים תרשים?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001152-036B-4FA3-B3B9-115AA0B2033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729265" y="2286000"/>
            <a:ext cx="5664875" cy="3581400"/>
          </a:xfrm>
        </p:spPr>
        <p:txBody>
          <a:bodyPr/>
          <a:lstStyle/>
          <a:p>
            <a:r>
              <a:rPr lang="he-IL" dirty="0"/>
              <a:t>כותרת – מה רואים? מה המשתנים?</a:t>
            </a:r>
          </a:p>
          <a:p>
            <a:r>
              <a:rPr lang="he-IL" dirty="0"/>
              <a:t>ציר </a:t>
            </a:r>
            <a:r>
              <a:rPr lang="en-US" dirty="0"/>
              <a:t>Y</a:t>
            </a:r>
            <a:r>
              <a:rPr lang="he-IL" dirty="0"/>
              <a:t> – משתנה תלוי</a:t>
            </a:r>
          </a:p>
          <a:p>
            <a:r>
              <a:rPr lang="he-IL" dirty="0"/>
              <a:t>ציר </a:t>
            </a:r>
            <a:r>
              <a:rPr lang="en-US" dirty="0"/>
              <a:t>X</a:t>
            </a:r>
            <a:r>
              <a:rPr lang="he-IL" dirty="0"/>
              <a:t> – משתנה בלתי תלוי</a:t>
            </a:r>
          </a:p>
          <a:p>
            <a:r>
              <a:rPr lang="he-IL" dirty="0"/>
              <a:t>כיוונים – </a:t>
            </a:r>
          </a:p>
          <a:p>
            <a:pPr lvl="1"/>
            <a:r>
              <a:rPr lang="he-IL" dirty="0"/>
              <a:t>משמאל לימין (קווי)</a:t>
            </a:r>
          </a:p>
          <a:p>
            <a:pPr lvl="1"/>
            <a:r>
              <a:rPr lang="he-IL" dirty="0"/>
              <a:t>מגדול לקטן (עמודות)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B6C1B74-EAA7-464F-9A77-A2D7A6E8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0" y="2509414"/>
            <a:ext cx="5585830" cy="37397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89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4FCABC-2A7F-45D5-9167-4A59FD39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27529" y="685800"/>
            <a:ext cx="10192871" cy="1485900"/>
          </a:xfrm>
        </p:spPr>
        <p:txBody>
          <a:bodyPr/>
          <a:lstStyle/>
          <a:p>
            <a:r>
              <a:rPr lang="he-IL" dirty="0"/>
              <a:t>בחינה ביקורתית של תרשימים - דוגמאות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50C94D-2A9A-4695-94CD-4ADB1F93E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מקורות המידע?</a:t>
            </a:r>
          </a:p>
          <a:p>
            <a:r>
              <a:rPr lang="he-IL" dirty="0"/>
              <a:t>קנה מידה בהצגה</a:t>
            </a:r>
          </a:p>
          <a:p>
            <a:r>
              <a:rPr lang="he-IL" dirty="0"/>
              <a:t>נתונים מלאים / חלקיים</a:t>
            </a:r>
          </a:p>
          <a:p>
            <a:r>
              <a:rPr lang="he-IL" dirty="0"/>
              <a:t>איכות ההצגה – סוג התרשים, כמות הפירוט</a:t>
            </a:r>
          </a:p>
        </p:txBody>
      </p:sp>
    </p:spTree>
    <p:extLst>
      <p:ext uri="{BB962C8B-B14F-4D97-AF65-F5344CB8AC3E}">
        <p14:creationId xmlns:p14="http://schemas.microsoft.com/office/powerpoint/2010/main" val="190694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E55FAF-BD1C-49A4-AECE-E5C7E2BE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אופן הצגת נתונים (1)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2DCC78-D37D-4F79-9AC5-961A4967A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האם יש קשר בין כמות המתחסנים לכמות המאומתים?</a:t>
            </a:r>
          </a:p>
        </p:txBody>
      </p:sp>
      <p:pic>
        <p:nvPicPr>
          <p:cNvPr id="4" name="תמונה 3" descr="תמונה שמכילה טקסט, אביזר&#10;&#10;התיאור נוצר באופן אוטומטי">
            <a:extLst>
              <a:ext uri="{FF2B5EF4-FFF2-40B4-BE49-F238E27FC236}">
                <a16:creationId xmlns:a16="http://schemas.microsoft.com/office/drawing/2014/main" id="{AF35364B-23B3-409A-8BFE-CC5D24F2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30" y="3429000"/>
            <a:ext cx="7597539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621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B69FE1-C19E-4B80-9271-E636A7BA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אופן הצגת הנתונים (2)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C38930F-F3BE-4743-A929-3A6594C44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3146612"/>
            <a:ext cx="5374189" cy="3292870"/>
          </a:xfrm>
          <a:ln>
            <a:solidFill>
              <a:schemeClr val="accent1"/>
            </a:solidFill>
          </a:ln>
        </p:spPr>
      </p:pic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71672DBE-6216-4A10-929A-D4032A5FD47E}"/>
              </a:ext>
            </a:extLst>
          </p:cNvPr>
          <p:cNvSpPr txBox="1">
            <a:spLocks/>
          </p:cNvSpPr>
          <p:nvPr/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84048" indent="-384048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716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288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2860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7432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האם יש יותר עוזבים או מצטרפים למגזר החרדי?</a:t>
            </a:r>
          </a:p>
        </p:txBody>
      </p:sp>
    </p:spTree>
    <p:extLst>
      <p:ext uri="{BB962C8B-B14F-4D97-AF65-F5344CB8AC3E}">
        <p14:creationId xmlns:p14="http://schemas.microsoft.com/office/powerpoint/2010/main" val="36962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DC55A6-2B2D-42ED-BB86-2E0DE2D7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אופן הצגת הנתונים (3)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88EE025-A71F-4175-B90C-B4218AE0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הסיבות המרכזיות לכישלון בפיתוח תרופות?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45C2C6-4F1F-4F5F-82FA-D0EF085C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9" y="3067891"/>
            <a:ext cx="5781505" cy="3581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5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4E3A99-FDBE-4FD3-8E27-6816D3E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סרטונים ועזרים נוספים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E4D1D55-1235-4C02-BB76-039A8C2B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דרכים להצגת נתונים (משרד החינוך) – </a:t>
            </a:r>
            <a:r>
              <a:rPr lang="he-IL" dirty="0">
                <a:hlinkClick r:id="rId2"/>
              </a:rPr>
              <a:t>קישור</a:t>
            </a:r>
            <a:endParaRPr lang="he-IL" dirty="0"/>
          </a:p>
          <a:p>
            <a:r>
              <a:rPr lang="he-IL" dirty="0"/>
              <a:t>הצגת נתונים (משרד החינוך) – </a:t>
            </a:r>
            <a:r>
              <a:rPr lang="he-IL" dirty="0">
                <a:hlinkClick r:id="rId3"/>
              </a:rPr>
              <a:t>קישור</a:t>
            </a:r>
            <a:endParaRPr lang="he-IL" dirty="0"/>
          </a:p>
          <a:p>
            <a:r>
              <a:rPr lang="he-IL" dirty="0"/>
              <a:t>בחירת סוגי תרשים - </a:t>
            </a:r>
            <a:r>
              <a:rPr lang="he-IL" dirty="0">
                <a:hlinkClick r:id="rId4"/>
              </a:rPr>
              <a:t>קישור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הכנת גרף באקסל – </a:t>
            </a:r>
            <a:r>
              <a:rPr lang="he-IL" dirty="0">
                <a:hlinkClick r:id="rId5"/>
              </a:rPr>
              <a:t>קישור</a:t>
            </a:r>
            <a:endParaRPr lang="he-IL" dirty="0"/>
          </a:p>
          <a:p>
            <a:r>
              <a:rPr lang="he-IL" dirty="0"/>
              <a:t>מסמך הסבר על גרפים באקסל - </a:t>
            </a:r>
            <a:r>
              <a:rPr lang="he-IL" dirty="0">
                <a:hlinkClick r:id="rId6"/>
              </a:rPr>
              <a:t>קישור</a:t>
            </a:r>
            <a:endParaRPr lang="he-IL" dirty="0"/>
          </a:p>
          <a:p>
            <a:r>
              <a:rPr lang="he-IL" dirty="0"/>
              <a:t>אמינות בהצגת נתונים – </a:t>
            </a:r>
            <a:r>
              <a:rPr lang="he-IL" dirty="0">
                <a:hlinkClick r:id="rId7"/>
              </a:rPr>
              <a:t>קישור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945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E3A079-A8E4-4942-9E2C-190F7E22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המידע - תזכורת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37AD879-E8A9-40E3-A15C-33B3F2A4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99" y="1565611"/>
            <a:ext cx="8434001" cy="5116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9B6DA315-4118-401F-AAD1-6D4C1E34E118}"/>
              </a:ext>
            </a:extLst>
          </p:cNvPr>
          <p:cNvSpPr/>
          <p:nvPr/>
        </p:nvSpPr>
        <p:spPr>
          <a:xfrm>
            <a:off x="2151529" y="4634753"/>
            <a:ext cx="3478306" cy="1537447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0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75BE9D-1525-4558-AB6B-9D73C11E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השיעור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292B0D-8CC0-40B2-B373-6FF458986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הכנת גרפים באקסל</a:t>
            </a:r>
          </a:p>
          <a:p>
            <a:pPr lvl="1"/>
            <a:r>
              <a:rPr lang="he-IL" dirty="0"/>
              <a:t>התבססות על מאגר נתונים</a:t>
            </a:r>
          </a:p>
          <a:p>
            <a:pPr lvl="1"/>
            <a:r>
              <a:rPr lang="he-IL" dirty="0"/>
              <a:t>בחירת סוג תרשים</a:t>
            </a:r>
          </a:p>
          <a:p>
            <a:pPr lvl="1"/>
            <a:r>
              <a:rPr lang="he-IL" dirty="0"/>
              <a:t>הצגה מסודרת ומלאה</a:t>
            </a:r>
          </a:p>
          <a:p>
            <a:r>
              <a:rPr lang="he-IL" dirty="0"/>
              <a:t>אמינות בהצגת נתונים</a:t>
            </a:r>
          </a:p>
          <a:p>
            <a:pPr lvl="1"/>
            <a:r>
              <a:rPr lang="he-IL" dirty="0"/>
              <a:t>מתאם בין נתונים</a:t>
            </a:r>
          </a:p>
          <a:p>
            <a:pPr lvl="1"/>
            <a:r>
              <a:rPr lang="he-IL" dirty="0"/>
              <a:t>הצגה מלאה ומקצועית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4F9C3E4-04F9-4C80-BB38-6AF0ECF5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17" y="2192212"/>
            <a:ext cx="4431583" cy="36751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1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47D25E-0203-498A-8F20-53C3FC26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שיעור קודם - תזכורת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463738-9A0B-4FB1-BEF5-657BED742AC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576047" y="2286000"/>
            <a:ext cx="5244353" cy="4074180"/>
          </a:xfrm>
        </p:spPr>
        <p:txBody>
          <a:bodyPr>
            <a:normAutofit/>
          </a:bodyPr>
          <a:lstStyle/>
          <a:p>
            <a:r>
              <a:rPr lang="he-IL" dirty="0"/>
              <a:t>תרשים / גרף – כלי חשוב בהמחשת נתונים</a:t>
            </a:r>
          </a:p>
          <a:p>
            <a:r>
              <a:rPr lang="he-IL" dirty="0"/>
              <a:t>שימושי בעבודות / כתבות</a:t>
            </a:r>
          </a:p>
          <a:p>
            <a:r>
              <a:rPr lang="he-IL" dirty="0"/>
              <a:t>העברת מסר</a:t>
            </a:r>
          </a:p>
          <a:p>
            <a:r>
              <a:rPr lang="he-IL" dirty="0"/>
              <a:t>בחירת סוג</a:t>
            </a:r>
          </a:p>
          <a:p>
            <a:r>
              <a:rPr lang="he-IL" dirty="0"/>
              <a:t>הכרת משתנים</a:t>
            </a:r>
          </a:p>
          <a:p>
            <a:r>
              <a:rPr lang="he-IL" dirty="0"/>
              <a:t>הצגה ברורה ומלאה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4098" name="Picture 2" descr="2D Graph #graph #chart #gif #animatedgif #gifanimation #loop #seamless  #data #infogr… | Bar graph design, Data visualization design, Powerpoint  presentation design">
            <a:extLst>
              <a:ext uri="{FF2B5EF4-FFF2-40B4-BE49-F238E27FC236}">
                <a16:creationId xmlns:a16="http://schemas.microsoft.com/office/drawing/2014/main" id="{09858A14-658F-41BC-88F9-CE22102E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0" y="2968844"/>
            <a:ext cx="5061696" cy="33913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62D073-5950-428B-9ED3-0176206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בחירת סוג התרשים - תזכורת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FD33DC-0ABB-43A8-B7DF-CF08E700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משתנה רציף – קשר בין משתנים - גרף קווי</a:t>
            </a:r>
          </a:p>
          <a:p>
            <a:r>
              <a:rPr lang="he-IL" dirty="0"/>
              <a:t>משתנה בדיד – השוואה - גרף עמודות</a:t>
            </a:r>
          </a:p>
          <a:p>
            <a:r>
              <a:rPr lang="he-IL" dirty="0"/>
              <a:t>משתנה מתוך שלם – גרף עוגה</a:t>
            </a:r>
          </a:p>
        </p:txBody>
      </p:sp>
      <p:pic>
        <p:nvPicPr>
          <p:cNvPr id="3074" name="Picture 2" descr="הגרף היומי: למעלה מ-200 אלף חולי קורונה. מה קורה לקצב ההחלמה? - גלובס">
            <a:extLst>
              <a:ext uri="{FF2B5EF4-FFF2-40B4-BE49-F238E27FC236}">
                <a16:creationId xmlns:a16="http://schemas.microsoft.com/office/drawing/2014/main" id="{8956746D-1F3B-4663-B376-400B80B7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49" y="3657600"/>
            <a:ext cx="3725251" cy="30953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קורונה: במי הווירוס גורם למחלה הכי קשה - ולמה?">
            <a:extLst>
              <a:ext uri="{FF2B5EF4-FFF2-40B4-BE49-F238E27FC236}">
                <a16:creationId xmlns:a16="http://schemas.microsoft.com/office/drawing/2014/main" id="{25DB7694-C18B-460E-B8A9-7295608B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8" y="3657599"/>
            <a:ext cx="3581815" cy="309592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12 - קורונה בישראל: בנט יכנס דיון וחובת המסכות תוחזר">
            <a:extLst>
              <a:ext uri="{FF2B5EF4-FFF2-40B4-BE49-F238E27FC236}">
                <a16:creationId xmlns:a16="http://schemas.microsoft.com/office/drawing/2014/main" id="{1F8A20B7-A7E6-4523-8BB6-DA19047B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3657598"/>
            <a:ext cx="2943101" cy="310102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8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271C71-5791-4872-BA2B-E0A99B94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הכנת תרשימים ב-</a:t>
            </a:r>
            <a:r>
              <a:rPr lang="en-US" dirty="0"/>
              <a:t>EXCEL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E98641-60E9-4AA7-9338-7A4ED231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גרף באקסל = </a:t>
            </a:r>
            <a:r>
              <a:rPr lang="he-IL" u="sng" dirty="0"/>
              <a:t>הצגה של נתונים</a:t>
            </a:r>
            <a:r>
              <a:rPr lang="he-IL" dirty="0"/>
              <a:t> בגיליון.</a:t>
            </a:r>
          </a:p>
          <a:p>
            <a:r>
              <a:rPr lang="he-IL" dirty="0"/>
              <a:t>מיקום - בשטח הגיליון או בגיליון נפרד.</a:t>
            </a:r>
          </a:p>
          <a:p>
            <a:r>
              <a:rPr lang="he-IL" dirty="0"/>
              <a:t>הגרף מופיע בשכבה נפרדת – </a:t>
            </a:r>
            <a:r>
              <a:rPr lang="he-IL" u="sng" dirty="0"/>
              <a:t>ניתן להזיז</a:t>
            </a:r>
            <a:r>
              <a:rPr lang="he-IL" dirty="0"/>
              <a:t> ללא השפעה על הטבלאות.</a:t>
            </a:r>
          </a:p>
          <a:p>
            <a:r>
              <a:rPr lang="he-IL" dirty="0"/>
              <a:t>הגרף </a:t>
            </a:r>
            <a:r>
              <a:rPr lang="he-IL" u="sng" dirty="0"/>
              <a:t>מתעדכן אוטומטית</a:t>
            </a:r>
            <a:r>
              <a:rPr lang="he-IL" dirty="0"/>
              <a:t> עם כל שינוי שנעשה בנתוניו בגיליון.</a:t>
            </a:r>
          </a:p>
          <a:p>
            <a:r>
              <a:rPr lang="he-IL" dirty="0"/>
              <a:t>באקסל ישנם סוגים רבים של גרפים.</a:t>
            </a:r>
          </a:p>
        </p:txBody>
      </p:sp>
      <p:pic>
        <p:nvPicPr>
          <p:cNvPr id="4" name="Picture 2" descr="Excel GIFs - Get the best GIF on GIPHY">
            <a:extLst>
              <a:ext uri="{FF2B5EF4-FFF2-40B4-BE49-F238E27FC236}">
                <a16:creationId xmlns:a16="http://schemas.microsoft.com/office/drawing/2014/main" id="{42D061A5-E9D7-44C6-BAD5-5573422792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9" y="166968"/>
            <a:ext cx="1670797" cy="16707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8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CB7D1-BFE1-4977-B381-9160924A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יצירת גרף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552214-7FFD-46C2-9897-822F3533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סימון התאים/הנתונים הרצויים בגיליון, כולל כותרות הטבלה.</a:t>
            </a:r>
          </a:p>
          <a:p>
            <a:r>
              <a:rPr lang="he-IL" dirty="0"/>
              <a:t>בתוך תפריט "הוספה" בחירה בחלק של "תרשימים"</a:t>
            </a:r>
          </a:p>
          <a:p>
            <a:pPr lvl="1"/>
            <a:r>
              <a:rPr lang="he-IL" dirty="0"/>
              <a:t>תרשימים מומלצים</a:t>
            </a:r>
          </a:p>
          <a:p>
            <a:pPr lvl="1"/>
            <a:r>
              <a:rPr lang="he-IL" dirty="0"/>
              <a:t>סוגי תרשימים שונים 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AF98A1D-026D-414B-82B7-22D5C47C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7" y="4076699"/>
            <a:ext cx="10460333" cy="1485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8F73C17D-6D6C-4C3D-9994-612B0B9E0143}"/>
              </a:ext>
            </a:extLst>
          </p:cNvPr>
          <p:cNvSpPr/>
          <p:nvPr/>
        </p:nvSpPr>
        <p:spPr>
          <a:xfrm>
            <a:off x="8839200" y="4007225"/>
            <a:ext cx="806824" cy="430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26B64961-1D2C-4441-AE63-1101F2C9121B}"/>
              </a:ext>
            </a:extLst>
          </p:cNvPr>
          <p:cNvSpPr/>
          <p:nvPr/>
        </p:nvSpPr>
        <p:spPr>
          <a:xfrm>
            <a:off x="0" y="4213414"/>
            <a:ext cx="2805956" cy="1485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47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F49229-6F4F-4ACC-BE09-96163790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יצירת גרף - 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376E7A-F334-4232-B614-8D3C315F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92F86AD-246D-4CEB-9475-565D1E6D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53" y="2065211"/>
            <a:ext cx="7799294" cy="4490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3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DB7C52-D213-481F-9837-DFA5C24E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תרשים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4A9282-325B-4638-BE77-26E69B29E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לחיצה על התרשים</a:t>
            </a:r>
          </a:p>
          <a:p>
            <a:r>
              <a:rPr lang="he-IL" dirty="0"/>
              <a:t>בחירה בלשונית "עיצוב תרשים"</a:t>
            </a:r>
          </a:p>
          <a:p>
            <a:r>
              <a:rPr lang="he-IL" dirty="0"/>
              <a:t>אפשרויות מגוונות לשינויים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E51216-3878-436F-B0F7-5EAD5303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4" y="3759728"/>
            <a:ext cx="11248095" cy="1615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110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DB7C52-D213-481F-9837-DFA5C24E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תרשים - 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4A9282-325B-4638-BE77-26E69B29EFD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87506" y="3164540"/>
            <a:ext cx="9932894" cy="3567954"/>
          </a:xfrm>
        </p:spPr>
        <p:txBody>
          <a:bodyPr>
            <a:normAutofit/>
          </a:bodyPr>
          <a:lstStyle/>
          <a:p>
            <a:r>
              <a:rPr lang="he-IL" dirty="0"/>
              <a:t>הוספת רכיבים לתרשים - כותרת ראשית, כותרות צירים, מקרא וכד'</a:t>
            </a:r>
          </a:p>
          <a:p>
            <a:r>
              <a:rPr lang="he-IL" dirty="0"/>
              <a:t>פריסה מהירה - שינוי סגנון הגרף, הוספת תוויות נתונים, שינוי מיקום מקרא וכד'</a:t>
            </a:r>
          </a:p>
          <a:p>
            <a:r>
              <a:rPr lang="he-IL" dirty="0"/>
              <a:t>שנה צבעים – קביעת הגוונים והצבעים של הרכיבים בתרשים.</a:t>
            </a:r>
          </a:p>
          <a:p>
            <a:r>
              <a:rPr lang="he-IL" dirty="0"/>
              <a:t>סגנונות תרשים - שינוי מהיר של צורת התרשים.</a:t>
            </a:r>
          </a:p>
          <a:p>
            <a:r>
              <a:rPr lang="he-IL" dirty="0"/>
              <a:t>החלף שורה עמודה- שינוי בין הסדרות לקטגוריות בנתונים המרכיבים את התרשים.</a:t>
            </a:r>
          </a:p>
          <a:p>
            <a:r>
              <a:rPr lang="he-IL" dirty="0"/>
              <a:t>בחר נתונים – בחירת הנתונים שמהם ייווצר הגרף.</a:t>
            </a:r>
          </a:p>
          <a:p>
            <a:r>
              <a:rPr lang="he-IL" dirty="0"/>
              <a:t>שנה סוג תרשים – שינוי סוג התרשים לסוג אחר.</a:t>
            </a:r>
          </a:p>
          <a:p>
            <a:r>
              <a:rPr lang="he-IL" dirty="0"/>
              <a:t>העבר תרשים – קביעת מיקום התרשים בגיליון.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E51216-3878-436F-B0F7-5EAD5303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4" y="1421060"/>
            <a:ext cx="11248095" cy="1615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120863"/>
      </p:ext>
    </p:extLst>
  </p:cSld>
  <p:clrMapOvr>
    <a:masterClrMapping/>
  </p:clrMapOvr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tf00001241_wac</Template>
  <TotalTime>2917</TotalTime>
  <Words>676</Words>
  <Application>Microsoft Office PowerPoint</Application>
  <PresentationFormat>מסך רחב</PresentationFormat>
  <Paragraphs>110</Paragraphs>
  <Slides>20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Tahoma</vt:lpstr>
      <vt:lpstr>חיתוך</vt:lpstr>
      <vt:lpstr>גרפים ותרשימים – חלק ב'</vt:lpstr>
      <vt:lpstr>מעגל המידע - תזכורת</vt:lpstr>
      <vt:lpstr>שיעור קודם - תזכורת</vt:lpstr>
      <vt:lpstr>בחירת סוג התרשים - תזכורת</vt:lpstr>
      <vt:lpstr>הכנת תרשימים ב-EXCEL</vt:lpstr>
      <vt:lpstr>יצירת גרף</vt:lpstr>
      <vt:lpstr>יצירת גרף - המשך</vt:lpstr>
      <vt:lpstr>עיצוב תרשים</vt:lpstr>
      <vt:lpstr>עיצוב תרשים - המשך</vt:lpstr>
      <vt:lpstr>הכנת גרף באקסל – תרגיל - קלאסרום</vt:lpstr>
      <vt:lpstr>אמינות בהצגת נתונים </vt:lpstr>
      <vt:lpstr>קשר בין נתונים</vt:lpstr>
      <vt:lpstr>מתאם בין נתונים</vt:lpstr>
      <vt:lpstr>איך מציגים תרשים?</vt:lpstr>
      <vt:lpstr>בחינה ביקורתית של תרשימים - דוגמאות</vt:lpstr>
      <vt:lpstr>אופן הצגת נתונים (1)</vt:lpstr>
      <vt:lpstr>אופן הצגת הנתונים (2)</vt:lpstr>
      <vt:lpstr>אופן הצגת הנתונים (3)</vt:lpstr>
      <vt:lpstr>סרטונים ועזרים נוספים</vt:lpstr>
      <vt:lpstr>סיכום השיעור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סינון ומיון פונקציות מתמטיות וסטטיסטיות</dc:title>
  <dc:creator>איתן בירן</dc:creator>
  <cp:lastModifiedBy>איתן בירן</cp:lastModifiedBy>
  <cp:revision>147</cp:revision>
  <dcterms:created xsi:type="dcterms:W3CDTF">2021-12-09T20:02:05Z</dcterms:created>
  <dcterms:modified xsi:type="dcterms:W3CDTF">2022-02-19T13:45:06Z</dcterms:modified>
</cp:coreProperties>
</file>