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552" r:id="rId5"/>
    <p:sldId id="530" r:id="rId6"/>
    <p:sldId id="269" r:id="rId7"/>
    <p:sldId id="605" r:id="rId8"/>
    <p:sldId id="773" r:id="rId9"/>
    <p:sldId id="744" r:id="rId10"/>
    <p:sldId id="742" r:id="rId11"/>
    <p:sldId id="747" r:id="rId12"/>
    <p:sldId id="777" r:id="rId13"/>
    <p:sldId id="778" r:id="rId14"/>
    <p:sldId id="779" r:id="rId15"/>
    <p:sldId id="780" r:id="rId16"/>
    <p:sldId id="752" r:id="rId17"/>
    <p:sldId id="748" r:id="rId18"/>
    <p:sldId id="749" r:id="rId19"/>
    <p:sldId id="750" r:id="rId20"/>
    <p:sldId id="745" r:id="rId21"/>
    <p:sldId id="781" r:id="rId22"/>
    <p:sldId id="782" r:id="rId23"/>
    <p:sldId id="774" r:id="rId24"/>
    <p:sldId id="783" r:id="rId25"/>
    <p:sldId id="789" r:id="rId26"/>
    <p:sldId id="761" r:id="rId27"/>
    <p:sldId id="772" r:id="rId28"/>
    <p:sldId id="768" r:id="rId29"/>
    <p:sldId id="756" r:id="rId30"/>
    <p:sldId id="758" r:id="rId31"/>
    <p:sldId id="762" r:id="rId32"/>
    <p:sldId id="784" r:id="rId33"/>
    <p:sldId id="785" r:id="rId34"/>
    <p:sldId id="786" r:id="rId35"/>
    <p:sldId id="769" r:id="rId36"/>
    <p:sldId id="764" r:id="rId37"/>
    <p:sldId id="766" r:id="rId38"/>
    <p:sldId id="787" r:id="rId39"/>
    <p:sldId id="755" r:id="rId40"/>
    <p:sldId id="788" r:id="rId41"/>
    <p:sldId id="770" r:id="rId42"/>
    <p:sldId id="348" r:id="rId43"/>
    <p:sldId id="351" r:id="rId44"/>
    <p:sldId id="47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2F487B-0D66-C222-300F-3C6D775CDFF0}" name="Emma Nylk" initials="EN" userId="Emma Nylk" providerId="None"/>
  <p188:author id="{4DB380DD-4D2F-EB3D-9717-0B1786562343}" name="John Bell" initials="JB" userId="S::john@effini.com::f70f6676-4d37-4a98-a7ac-a829233747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Nylk" initials="EN" lastIdx="14" clrIdx="0">
    <p:extLst>
      <p:ext uri="{19B8F6BF-5375-455C-9EA6-DF929625EA0E}">
        <p15:presenceInfo xmlns:p15="http://schemas.microsoft.com/office/powerpoint/2012/main" userId="Emma Nylk" providerId="None"/>
      </p:ext>
    </p:extLst>
  </p:cmAuthor>
  <p:cmAuthor id="2" name="John Bell" initials="JB" lastIdx="6" clrIdx="1">
    <p:extLst>
      <p:ext uri="{19B8F6BF-5375-455C-9EA6-DF929625EA0E}">
        <p15:presenceInfo xmlns:p15="http://schemas.microsoft.com/office/powerpoint/2012/main" userId="S::john@effini.com::f70f6676-4d37-4a98-a7ac-a82923374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673B"/>
    <a:srgbClr val="6A9CA1"/>
    <a:srgbClr val="EAC036"/>
    <a:srgbClr val="6C587C"/>
    <a:srgbClr val="38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BA6E5-89D6-A448-8807-C5B5D6C728B0}" v="1" dt="2022-04-12T08:17:07.637"/>
    <p1510:client id="{E74ADC74-DD21-4F4D-84C3-8BC9EC0D1A27}" v="865" dt="2022-04-12T06:53:37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1"/>
    <p:restoredTop sz="92817"/>
  </p:normalViewPr>
  <p:slideViewPr>
    <p:cSldViewPr snapToGrid="0">
      <p:cViewPr varScale="1">
        <p:scale>
          <a:sx n="109" d="100"/>
          <a:sy n="109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c0ba4a8366aeaf6c6cf.sharepoint.com/sites/UniversityofEdinburgh/Shared%20Documents/Data%20Lessons/Package%2020%20-%20Creating%20graphs/Excel/Screenshots%20for%20creating%20graphs%20powerpoi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c0ba4a8366aeaf6c6cf.sharepoint.com/sites/UniversityofEdinburgh/Shared%20Documents/Data%20Lessons/Package%2020%20-%20Creating%20graphs/Excel/Screenshots%20for%20creating%20graphs%20powerpoi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cc0ba4a8366aeaf6c6cf.sharepoint.com/sites/UniversityofEdinburgh/Shared%20Documents/Data%20Lessons/Package%2020%20-%20Creating%20graphs/Excel/Screenshots%20for%20creating%20graphs%20powerpoin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c0ba4a8366aeaf6c6cf.sharepoint.com/sites/UniversityofEdinburgh/Shared%20Documents/Data%20Lessons/Package%2020%20-%20Creating%20graphs/Excel/Screenshots%20for%20creating%20graphs%20powerpoin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c0ba4a8366aeaf6c6cf.sharepoint.com/sites/UniversityofEdinburgh/Shared%20Documents/Data%20Lessons/Package%2020%20-%20Creating%20graphs/Excel/Screenshots%20for%20creating%20graphs%20powerpoi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dirty="0"/>
              <a:t>Rainfall</a:t>
            </a:r>
            <a:r>
              <a:rPr lang="en-GB" sz="1800" baseline="0" dirty="0"/>
              <a:t> measured across the day</a:t>
            </a:r>
            <a:endParaRPr lang="en-GB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'line - rainfall'!$E$1</c:f>
              <c:strCache>
                <c:ptCount val="1"/>
                <c:pt idx="0">
                  <c:v>rainfall</c:v>
                </c:pt>
              </c:strCache>
            </c:strRef>
          </c:tx>
          <c:spPr>
            <a:ln w="28575" cap="rnd">
              <a:solidFill>
                <a:srgbClr val="CE673B"/>
              </a:solidFill>
              <a:round/>
            </a:ln>
            <a:effectLst/>
          </c:spPr>
          <c:marker>
            <c:symbol val="none"/>
          </c:marker>
          <c:cat>
            <c:numRef>
              <c:f>'line - rainfall'!$D$2:$D$25</c:f>
              <c:numCache>
                <c:formatCode>h:mm</c:formatCode>
                <c:ptCount val="24"/>
                <c:pt idx="0">
                  <c:v>9.9920072216264108E-16</c:v>
                </c:pt>
                <c:pt idx="1">
                  <c:v>4.1666666666666997E-2</c:v>
                </c:pt>
                <c:pt idx="2">
                  <c:v>8.3333333333332996E-2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0.83333333333333404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0.95833333333333404</c:v>
                </c:pt>
              </c:numCache>
            </c:numRef>
          </c:cat>
          <c:val>
            <c:numRef>
              <c:f>'line - rainfall'!$E$2:$E$25</c:f>
              <c:numCache>
                <c:formatCode>General</c:formatCode>
                <c:ptCount val="24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0.1</c:v>
                </c:pt>
                <c:pt idx="5">
                  <c:v>0.1</c:v>
                </c:pt>
                <c:pt idx="6">
                  <c:v>0.15</c:v>
                </c:pt>
                <c:pt idx="7">
                  <c:v>0.05</c:v>
                </c:pt>
                <c:pt idx="8">
                  <c:v>1</c:v>
                </c:pt>
                <c:pt idx="9">
                  <c:v>0.9</c:v>
                </c:pt>
                <c:pt idx="10">
                  <c:v>0.8</c:v>
                </c:pt>
                <c:pt idx="11">
                  <c:v>0.2</c:v>
                </c:pt>
                <c:pt idx="12">
                  <c:v>0.2</c:v>
                </c:pt>
                <c:pt idx="13">
                  <c:v>0.5</c:v>
                </c:pt>
                <c:pt idx="14">
                  <c:v>0.45</c:v>
                </c:pt>
                <c:pt idx="15">
                  <c:v>0.2</c:v>
                </c:pt>
                <c:pt idx="16">
                  <c:v>0.6</c:v>
                </c:pt>
                <c:pt idx="17">
                  <c:v>0.7</c:v>
                </c:pt>
                <c:pt idx="18">
                  <c:v>0.75</c:v>
                </c:pt>
                <c:pt idx="19">
                  <c:v>0.7</c:v>
                </c:pt>
                <c:pt idx="20">
                  <c:v>0.7</c:v>
                </c:pt>
                <c:pt idx="21">
                  <c:v>0.8</c:v>
                </c:pt>
                <c:pt idx="22">
                  <c:v>0.25</c:v>
                </c:pt>
                <c:pt idx="23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7F-41ED-8FD2-CA54BC4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2747184"/>
        <c:axId val="662747600"/>
      </c:lineChart>
      <c:catAx>
        <c:axId val="662747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747600"/>
        <c:crosses val="autoZero"/>
        <c:auto val="1"/>
        <c:lblAlgn val="ctr"/>
        <c:lblOffset val="100"/>
        <c:noMultiLvlLbl val="0"/>
      </c:catAx>
      <c:valAx>
        <c:axId val="66274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RAINFALL</a:t>
                </a:r>
                <a:r>
                  <a:rPr lang="en-GB" baseline="0" dirty="0"/>
                  <a:t> (MM)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74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The Ideal Gas Law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'line - vol vs temp'!$C$5</c:f>
              <c:strCache>
                <c:ptCount val="1"/>
                <c:pt idx="0">
                  <c:v>pressure_kPa</c:v>
                </c:pt>
              </c:strCache>
            </c:strRef>
          </c:tx>
          <c:spPr>
            <a:ln w="19050" cap="rnd">
              <a:solidFill>
                <a:srgbClr val="EAC03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EAC036"/>
                </a:solidFill>
              </a:ln>
              <a:effectLst/>
            </c:spPr>
          </c:marker>
          <c:xVal>
            <c:numRef>
              <c:f>'line - vol vs temp'!$A$6:$A$11</c:f>
              <c:numCache>
                <c:formatCode>General</c:formatCode>
                <c:ptCount val="6"/>
                <c:pt idx="0">
                  <c:v>-150</c:v>
                </c:pt>
                <c:pt idx="1">
                  <c:v>-100</c:v>
                </c:pt>
                <c:pt idx="2">
                  <c:v>-50</c:v>
                </c:pt>
                <c:pt idx="3">
                  <c:v>0</c:v>
                </c:pt>
                <c:pt idx="4">
                  <c:v>50</c:v>
                </c:pt>
                <c:pt idx="5">
                  <c:v>100</c:v>
                </c:pt>
              </c:numCache>
            </c:numRef>
          </c:xVal>
          <c:yVal>
            <c:numRef>
              <c:f>'line - vol vs temp'!$C$6:$C$11</c:f>
              <c:numCache>
                <c:formatCode>General</c:formatCode>
                <c:ptCount val="6"/>
                <c:pt idx="0">
                  <c:v>36</c:v>
                </c:pt>
                <c:pt idx="1">
                  <c:v>46.4</c:v>
                </c:pt>
                <c:pt idx="2">
                  <c:v>56.7</c:v>
                </c:pt>
                <c:pt idx="3">
                  <c:v>67.099999999999994</c:v>
                </c:pt>
                <c:pt idx="4">
                  <c:v>77.5</c:v>
                </c:pt>
                <c:pt idx="5">
                  <c:v>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58-4DE7-A071-FA59BA104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7230767"/>
        <c:axId val="1307233679"/>
      </c:scatterChart>
      <c:valAx>
        <c:axId val="1307230767"/>
        <c:scaling>
          <c:orientation val="minMax"/>
          <c:max val="100"/>
          <c:min val="-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Temperature (</a:t>
                </a:r>
                <a:r>
                  <a:rPr lang="en-GB" baseline="30000" dirty="0"/>
                  <a:t>0</a:t>
                </a:r>
                <a:r>
                  <a:rPr lang="en-GB" dirty="0"/>
                  <a:t>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33679"/>
        <c:crosses val="autoZero"/>
        <c:crossBetween val="midCat"/>
      </c:valAx>
      <c:valAx>
        <c:axId val="13072336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Pressure (kPa)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30767"/>
        <c:crossesAt val="-20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%</a:t>
            </a:r>
            <a:r>
              <a:rPr lang="en-US" sz="1600" baseline="0" dirty="0"/>
              <a:t> Change in population in </a:t>
            </a:r>
            <a:r>
              <a:rPr lang="en-US" sz="1600" dirty="0"/>
              <a:t>Scotland 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vs. 1900 population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'line - scot pop'!$B$4</c:f>
              <c:strCache>
                <c:ptCount val="1"/>
                <c:pt idx="0">
                  <c:v>Average population in millions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'line - scot pop'!$A$5:$A$125</c:f>
              <c:numCache>
                <c:formatCode>General</c:formatCode>
                <c:ptCount val="121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2011</c:v>
                </c:pt>
                <c:pt idx="112">
                  <c:v>2012</c:v>
                </c:pt>
                <c:pt idx="113">
                  <c:v>2013</c:v>
                </c:pt>
                <c:pt idx="114">
                  <c:v>2014</c:v>
                </c:pt>
                <c:pt idx="115">
                  <c:v>2015</c:v>
                </c:pt>
                <c:pt idx="116">
                  <c:v>2016</c:v>
                </c:pt>
                <c:pt idx="117">
                  <c:v>2017</c:v>
                </c:pt>
                <c:pt idx="118">
                  <c:v>2018</c:v>
                </c:pt>
                <c:pt idx="119">
                  <c:v>2019</c:v>
                </c:pt>
                <c:pt idx="120">
                  <c:v>2020</c:v>
                </c:pt>
              </c:numCache>
            </c:numRef>
          </c:xVal>
          <c:yVal>
            <c:numRef>
              <c:f>'line - scot pop'!$C$5:$C$125</c:f>
              <c:numCache>
                <c:formatCode>0%</c:formatCode>
                <c:ptCount val="121"/>
                <c:pt idx="0">
                  <c:v>0</c:v>
                </c:pt>
                <c:pt idx="1">
                  <c:v>9.3770931011386473E-3</c:v>
                </c:pt>
                <c:pt idx="2">
                  <c:v>1.5531395606833814E-2</c:v>
                </c:pt>
                <c:pt idx="3">
                  <c:v>2.1825396825396824E-2</c:v>
                </c:pt>
                <c:pt idx="4">
                  <c:v>2.7826468010517091E-2</c:v>
                </c:pt>
                <c:pt idx="5">
                  <c:v>3.3964728935336384E-2</c:v>
                </c:pt>
                <c:pt idx="6">
                  <c:v>3.9818221164250163E-2</c:v>
                </c:pt>
                <c:pt idx="7">
                  <c:v>4.5806451612903226E-2</c:v>
                </c:pt>
                <c:pt idx="8">
                  <c:v>5.1923076923076926E-2</c:v>
                </c:pt>
                <c:pt idx="9">
                  <c:v>5.7761732851985562E-2</c:v>
                </c:pt>
                <c:pt idx="10">
                  <c:v>6.3726524583245417E-2</c:v>
                </c:pt>
                <c:pt idx="11">
                  <c:v>6.609134918964428E-2</c:v>
                </c:pt>
                <c:pt idx="12">
                  <c:v>6.4121493355832102E-2</c:v>
                </c:pt>
                <c:pt idx="13">
                  <c:v>6.1548223350253804E-2</c:v>
                </c:pt>
                <c:pt idx="14">
                  <c:v>6.5304402780703596E-2</c:v>
                </c:pt>
                <c:pt idx="15">
                  <c:v>7.0006287989939214E-2</c:v>
                </c:pt>
                <c:pt idx="16">
                  <c:v>7.4661105318039628E-2</c:v>
                </c:pt>
                <c:pt idx="17">
                  <c:v>7.7546777546777551E-2</c:v>
                </c:pt>
                <c:pt idx="18">
                  <c:v>7.7930174563591026E-2</c:v>
                </c:pt>
                <c:pt idx="19">
                  <c:v>7.9460580912863066E-2</c:v>
                </c:pt>
                <c:pt idx="20">
                  <c:v>8.7787828947368418E-2</c:v>
                </c:pt>
                <c:pt idx="21">
                  <c:v>9.1151167554281029E-2</c:v>
                </c:pt>
                <c:pt idx="22">
                  <c:v>9.4120048999591671E-2</c:v>
                </c:pt>
                <c:pt idx="23">
                  <c:v>9.2266775777414073E-2</c:v>
                </c:pt>
                <c:pt idx="24">
                  <c:v>8.7412587412587409E-2</c:v>
                </c:pt>
                <c:pt idx="25">
                  <c:v>8.8350113005958492E-2</c:v>
                </c:pt>
                <c:pt idx="26">
                  <c:v>8.7787828947368418E-2</c:v>
                </c:pt>
                <c:pt idx="27">
                  <c:v>8.5720173088811039E-2</c:v>
                </c:pt>
                <c:pt idx="28">
                  <c:v>8.4777227722772283E-2</c:v>
                </c:pt>
                <c:pt idx="29">
                  <c:v>8.1746688741721849E-2</c:v>
                </c:pt>
                <c:pt idx="30">
                  <c:v>8.098591549295775E-2</c:v>
                </c:pt>
                <c:pt idx="31">
                  <c:v>8.3832335329341312E-2</c:v>
                </c:pt>
                <c:pt idx="32">
                  <c:v>9.1337292647962323E-2</c:v>
                </c:pt>
                <c:pt idx="33">
                  <c:v>9.6701954397394138E-2</c:v>
                </c:pt>
                <c:pt idx="34">
                  <c:v>0.10072963113092825</c:v>
                </c:pt>
                <c:pt idx="35">
                  <c:v>0.10417928528164748</c:v>
                </c:pt>
                <c:pt idx="36">
                  <c:v>0.10652436568666936</c:v>
                </c:pt>
                <c:pt idx="37">
                  <c:v>0.10849909584086799</c:v>
                </c:pt>
                <c:pt idx="38">
                  <c:v>0.11135589825756058</c:v>
                </c:pt>
                <c:pt idx="39">
                  <c:v>0.11384062312762133</c:v>
                </c:pt>
                <c:pt idx="40">
                  <c:v>0.12398815399802567</c:v>
                </c:pt>
                <c:pt idx="41">
                  <c:v>0.14011627906976745</c:v>
                </c:pt>
                <c:pt idx="42">
                  <c:v>0.14244298415152687</c:v>
                </c:pt>
                <c:pt idx="43">
                  <c:v>0.14492195027943727</c:v>
                </c:pt>
                <c:pt idx="44">
                  <c:v>0.14836852207293666</c:v>
                </c:pt>
                <c:pt idx="45">
                  <c:v>0.14459224985540775</c:v>
                </c:pt>
                <c:pt idx="46">
                  <c:v>0.14128120766402166</c:v>
                </c:pt>
                <c:pt idx="47">
                  <c:v>0.13339843749999999</c:v>
                </c:pt>
                <c:pt idx="48">
                  <c:v>0.13844660194174757</c:v>
                </c:pt>
                <c:pt idx="49">
                  <c:v>0.13944918541505041</c:v>
                </c:pt>
                <c:pt idx="50">
                  <c:v>0.14144736842105263</c:v>
                </c:pt>
                <c:pt idx="51">
                  <c:v>0.13034104272834182</c:v>
                </c:pt>
                <c:pt idx="52">
                  <c:v>0.1301705547931778</c:v>
                </c:pt>
                <c:pt idx="53">
                  <c:v>0.13</c:v>
                </c:pt>
                <c:pt idx="54">
                  <c:v>0.13068181818181818</c:v>
                </c:pt>
                <c:pt idx="55">
                  <c:v>0.1318724320093915</c:v>
                </c:pt>
                <c:pt idx="56">
                  <c:v>0.13339843749999999</c:v>
                </c:pt>
                <c:pt idx="57">
                  <c:v>0.1342439024390244</c:v>
                </c:pt>
                <c:pt idx="58">
                  <c:v>0.13693833884458276</c:v>
                </c:pt>
                <c:pt idx="59">
                  <c:v>0.14061592097617664</c:v>
                </c:pt>
                <c:pt idx="60">
                  <c:v>0.14310544611819234</c:v>
                </c:pt>
                <c:pt idx="61">
                  <c:v>0.14409722222222221</c:v>
                </c:pt>
                <c:pt idx="62">
                  <c:v>0.14640246248557137</c:v>
                </c:pt>
                <c:pt idx="63">
                  <c:v>0.14755043227665707</c:v>
                </c:pt>
                <c:pt idx="64">
                  <c:v>0.14820502975619121</c:v>
                </c:pt>
                <c:pt idx="65">
                  <c:v>0.14836852207293666</c:v>
                </c:pt>
                <c:pt idx="66">
                  <c:v>0.14689482791770814</c:v>
                </c:pt>
                <c:pt idx="67">
                  <c:v>0.14640246248557137</c:v>
                </c:pt>
                <c:pt idx="68">
                  <c:v>0.14673076923076922</c:v>
                </c:pt>
                <c:pt idx="69">
                  <c:v>0.14820502975619121</c:v>
                </c:pt>
                <c:pt idx="70">
                  <c:v>0.14918504314477468</c:v>
                </c:pt>
                <c:pt idx="71">
                  <c:v>0.14983713355048861</c:v>
                </c:pt>
                <c:pt idx="72">
                  <c:v>0.15048822515795521</c:v>
                </c:pt>
                <c:pt idx="73">
                  <c:v>0.15081339712918659</c:v>
                </c:pt>
                <c:pt idx="74">
                  <c:v>0.15097588978185994</c:v>
                </c:pt>
                <c:pt idx="75">
                  <c:v>0.15113832026018748</c:v>
                </c:pt>
                <c:pt idx="76">
                  <c:v>0.15113832026018748</c:v>
                </c:pt>
                <c:pt idx="77">
                  <c:v>0.15097588978185994</c:v>
                </c:pt>
                <c:pt idx="78">
                  <c:v>0.14869531849577897</c:v>
                </c:pt>
                <c:pt idx="79">
                  <c:v>0.14738662567255956</c:v>
                </c:pt>
                <c:pt idx="80">
                  <c:v>0.14574509048902579</c:v>
                </c:pt>
                <c:pt idx="81">
                  <c:v>0.14343629343629344</c:v>
                </c:pt>
                <c:pt idx="82">
                  <c:v>0.1409486931268151</c:v>
                </c:pt>
                <c:pt idx="83">
                  <c:v>0.1381118881118881</c:v>
                </c:pt>
                <c:pt idx="84">
                  <c:v>0.13660245183887915</c:v>
                </c:pt>
                <c:pt idx="85">
                  <c:v>0.13475039001560063</c:v>
                </c:pt>
                <c:pt idx="86">
                  <c:v>0.13204225352112675</c:v>
                </c:pt>
                <c:pt idx="87">
                  <c:v>0.12982937830947244</c:v>
                </c:pt>
                <c:pt idx="88">
                  <c:v>0.12605869608036241</c:v>
                </c:pt>
                <c:pt idx="89">
                  <c:v>0.12623079952737298</c:v>
                </c:pt>
                <c:pt idx="90">
                  <c:v>0.12674670340484157</c:v>
                </c:pt>
                <c:pt idx="91">
                  <c:v>0.12709030100334448</c:v>
                </c:pt>
                <c:pt idx="92">
                  <c:v>0.12760519071962248</c:v>
                </c:pt>
                <c:pt idx="93">
                  <c:v>0.12863315003927731</c:v>
                </c:pt>
                <c:pt idx="94">
                  <c:v>0.13034104272834182</c:v>
                </c:pt>
                <c:pt idx="95">
                  <c:v>0.13068181818181818</c:v>
                </c:pt>
                <c:pt idx="96">
                  <c:v>0.12863315003927731</c:v>
                </c:pt>
                <c:pt idx="97">
                  <c:v>0.12709030100334448</c:v>
                </c:pt>
                <c:pt idx="98">
                  <c:v>0.12605869608036241</c:v>
                </c:pt>
                <c:pt idx="99">
                  <c:v>0.12519716088328076</c:v>
                </c:pt>
                <c:pt idx="100">
                  <c:v>0.12364210942129172</c:v>
                </c:pt>
                <c:pt idx="101">
                  <c:v>0.12381516587677725</c:v>
                </c:pt>
                <c:pt idx="102">
                  <c:v>0.12225519287833828</c:v>
                </c:pt>
                <c:pt idx="103">
                  <c:v>0.12260233339924857</c:v>
                </c:pt>
                <c:pt idx="104">
                  <c:v>0.12623079952737298</c:v>
                </c:pt>
                <c:pt idx="105">
                  <c:v>0.12914622178606477</c:v>
                </c:pt>
                <c:pt idx="106">
                  <c:v>0.13289036544850499</c:v>
                </c:pt>
                <c:pt idx="107">
                  <c:v>0.13744167962674961</c:v>
                </c:pt>
                <c:pt idx="108">
                  <c:v>0.1416134648868253</c:v>
                </c:pt>
                <c:pt idx="109">
                  <c:v>0.14574509048902579</c:v>
                </c:pt>
                <c:pt idx="110">
                  <c:v>0.15032554576790502</c:v>
                </c:pt>
                <c:pt idx="111">
                  <c:v>0.15566127497621313</c:v>
                </c:pt>
                <c:pt idx="112">
                  <c:v>0.16487859966120835</c:v>
                </c:pt>
                <c:pt idx="113">
                  <c:v>0.16707339966209875</c:v>
                </c:pt>
                <c:pt idx="114">
                  <c:v>0.17018889096689732</c:v>
                </c:pt>
                <c:pt idx="115">
                  <c:v>0.17420435510887772</c:v>
                </c:pt>
                <c:pt idx="116">
                  <c:v>0.17894152479644707</c:v>
                </c:pt>
                <c:pt idx="117">
                  <c:v>0.18196902654867256</c:v>
                </c:pt>
                <c:pt idx="118">
                  <c:v>0.18407502758367048</c:v>
                </c:pt>
                <c:pt idx="119">
                  <c:v>0.18780889621087316</c:v>
                </c:pt>
                <c:pt idx="120">
                  <c:v>0.18825466520307355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8F-4A05-B616-96D1A3457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5667919"/>
        <c:axId val="1335668335"/>
      </c:scatterChart>
      <c:valAx>
        <c:axId val="1335667919"/>
        <c:scaling>
          <c:orientation val="minMax"/>
          <c:max val="2020"/>
          <c:min val="19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668335"/>
        <c:crosses val="autoZero"/>
        <c:crossBetween val="midCat"/>
      </c:valAx>
      <c:valAx>
        <c:axId val="13356683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POPULATION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667919"/>
        <c:crosses val="autoZero"/>
        <c:crossBetween val="midCat"/>
      </c:valAx>
    </c:plotArea>
    <c:plotVisOnly val="1"/>
    <c:dispBlanksAs val="gap"/>
    <c:showDLblsOverMax val="0"/>
    <c:extLst/>
  </c:chart>
  <c:spPr>
    <a:ln>
      <a:solidFill>
        <a:schemeClr val="tx1"/>
      </a:solidFill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Male</a:t>
            </a:r>
            <a:r>
              <a:rPr lang="en-GB" baseline="0" dirty="0"/>
              <a:t> </a:t>
            </a:r>
            <a:r>
              <a:rPr lang="en-GB" dirty="0"/>
              <a:t>life</a:t>
            </a:r>
            <a:r>
              <a:rPr lang="en-GB" baseline="0" dirty="0"/>
              <a:t> </a:t>
            </a:r>
            <a:r>
              <a:rPr lang="en-GB" dirty="0"/>
              <a:t>expectancy in Scotland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'line - life expectancy'!$B$3</c:f>
              <c:strCache>
                <c:ptCount val="1"/>
                <c:pt idx="0">
                  <c:v>male_life_expectancy</c:v>
                </c:pt>
              </c:strCache>
            </c:strRef>
          </c:tx>
          <c:spPr>
            <a:ln w="28575" cap="rnd">
              <a:solidFill>
                <a:srgbClr val="6A9CA1"/>
              </a:solidFill>
              <a:round/>
            </a:ln>
            <a:effectLst/>
          </c:spPr>
          <c:marker>
            <c:symbol val="none"/>
          </c:marker>
          <c:cat>
            <c:numRef>
              <c:f>'line - life expectancy'!$A$4:$A$42</c:f>
              <c:numCache>
                <c:formatCode>General</c:formatCod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numCache>
            </c:numRef>
          </c:cat>
          <c:val>
            <c:numRef>
              <c:f>'line - life expectancy'!$B$4:$B$42</c:f>
              <c:numCache>
                <c:formatCode>0.00</c:formatCode>
                <c:ptCount val="39"/>
                <c:pt idx="0">
                  <c:v>69.11</c:v>
                </c:pt>
                <c:pt idx="1">
                  <c:v>69.34</c:v>
                </c:pt>
                <c:pt idx="2">
                  <c:v>69.599999999999994</c:v>
                </c:pt>
                <c:pt idx="3">
                  <c:v>69.87</c:v>
                </c:pt>
                <c:pt idx="4">
                  <c:v>70.010000000000005</c:v>
                </c:pt>
                <c:pt idx="5">
                  <c:v>70.209999999999994</c:v>
                </c:pt>
                <c:pt idx="6">
                  <c:v>70.349999999999994</c:v>
                </c:pt>
                <c:pt idx="7">
                  <c:v>70.55</c:v>
                </c:pt>
                <c:pt idx="8">
                  <c:v>70.760000000000005</c:v>
                </c:pt>
                <c:pt idx="9">
                  <c:v>71.06</c:v>
                </c:pt>
                <c:pt idx="10">
                  <c:v>71.38</c:v>
                </c:pt>
                <c:pt idx="11">
                  <c:v>71.47</c:v>
                </c:pt>
                <c:pt idx="12">
                  <c:v>71.7</c:v>
                </c:pt>
                <c:pt idx="13">
                  <c:v>71.88</c:v>
                </c:pt>
                <c:pt idx="14">
                  <c:v>72.08</c:v>
                </c:pt>
                <c:pt idx="15">
                  <c:v>72.23</c:v>
                </c:pt>
                <c:pt idx="16">
                  <c:v>72.400000000000006</c:v>
                </c:pt>
                <c:pt idx="17">
                  <c:v>72.64</c:v>
                </c:pt>
                <c:pt idx="18">
                  <c:v>72.84</c:v>
                </c:pt>
                <c:pt idx="19">
                  <c:v>73.099999999999994</c:v>
                </c:pt>
                <c:pt idx="20">
                  <c:v>73.31</c:v>
                </c:pt>
                <c:pt idx="21">
                  <c:v>73.5</c:v>
                </c:pt>
                <c:pt idx="22">
                  <c:v>73.78</c:v>
                </c:pt>
                <c:pt idx="23">
                  <c:v>74.22</c:v>
                </c:pt>
                <c:pt idx="24">
                  <c:v>74.59</c:v>
                </c:pt>
                <c:pt idx="25">
                  <c:v>74.790000000000006</c:v>
                </c:pt>
                <c:pt idx="26">
                  <c:v>74.989999999999995</c:v>
                </c:pt>
                <c:pt idx="27">
                  <c:v>75.36</c:v>
                </c:pt>
                <c:pt idx="28">
                  <c:v>75.8</c:v>
                </c:pt>
                <c:pt idx="29">
                  <c:v>76.2</c:v>
                </c:pt>
                <c:pt idx="30">
                  <c:v>76.5</c:v>
                </c:pt>
                <c:pt idx="31">
                  <c:v>76.77</c:v>
                </c:pt>
                <c:pt idx="32">
                  <c:v>77.05</c:v>
                </c:pt>
                <c:pt idx="33">
                  <c:v>77.099999999999994</c:v>
                </c:pt>
                <c:pt idx="34">
                  <c:v>77.06</c:v>
                </c:pt>
                <c:pt idx="35">
                  <c:v>76.98</c:v>
                </c:pt>
                <c:pt idx="36">
                  <c:v>77.010000000000005</c:v>
                </c:pt>
                <c:pt idx="37">
                  <c:v>77.13</c:v>
                </c:pt>
                <c:pt idx="38" formatCode="0.0">
                  <c:v>76.790000000000006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6E-42CB-92E7-3CF339D92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0207615"/>
        <c:axId val="1510209279"/>
      </c:lineChart>
      <c:catAx>
        <c:axId val="151020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209279"/>
        <c:crosses val="autoZero"/>
        <c:auto val="1"/>
        <c:lblAlgn val="ctr"/>
        <c:lblOffset val="100"/>
        <c:noMultiLvlLbl val="0"/>
      </c:catAx>
      <c:valAx>
        <c:axId val="15102092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207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% of occupied</a:t>
            </a:r>
            <a:r>
              <a:rPr lang="en-GB" baseline="0" dirty="0"/>
              <a:t> vs. % of v</a:t>
            </a:r>
            <a:r>
              <a:rPr lang="en-GB" dirty="0"/>
              <a:t>acant houses</a:t>
            </a:r>
          </a:p>
          <a:p>
            <a:pPr>
              <a:defRPr/>
            </a:pPr>
            <a:r>
              <a:rPr lang="en-GB" baseline="0" dirty="0"/>
              <a:t> by council area in Scotland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'scatter - vacant houses'!$C$3</c:f>
              <c:strCache>
                <c:ptCount val="1"/>
                <c:pt idx="0">
                  <c:v>Vacant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'scatter - vacant houses'!$B$4:$B$35</c:f>
              <c:numCache>
                <c:formatCode>0.0%</c:formatCode>
                <c:ptCount val="32"/>
                <c:pt idx="0">
                  <c:v>0.86599999999999999</c:v>
                </c:pt>
                <c:pt idx="1">
                  <c:v>0.88800000000000001</c:v>
                </c:pt>
                <c:pt idx="2">
                  <c:v>0.90100000000000002</c:v>
                </c:pt>
                <c:pt idx="3">
                  <c:v>0.91400000000000003</c:v>
                </c:pt>
                <c:pt idx="4">
                  <c:v>0.93100000000000005</c:v>
                </c:pt>
                <c:pt idx="5">
                  <c:v>0.93400000000000005</c:v>
                </c:pt>
                <c:pt idx="6">
                  <c:v>0.93700000000000006</c:v>
                </c:pt>
                <c:pt idx="7">
                  <c:v>0.93799999999999994</c:v>
                </c:pt>
                <c:pt idx="8">
                  <c:v>0.94199999999999995</c:v>
                </c:pt>
                <c:pt idx="9">
                  <c:v>0.94299999999999995</c:v>
                </c:pt>
                <c:pt idx="10">
                  <c:v>0.94399999999999995</c:v>
                </c:pt>
                <c:pt idx="11">
                  <c:v>0.94399999999999995</c:v>
                </c:pt>
                <c:pt idx="12">
                  <c:v>0.94499999999999995</c:v>
                </c:pt>
                <c:pt idx="13">
                  <c:v>0.94799999999999995</c:v>
                </c:pt>
                <c:pt idx="14">
                  <c:v>0.95199999999999996</c:v>
                </c:pt>
                <c:pt idx="15">
                  <c:v>0.95199999999999996</c:v>
                </c:pt>
                <c:pt idx="16">
                  <c:v>0.95299999999999996</c:v>
                </c:pt>
                <c:pt idx="17">
                  <c:v>0.95899999999999996</c:v>
                </c:pt>
                <c:pt idx="18">
                  <c:v>0.95899999999999996</c:v>
                </c:pt>
                <c:pt idx="19">
                  <c:v>0.96299999999999997</c:v>
                </c:pt>
                <c:pt idx="20">
                  <c:v>0.96899999999999997</c:v>
                </c:pt>
                <c:pt idx="21">
                  <c:v>0.97199999999999998</c:v>
                </c:pt>
                <c:pt idx="22">
                  <c:v>0.97199999999999998</c:v>
                </c:pt>
                <c:pt idx="23">
                  <c:v>0.97399999999999998</c:v>
                </c:pt>
                <c:pt idx="24">
                  <c:v>0.97399999999999998</c:v>
                </c:pt>
                <c:pt idx="25">
                  <c:v>0.97499999999999998</c:v>
                </c:pt>
                <c:pt idx="26">
                  <c:v>0.97599999999999998</c:v>
                </c:pt>
                <c:pt idx="27">
                  <c:v>0.97599999999999998</c:v>
                </c:pt>
                <c:pt idx="28">
                  <c:v>0.97899999999999998</c:v>
                </c:pt>
                <c:pt idx="29">
                  <c:v>0.98</c:v>
                </c:pt>
                <c:pt idx="30">
                  <c:v>0.98299999999999998</c:v>
                </c:pt>
                <c:pt idx="31">
                  <c:v>0.98599999999999999</c:v>
                </c:pt>
              </c:numCache>
            </c:numRef>
          </c:xVal>
          <c:yVal>
            <c:numRef>
              <c:f>'scatter - vacant houses'!$C$4:$C$35</c:f>
              <c:numCache>
                <c:formatCode>0.0%</c:formatCode>
                <c:ptCount val="32"/>
                <c:pt idx="0">
                  <c:v>8.1000000000000003E-2</c:v>
                </c:pt>
                <c:pt idx="1">
                  <c:v>4.7E-2</c:v>
                </c:pt>
                <c:pt idx="2">
                  <c:v>5.6000000000000001E-2</c:v>
                </c:pt>
                <c:pt idx="3">
                  <c:v>7.0000000000000007E-2</c:v>
                </c:pt>
                <c:pt idx="4">
                  <c:v>3.7999999999999999E-2</c:v>
                </c:pt>
                <c:pt idx="5">
                  <c:v>4.9000000000000002E-2</c:v>
                </c:pt>
                <c:pt idx="6">
                  <c:v>5.6000000000000001E-2</c:v>
                </c:pt>
                <c:pt idx="7">
                  <c:v>4.2999999999999997E-2</c:v>
                </c:pt>
                <c:pt idx="8">
                  <c:v>4.1000000000000002E-2</c:v>
                </c:pt>
                <c:pt idx="9">
                  <c:v>4.7E-2</c:v>
                </c:pt>
                <c:pt idx="10">
                  <c:v>3.4000000000000002E-2</c:v>
                </c:pt>
                <c:pt idx="11">
                  <c:v>0.04</c:v>
                </c:pt>
                <c:pt idx="12">
                  <c:v>4.8000000000000001E-2</c:v>
                </c:pt>
                <c:pt idx="13">
                  <c:v>4.8000000000000001E-2</c:v>
                </c:pt>
                <c:pt idx="14">
                  <c:v>4.1000000000000002E-2</c:v>
                </c:pt>
                <c:pt idx="15">
                  <c:v>3.4000000000000002E-2</c:v>
                </c:pt>
                <c:pt idx="16">
                  <c:v>0.04</c:v>
                </c:pt>
                <c:pt idx="17">
                  <c:v>3.3000000000000002E-2</c:v>
                </c:pt>
                <c:pt idx="18">
                  <c:v>3.3000000000000002E-2</c:v>
                </c:pt>
                <c:pt idx="19">
                  <c:v>3.5000000000000003E-2</c:v>
                </c:pt>
                <c:pt idx="20">
                  <c:v>2.1000000000000001E-2</c:v>
                </c:pt>
                <c:pt idx="21">
                  <c:v>2.7E-2</c:v>
                </c:pt>
                <c:pt idx="22">
                  <c:v>2.7E-2</c:v>
                </c:pt>
                <c:pt idx="23">
                  <c:v>2.4E-2</c:v>
                </c:pt>
                <c:pt idx="24">
                  <c:v>2.5000000000000001E-2</c:v>
                </c:pt>
                <c:pt idx="25">
                  <c:v>2.3E-2</c:v>
                </c:pt>
                <c:pt idx="26">
                  <c:v>2.1999999999999999E-2</c:v>
                </c:pt>
                <c:pt idx="27">
                  <c:v>2.3E-2</c:v>
                </c:pt>
                <c:pt idx="28">
                  <c:v>0.02</c:v>
                </c:pt>
                <c:pt idx="29">
                  <c:v>1.9E-2</c:v>
                </c:pt>
                <c:pt idx="30">
                  <c:v>1.4999999999999999E-2</c:v>
                </c:pt>
                <c:pt idx="31">
                  <c:v>1.2999999999999999E-2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F6-46C1-97DE-B3623BD65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6207359"/>
        <c:axId val="1966208607"/>
      </c:scatterChart>
      <c:valAx>
        <c:axId val="1966207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OCCUPIED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6208607"/>
        <c:crosses val="autoZero"/>
        <c:crossBetween val="midCat"/>
      </c:valAx>
      <c:valAx>
        <c:axId val="1966208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VACANT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6207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/>
      <dgm:spPr>
        <a:solidFill>
          <a:srgbClr val="EAC036"/>
        </a:solidFill>
      </dgm:spPr>
      <dgm:t>
        <a:bodyPr/>
        <a:lstStyle/>
        <a:p>
          <a:r>
            <a:rPr lang="en-GB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/>
        </a:p>
      </dgm:t>
    </dgm:pt>
    <dgm:pt modelId="{84DAFC6A-7AD9-415D-A2B8-1BAA1942673B}">
      <dgm:prSet phldrT="[Text]"/>
      <dgm:spPr>
        <a:solidFill>
          <a:srgbClr val="CE673B"/>
        </a:solidFill>
      </dgm:spPr>
      <dgm:t>
        <a:bodyPr/>
        <a:lstStyle/>
        <a:p>
          <a:r>
            <a:rPr lang="en-GB" dirty="0"/>
            <a:t>Data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/>
        </a:p>
      </dgm:t>
    </dgm:pt>
    <dgm:pt modelId="{531F76BB-DA52-42DC-8E1D-EAE9722FD3F1}">
      <dgm:prSet phldrT="[Text]"/>
      <dgm:spPr>
        <a:solidFill>
          <a:srgbClr val="6A9CA1"/>
        </a:solidFill>
      </dgm:spPr>
      <dgm:t>
        <a:bodyPr/>
        <a:lstStyle/>
        <a:p>
          <a:r>
            <a:rPr lang="en-GB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/>
        </a:p>
      </dgm:t>
    </dgm:pt>
    <dgm:pt modelId="{ECC4F427-E545-43AC-A59D-F29E44ED15D7}">
      <dgm:prSet phldrT="[Text]"/>
      <dgm:spPr>
        <a:solidFill>
          <a:srgbClr val="6C587C"/>
        </a:solidFill>
      </dgm:spPr>
      <dgm:t>
        <a:bodyPr/>
        <a:lstStyle/>
        <a:p>
          <a:r>
            <a:rPr lang="en-GB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/>
        </a:p>
      </dgm:t>
    </dgm:pt>
    <dgm:pt modelId="{5D8CFE50-B61D-43DD-80BA-AE36A164F353}">
      <dgm:prSet phldrT="[Text]"/>
      <dgm:spPr/>
      <dgm:t>
        <a:bodyPr/>
        <a:lstStyle/>
        <a:p>
          <a:r>
            <a:rPr lang="en-GB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solidFill>
          <a:srgbClr val="6C587C"/>
        </a:soli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0"/>
          <a:ext cx="2492283" cy="617879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488910" y="0"/>
          <a:ext cx="2492283" cy="617879"/>
        </a:xfrm>
        <a:prstGeom prst="chevron">
          <a:avLst/>
        </a:prstGeom>
      </dgm:spPr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976" y="0"/>
          <a:ext cx="2649140" cy="612843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understanding</a:t>
          </a:r>
        </a:p>
      </dsp:txBody>
      <dsp:txXfrm>
        <a:off x="309398" y="0"/>
        <a:ext cx="2036297" cy="612843"/>
      </dsp:txXfrm>
    </dsp:sp>
    <dsp:sp modelId="{57D8BC79-8A14-4784-A9BC-79222363F349}">
      <dsp:nvSpPr>
        <dsp:cNvPr id="0" name=""/>
        <dsp:cNvSpPr/>
      </dsp:nvSpPr>
      <dsp:spPr>
        <a:xfrm>
          <a:off x="2387203" y="0"/>
          <a:ext cx="2649140" cy="612843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cleansing</a:t>
          </a:r>
        </a:p>
      </dsp:txBody>
      <dsp:txXfrm>
        <a:off x="2693625" y="0"/>
        <a:ext cx="2036297" cy="612843"/>
      </dsp:txXfrm>
    </dsp:sp>
    <dsp:sp modelId="{91728D26-AAEE-4B2A-9B2D-4C263630075E}">
      <dsp:nvSpPr>
        <dsp:cNvPr id="0" name=""/>
        <dsp:cNvSpPr/>
      </dsp:nvSpPr>
      <dsp:spPr>
        <a:xfrm>
          <a:off x="4771429" y="0"/>
          <a:ext cx="2649140" cy="612843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manipulation</a:t>
          </a:r>
        </a:p>
      </dsp:txBody>
      <dsp:txXfrm>
        <a:off x="5077851" y="0"/>
        <a:ext cx="2036297" cy="612843"/>
      </dsp:txXfrm>
    </dsp:sp>
    <dsp:sp modelId="{C332B943-0E1C-4214-B5EB-8F9751C4F8FB}">
      <dsp:nvSpPr>
        <dsp:cNvPr id="0" name=""/>
        <dsp:cNvSpPr/>
      </dsp:nvSpPr>
      <dsp:spPr>
        <a:xfrm>
          <a:off x="7155656" y="0"/>
          <a:ext cx="2649140" cy="612843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Identifying patterns</a:t>
          </a:r>
        </a:p>
      </dsp:txBody>
      <dsp:txXfrm>
        <a:off x="7462078" y="0"/>
        <a:ext cx="2036297" cy="612843"/>
      </dsp:txXfrm>
    </dsp:sp>
    <dsp:sp modelId="{D30C58E7-7E93-4A65-BCDC-CCF0C6DA706A}">
      <dsp:nvSpPr>
        <dsp:cNvPr id="0" name=""/>
        <dsp:cNvSpPr/>
      </dsp:nvSpPr>
      <dsp:spPr>
        <a:xfrm>
          <a:off x="9539882" y="0"/>
          <a:ext cx="2649140" cy="612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Extracting insights</a:t>
          </a:r>
        </a:p>
      </dsp:txBody>
      <dsp:txXfrm>
        <a:off x="9846304" y="0"/>
        <a:ext cx="2036297" cy="612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DFF-9A69-4CF3-905A-BFD153C5F59B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2BEC-CF82-4C09-9201-E8A94A91E3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7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49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09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097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92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17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611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968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032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72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29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05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96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92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59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49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253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92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59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49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11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974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1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9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10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4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48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636430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363" y="31161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22CF6-B432-4127-8727-92509BF66A0B}"/>
              </a:ext>
            </a:extLst>
          </p:cNvPr>
          <p:cNvSpPr/>
          <p:nvPr userDrawn="1"/>
        </p:nvSpPr>
        <p:spPr>
          <a:xfrm>
            <a:off x="34539" y="5218747"/>
            <a:ext cx="1686758" cy="15989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7435ED-A21A-4866-AA1D-EB145468B534}"/>
              </a:ext>
            </a:extLst>
          </p:cNvPr>
          <p:cNvSpPr/>
          <p:nvPr userDrawn="1"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D59AAAB-7C6B-4DD6-B5A8-F04557182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621192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727EC0E-2A2F-4A67-9842-0111FD944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05" y="5687254"/>
            <a:ext cx="1844980" cy="951318"/>
          </a:xfrm>
          <a:prstGeom prst="rect">
            <a:avLst/>
          </a:prstGeom>
        </p:spPr>
      </p:pic>
      <p:pic>
        <p:nvPicPr>
          <p:cNvPr id="17" name="Picture 2" descr="Home - The Data Lab">
            <a:extLst>
              <a:ext uri="{FF2B5EF4-FFF2-40B4-BE49-F238E27FC236}">
                <a16:creationId xmlns:a16="http://schemas.microsoft.com/office/drawing/2014/main" id="{095DCC10-2C73-4208-BFFA-01AA3F2BF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834" y="5735836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A54839-DD7D-4D43-B7B4-5A74388EC6DD}"/>
              </a:ext>
            </a:extLst>
          </p:cNvPr>
          <p:cNvSpPr/>
          <p:nvPr userDrawn="1"/>
        </p:nvSpPr>
        <p:spPr>
          <a:xfrm>
            <a:off x="0" y="536348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4C9410-0E98-42B6-9A7D-82908C7919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621192"/>
            <a:ext cx="1922636" cy="8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10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6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8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BD0DA7-BBDB-4BF4-9DD1-BE8DCD03695B}"/>
              </a:ext>
            </a:extLst>
          </p:cNvPr>
          <p:cNvSpPr txBox="1">
            <a:spLocks/>
          </p:cNvSpPr>
          <p:nvPr userDrawn="1"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w="38100">
            <a:solidFill>
              <a:srgbClr val="6A9CA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CF9DCF-4425-4748-A316-CF0BFB290CE0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6C587C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Definition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1017B-A279-4B83-A84B-B79DBB7D7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8686800" cy="4110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 descr="An open book">
            <a:extLst>
              <a:ext uri="{FF2B5EF4-FFF2-40B4-BE49-F238E27FC236}">
                <a16:creationId xmlns:a16="http://schemas.microsoft.com/office/drawing/2014/main" id="{C1209097-37ED-4D22-A6B8-01560ED36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8704" y="-19660"/>
            <a:ext cx="2095129" cy="2095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621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1C459A-0EA2-4F58-B130-CE5FAD9E3065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CE673B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68AE1-2F2B-4D17-A393-76B469763C0F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EAC036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Graphic 6" descr="Person with idea with solid fill">
            <a:extLst>
              <a:ext uri="{FF2B5EF4-FFF2-40B4-BE49-F238E27FC236}">
                <a16:creationId xmlns:a16="http://schemas.microsoft.com/office/drawing/2014/main" id="{E25AACE2-3951-471B-8CFA-5CCC751F5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60" y="477175"/>
            <a:ext cx="1067540" cy="10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601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Oval 6"/>
          <p:cNvSpPr/>
          <p:nvPr userDrawn="1"/>
        </p:nvSpPr>
        <p:spPr>
          <a:xfrm>
            <a:off x="698571" y="1052924"/>
            <a:ext cx="1371600" cy="13620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 userDrawn="1"/>
        </p:nvSpPr>
        <p:spPr>
          <a:xfrm>
            <a:off x="3629025" y="921544"/>
            <a:ext cx="1371600" cy="13620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9045676" y="1244797"/>
            <a:ext cx="3517557" cy="175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579" y="5631451"/>
            <a:ext cx="2389221" cy="10604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4BC5B0-ED93-4857-9385-89EF03617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9" y="5680255"/>
            <a:ext cx="1428592" cy="1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DF6F-4D60-4FD1-8EA1-73321BFA1540}" type="datetimeFigureOut">
              <a:rPr lang="en-GB" smtClean="0"/>
              <a:t>12/04/2022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2" r:id="rId2"/>
    <p:sldLayoutId id="2147483672" r:id="rId3"/>
    <p:sldLayoutId id="2147483674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majyhain/height-of-male-and-female-by-country-2022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ggle.com/majyhain/height-of-male-and-female-by-country-202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rscotland.gov.uk/statistics-and-data/statistics/statistics-by-theme/life-expectancy/life-expectancy-in-scotland/2018-2020/data-tabl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rscotland.gov.uk/statistics-and-data/statistics/statistics-by-theme/households/household-estimates/202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4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3.svg"/><Relationship Id="rId9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hyperlink" Target="https://creativecommons.org/licenses/by-nc/4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https://creativecommons.org/licenses/by-nc-sa/4.0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aggle.com/heitornunes/caffeine-content-of-drinks" TargetMode="External"/><Relationship Id="rId4" Type="http://schemas.openxmlformats.org/officeDocument/2006/relationships/hyperlink" Target="https://www.caffeineinforme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53119"/>
            <a:ext cx="9144000" cy="1575881"/>
          </a:xfrm>
        </p:spPr>
        <p:txBody>
          <a:bodyPr>
            <a:normAutofit fontScale="90000"/>
          </a:bodyPr>
          <a:lstStyle/>
          <a:p>
            <a:r>
              <a:rPr lang="en-GB" dirty="0"/>
              <a:t>Creating graphs</a:t>
            </a:r>
            <a:br>
              <a:rPr lang="en-GB" dirty="0"/>
            </a:br>
            <a:r>
              <a:rPr lang="en-GB" dirty="0"/>
              <a:t>in Excel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4B7AB-0A22-4861-BDA6-284B696F1EFE}"/>
              </a:ext>
            </a:extLst>
          </p:cNvPr>
          <p:cNvSpPr txBox="1"/>
          <p:nvPr/>
        </p:nvSpPr>
        <p:spPr>
          <a:xfrm>
            <a:off x="9523379" y="5076084"/>
            <a:ext cx="266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Version: 1.0</a:t>
            </a:r>
          </a:p>
        </p:txBody>
      </p:sp>
    </p:spTree>
    <p:extLst>
      <p:ext uri="{BB962C8B-B14F-4D97-AF65-F5344CB8AC3E}">
        <p14:creationId xmlns:p14="http://schemas.microsoft.com/office/powerpoint/2010/main" val="33333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shot of the insert tab in Excel">
            <a:extLst>
              <a:ext uri="{FF2B5EF4-FFF2-40B4-BE49-F238E27FC236}">
                <a16:creationId xmlns:a16="http://schemas.microsoft.com/office/drawing/2014/main" id="{EB4A1146-BFD6-45A1-B52E-F7BAE52B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264" y="2113935"/>
            <a:ext cx="6150318" cy="3926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Insert of bar chart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5AEB9-3FDB-4F65-ABC8-FB0DA7E4EC1C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1.</a:t>
            </a:r>
          </a:p>
          <a:p>
            <a:endParaRPr lang="en-GB" dirty="0"/>
          </a:p>
          <a:p>
            <a:r>
              <a:rPr lang="en-GB" dirty="0"/>
              <a:t>Highlight the dataset you are going to plot. </a:t>
            </a:r>
          </a:p>
          <a:p>
            <a:endParaRPr lang="en-GB" dirty="0"/>
          </a:p>
          <a:p>
            <a:r>
              <a:rPr lang="en-GB" dirty="0"/>
              <a:t>Then in the </a:t>
            </a:r>
            <a:r>
              <a:rPr lang="en-GB" b="1" dirty="0"/>
              <a:t>Insert tab</a:t>
            </a:r>
            <a:r>
              <a:rPr lang="en-GB" dirty="0"/>
              <a:t>, click on the </a:t>
            </a:r>
            <a:r>
              <a:rPr lang="en-GB" b="1" dirty="0"/>
              <a:t>icon </a:t>
            </a:r>
            <a:r>
              <a:rPr lang="en-GB" dirty="0"/>
              <a:t>that looks like a bar chart.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569A79-2696-4941-BE70-33D2C7B7A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77961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28B79C-30F2-4205-BAB8-98751C9E1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195" y="4600727"/>
            <a:ext cx="4532351" cy="1582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08E939C-0060-4353-8686-79103ED0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5421" y="4474136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2F46EF-74AF-4525-B1CE-57464BB22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8194" y="2355738"/>
            <a:ext cx="2605388" cy="7491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95566F-18BF-43F8-940D-334AC95AC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58311" y="2569704"/>
            <a:ext cx="3318308" cy="2110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65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Select the type of bar chart</a:t>
            </a:r>
          </a:p>
        </p:txBody>
      </p:sp>
      <p:pic>
        <p:nvPicPr>
          <p:cNvPr id="11" name="Picture 10" descr="Screenshot of the graph options in Excel">
            <a:extLst>
              <a:ext uri="{FF2B5EF4-FFF2-40B4-BE49-F238E27FC236}">
                <a16:creationId xmlns:a16="http://schemas.microsoft.com/office/drawing/2014/main" id="{6B587010-4BEF-4A68-89B3-5176E8F732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889" y="2056065"/>
            <a:ext cx="2399072" cy="443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25AEB9-3FDB-4F65-ABC8-FB0DA7E4EC1C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2.</a:t>
            </a:r>
          </a:p>
          <a:p>
            <a:endParaRPr lang="en-GB" dirty="0"/>
          </a:p>
          <a:p>
            <a:r>
              <a:rPr lang="en-GB" b="1" dirty="0"/>
              <a:t>Select the type of bar chart </a:t>
            </a:r>
            <a:r>
              <a:rPr lang="en-GB" dirty="0"/>
              <a:t>you would like from the drop down list. </a:t>
            </a:r>
          </a:p>
          <a:p>
            <a:endParaRPr lang="en-GB" dirty="0"/>
          </a:p>
          <a:p>
            <a:r>
              <a:rPr lang="en-GB" dirty="0"/>
              <a:t>In this case we will use a horizontal bar chart.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8E939C-0060-4353-8686-79103ED0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6737" y="4185979"/>
            <a:ext cx="1125714" cy="975956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Amend your graph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5AEB9-3FDB-4F65-ABC8-FB0DA7E4EC1C}"/>
              </a:ext>
            </a:extLst>
          </p:cNvPr>
          <p:cNvSpPr txBox="1"/>
          <p:nvPr/>
        </p:nvSpPr>
        <p:spPr>
          <a:xfrm>
            <a:off x="245806" y="2113935"/>
            <a:ext cx="44736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3.</a:t>
            </a:r>
          </a:p>
          <a:p>
            <a:endParaRPr lang="en-GB" dirty="0"/>
          </a:p>
          <a:p>
            <a:r>
              <a:rPr lang="en-GB" dirty="0"/>
              <a:t>Click on  the </a:t>
            </a:r>
            <a:r>
              <a:rPr lang="en-GB" b="1" dirty="0"/>
              <a:t>+ symbol </a:t>
            </a:r>
            <a:r>
              <a:rPr lang="en-GB" dirty="0"/>
              <a:t>next to the graph to add elements to graph such as Axis Titles.</a:t>
            </a:r>
          </a:p>
          <a:p>
            <a:endParaRPr lang="en-GB" dirty="0"/>
          </a:p>
          <a:p>
            <a:r>
              <a:rPr lang="en-GB" dirty="0"/>
              <a:t>Then right click on any element you would like to change (e.g. the Title, Axis title)   </a:t>
            </a:r>
          </a:p>
        </p:txBody>
      </p:sp>
      <p:pic>
        <p:nvPicPr>
          <p:cNvPr id="6" name="Picture 5" descr="Screenshot of a graph in Excel, highlighting the + button next to the graph.">
            <a:extLst>
              <a:ext uri="{FF2B5EF4-FFF2-40B4-BE49-F238E27FC236}">
                <a16:creationId xmlns:a16="http://schemas.microsoft.com/office/drawing/2014/main" id="{5A0C81D7-8477-4C71-AA98-9669E0E33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482" y="2320412"/>
            <a:ext cx="6287334" cy="357894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08E939C-0060-4353-8686-79103ED0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43102" y="2113935"/>
            <a:ext cx="1125714" cy="975956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10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questions 1 to 8 </a:t>
            </a:r>
          </a:p>
          <a:p>
            <a:pPr marL="0" indent="0" algn="ctr">
              <a:buNone/>
            </a:pPr>
            <a:r>
              <a:rPr lang="en-GB" sz="3600" dirty="0"/>
              <a:t>in </a:t>
            </a:r>
            <a:r>
              <a:rPr lang="en-GB" sz="3600" b="1" dirty="0"/>
              <a:t>section 1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‘Creating graphs in Excel’ workbook.</a:t>
            </a:r>
            <a:endParaRPr lang="en-GB" sz="3600" dirty="0">
              <a:cs typeface="Calibri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3187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should you use a histogram chart?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AD5A3-EBE4-44A6-B0A0-7F3186D596E4}"/>
              </a:ext>
            </a:extLst>
          </p:cNvPr>
          <p:cNvSpPr txBox="1"/>
          <p:nvPr/>
        </p:nvSpPr>
        <p:spPr>
          <a:xfrm>
            <a:off x="226142" y="1927207"/>
            <a:ext cx="112186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Histograms should be used if you want to </a:t>
            </a:r>
            <a:r>
              <a:rPr lang="en-GB" sz="2400" b="1" dirty="0"/>
              <a:t>compare numeric </a:t>
            </a:r>
            <a:r>
              <a:rPr lang="en-GB" sz="2400" dirty="0"/>
              <a:t>data. The numeric data on the x-axis should be grouped into bins. </a:t>
            </a:r>
          </a:p>
        </p:txBody>
      </p:sp>
      <p:pic>
        <p:nvPicPr>
          <p:cNvPr id="5" name="Picture 4" descr="Art paintbrushes on surface scraped with paint samples">
            <a:extLst>
              <a:ext uri="{FF2B5EF4-FFF2-40B4-BE49-F238E27FC236}">
                <a16:creationId xmlns:a16="http://schemas.microsoft.com/office/drawing/2014/main" id="{F381F892-66A3-479E-B82A-19A4D9760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791" y="2922637"/>
            <a:ext cx="3399183" cy="3399183"/>
          </a:xfrm>
          <a:prstGeom prst="ellipse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7C42048-B803-4AF8-92E0-DB8E9A4EF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26" y="2922637"/>
            <a:ext cx="5774848" cy="3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D15CD-F891-4759-A727-DFBFC505BE18}"/>
              </a:ext>
            </a:extLst>
          </p:cNvPr>
          <p:cNvSpPr txBox="1"/>
          <p:nvPr/>
        </p:nvSpPr>
        <p:spPr>
          <a:xfrm>
            <a:off x="157316" y="1833341"/>
            <a:ext cx="10825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plot shows the average male height (cm) by country. </a:t>
            </a:r>
          </a:p>
          <a:p>
            <a:r>
              <a:rPr lang="en-GB" sz="2000" dirty="0"/>
              <a:t>Each bar covers a 2cm range (e.g. 164 -166cm)  </a:t>
            </a:r>
          </a:p>
        </p:txBody>
      </p:sp>
      <p:pic>
        <p:nvPicPr>
          <p:cNvPr id="7" name="Picture 6" descr="Child checking height">
            <a:extLst>
              <a:ext uri="{FF2B5EF4-FFF2-40B4-BE49-F238E27FC236}">
                <a16:creationId xmlns:a16="http://schemas.microsoft.com/office/drawing/2014/main" id="{F612567C-7B01-4EB5-A71C-430EBCAD3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4837" y="2358403"/>
            <a:ext cx="3253314" cy="3859161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B3158-24F1-4B27-B7DD-5C1EC22163A4}"/>
              </a:ext>
            </a:extLst>
          </p:cNvPr>
          <p:cNvSpPr txBox="1"/>
          <p:nvPr/>
        </p:nvSpPr>
        <p:spPr>
          <a:xfrm>
            <a:off x="0" y="6492875"/>
            <a:ext cx="270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343DD-CF4A-45C0-92A0-ED14C378E684}"/>
              </a:ext>
            </a:extLst>
          </p:cNvPr>
          <p:cNvSpPr txBox="1"/>
          <p:nvPr/>
        </p:nvSpPr>
        <p:spPr>
          <a:xfrm>
            <a:off x="749709" y="6523652"/>
            <a:ext cx="804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3"/>
              </a:rPr>
              <a:t>https://www.kaggle.com/majyhain/height-of-male-and-female-by-country-2022</a:t>
            </a:r>
            <a:r>
              <a:rPr lang="en-GB" sz="1400" dirty="0"/>
              <a:t> </a:t>
            </a:r>
          </a:p>
        </p:txBody>
      </p:sp>
      <p:pic>
        <p:nvPicPr>
          <p:cNvPr id="3" name="Picture 2" descr="Histogram of number of countries by average male height in 2022.">
            <a:extLst>
              <a:ext uri="{FF2B5EF4-FFF2-40B4-BE49-F238E27FC236}">
                <a16:creationId xmlns:a16="http://schemas.microsoft.com/office/drawing/2014/main" id="{6B3BDA20-F94D-4E96-8C6F-C73199C1E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83880"/>
            <a:ext cx="5550891" cy="37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Histogram best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C5910-F264-476E-804A-53098A1EFFC6}"/>
              </a:ext>
            </a:extLst>
          </p:cNvPr>
          <p:cNvSpPr txBox="1"/>
          <p:nvPr/>
        </p:nvSpPr>
        <p:spPr>
          <a:xfrm>
            <a:off x="432621" y="2892720"/>
            <a:ext cx="5427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bars on a histogram should always be </a:t>
            </a:r>
            <a:r>
              <a:rPr lang="en-US" sz="2400" b="1" dirty="0"/>
              <a:t>displayed as touching</a:t>
            </a:r>
            <a:r>
              <a:rPr lang="en-US" sz="2400" dirty="0"/>
              <a:t>, since the variable shown on the x-axis is continuous. </a:t>
            </a:r>
          </a:p>
          <a:p>
            <a:endParaRPr lang="en-US" sz="2400" dirty="0"/>
          </a:p>
          <a:p>
            <a:r>
              <a:rPr lang="en-US" sz="2400" dirty="0"/>
              <a:t>If there are gaps between the bars, then that implies missing data in that range.</a:t>
            </a:r>
            <a:endParaRPr lang="en-GB" sz="2400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B1657C8-415F-481D-807F-C88E0BE5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292" y="2386778"/>
            <a:ext cx="5254119" cy="35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0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How to create histogram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3ED11-A926-42EB-B140-40783F8D777A}"/>
              </a:ext>
            </a:extLst>
          </p:cNvPr>
          <p:cNvSpPr txBox="1"/>
          <p:nvPr/>
        </p:nvSpPr>
        <p:spPr>
          <a:xfrm>
            <a:off x="462116" y="1907459"/>
            <a:ext cx="63319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are now going to look at </a:t>
            </a:r>
            <a:r>
              <a:rPr lang="en-GB" sz="2000" b="1" dirty="0"/>
              <a:t>how to create histograms in Excel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We are going use a dataset that shows the average female height by country. </a:t>
            </a:r>
          </a:p>
        </p:txBody>
      </p:sp>
      <p:pic>
        <p:nvPicPr>
          <p:cNvPr id="6" name="Picture 5" descr="Multi-ethnic women in formal attire">
            <a:extLst>
              <a:ext uri="{FF2B5EF4-FFF2-40B4-BE49-F238E27FC236}">
                <a16:creationId xmlns:a16="http://schemas.microsoft.com/office/drawing/2014/main" id="{3DC78E80-49E5-4154-AF5C-D7561744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303" y="3866016"/>
            <a:ext cx="3657600" cy="244137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A1C7A-ED60-4A16-9BFD-EE09E3B4D2A7}"/>
              </a:ext>
            </a:extLst>
          </p:cNvPr>
          <p:cNvSpPr txBox="1"/>
          <p:nvPr/>
        </p:nvSpPr>
        <p:spPr>
          <a:xfrm>
            <a:off x="0" y="6548941"/>
            <a:ext cx="2733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527C3-4170-4D2A-9148-F255A5D49438}"/>
              </a:ext>
            </a:extLst>
          </p:cNvPr>
          <p:cNvSpPr txBox="1"/>
          <p:nvPr/>
        </p:nvSpPr>
        <p:spPr>
          <a:xfrm>
            <a:off x="602225" y="656005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https://www.kaggle.com/majyhain/height-of-male-and-female-by-country-2022</a:t>
            </a:r>
            <a:r>
              <a:rPr lang="en-GB" sz="1200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5C17BB-4F52-478F-9BDE-EE1DCD7C920B}"/>
              </a:ext>
            </a:extLst>
          </p:cNvPr>
          <p:cNvGraphicFramePr>
            <a:graphicFrameLocks noGrp="1"/>
          </p:cNvGraphicFramePr>
          <p:nvPr/>
        </p:nvGraphicFramePr>
        <p:xfrm>
          <a:off x="7266039" y="2049821"/>
          <a:ext cx="3940275" cy="397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209">
                  <a:extLst>
                    <a:ext uri="{9D8B030D-6E8A-4147-A177-3AD203B41FA5}">
                      <a16:colId xmlns:a16="http://schemas.microsoft.com/office/drawing/2014/main" val="3202416832"/>
                    </a:ext>
                  </a:extLst>
                </a:gridCol>
                <a:gridCol w="1994066">
                  <a:extLst>
                    <a:ext uri="{9D8B030D-6E8A-4147-A177-3AD203B41FA5}">
                      <a16:colId xmlns:a16="http://schemas.microsoft.com/office/drawing/2014/main" val="22808554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country_name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 female_height_cm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0257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Afghanistan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156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7798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Albania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162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4466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Algeria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162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037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American Samoa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168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3641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Andorra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166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9438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Angola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158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21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Antigua and Barbuda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166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353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Argentina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161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46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Armenia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160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135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Australia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165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4504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Austria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167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3566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Azerbaijan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161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3836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Bahamas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163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67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Bahrain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158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770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Bangladesh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152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0417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Barbados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166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5723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Belarus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                                       167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9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450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Insert a histogram </a:t>
            </a:r>
          </a:p>
        </p:txBody>
      </p:sp>
      <p:pic>
        <p:nvPicPr>
          <p:cNvPr id="4" name="Picture 3" descr="Screenshot of the graph options in Excel&#10;">
            <a:extLst>
              <a:ext uri="{FF2B5EF4-FFF2-40B4-BE49-F238E27FC236}">
                <a16:creationId xmlns:a16="http://schemas.microsoft.com/office/drawing/2014/main" id="{09701709-BA9B-43B5-9969-35582F4A4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710" y="2020461"/>
            <a:ext cx="6096000" cy="3695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A97457-AE4D-44EB-A2B3-05F248FAD6BE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1.</a:t>
            </a:r>
          </a:p>
          <a:p>
            <a:endParaRPr lang="en-GB" dirty="0"/>
          </a:p>
          <a:p>
            <a:r>
              <a:rPr lang="en-GB" dirty="0"/>
              <a:t>Highlight the dataset you are going to plot. </a:t>
            </a:r>
          </a:p>
          <a:p>
            <a:endParaRPr lang="en-GB" dirty="0"/>
          </a:p>
          <a:p>
            <a:r>
              <a:rPr lang="en-GB" dirty="0"/>
              <a:t>Then in the </a:t>
            </a:r>
            <a:r>
              <a:rPr lang="en-GB" b="1" dirty="0"/>
              <a:t>Insert tab</a:t>
            </a:r>
            <a:r>
              <a:rPr lang="en-GB" dirty="0"/>
              <a:t>, click on the </a:t>
            </a:r>
            <a:r>
              <a:rPr lang="en-GB" b="1" dirty="0"/>
              <a:t>icon </a:t>
            </a:r>
            <a:r>
              <a:rPr lang="en-GB" dirty="0"/>
              <a:t>that looks like a histogram chart.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EC640-0FC1-4340-9A3C-2FB779A34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169" y="4701808"/>
            <a:ext cx="4532351" cy="1582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EA08C8D-85EF-44DB-861E-6B25B524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4941300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0F4233-CBD8-42C4-AC89-085C89017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990735" y="3086458"/>
            <a:ext cx="2443075" cy="188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54756-6219-46DD-8C25-2FDA77DBA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93322" y="2258778"/>
            <a:ext cx="2605388" cy="827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D6AFD1-CC59-4587-8048-326533D8F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2478" y="1815427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509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C227-4DA2-46BD-B688-153AA2647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739" y="2163407"/>
            <a:ext cx="4425960" cy="3804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Select the appropriate histogram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97457-AE4D-44EB-A2B3-05F248FAD6BE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2.</a:t>
            </a:r>
          </a:p>
          <a:p>
            <a:endParaRPr lang="en-GB" dirty="0"/>
          </a:p>
          <a:p>
            <a:r>
              <a:rPr lang="en-GB" dirty="0"/>
              <a:t>Click on the </a:t>
            </a:r>
            <a:r>
              <a:rPr lang="en-GB" b="1" dirty="0"/>
              <a:t>standard histogram icon </a:t>
            </a:r>
            <a:r>
              <a:rPr lang="en-GB" dirty="0"/>
              <a:t>in the drop down list.  </a:t>
            </a:r>
          </a:p>
          <a:p>
            <a:endParaRPr lang="en-GB" dirty="0"/>
          </a:p>
          <a:p>
            <a:r>
              <a:rPr lang="en-GB" dirty="0"/>
              <a:t>The graph will now appear in the workbook.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08C8D-85EF-44DB-861E-6B25B524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7419" y="3259549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10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intentions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A5D003-952C-4CC8-8F5A-EC222DA6F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63146"/>
              </p:ext>
            </p:extLst>
          </p:nvPr>
        </p:nvGraphicFramePr>
        <p:xfrm>
          <a:off x="510289" y="2326106"/>
          <a:ext cx="10843511" cy="3630132"/>
        </p:xfrm>
        <a:graphic>
          <a:graphicData uri="http://schemas.openxmlformats.org/drawingml/2006/table">
            <a:tbl>
              <a:tblPr/>
              <a:tblGrid>
                <a:gridCol w="10843511">
                  <a:extLst>
                    <a:ext uri="{9D8B030D-6E8A-4147-A177-3AD203B41FA5}">
                      <a16:colId xmlns:a16="http://schemas.microsoft.com/office/drawing/2014/main" val="803942006"/>
                    </a:ext>
                  </a:extLst>
                </a:gridCol>
              </a:tblGrid>
              <a:tr h="3630132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will be learning about 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creating graphs in Excel,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specifically,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creating graphs fits into the analysis steps</a:t>
                      </a:r>
                    </a:p>
                    <a:p>
                      <a:pPr marL="457200" indent="-4572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 of creating 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 charts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histograms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 of creating 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 graphs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scatterplots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344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67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Amend the size of the bins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97457-AE4D-44EB-A2B3-05F248FAD6BE}"/>
              </a:ext>
            </a:extLst>
          </p:cNvPr>
          <p:cNvSpPr txBox="1"/>
          <p:nvPr/>
        </p:nvSpPr>
        <p:spPr>
          <a:xfrm>
            <a:off x="245806" y="2113935"/>
            <a:ext cx="44736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3.</a:t>
            </a:r>
          </a:p>
          <a:p>
            <a:endParaRPr lang="en-GB" dirty="0"/>
          </a:p>
          <a:p>
            <a:r>
              <a:rPr lang="en-GB" dirty="0"/>
              <a:t>Excel will automatically decide how to group your data into bins. </a:t>
            </a:r>
          </a:p>
          <a:p>
            <a:endParaRPr lang="en-GB" dirty="0"/>
          </a:p>
          <a:p>
            <a:r>
              <a:rPr lang="en-GB" dirty="0"/>
              <a:t>Often the size of the bins will need to be amended.</a:t>
            </a:r>
          </a:p>
          <a:p>
            <a:endParaRPr lang="en-GB" dirty="0"/>
          </a:p>
          <a:p>
            <a:r>
              <a:rPr lang="en-GB" b="1" dirty="0"/>
              <a:t>Right click </a:t>
            </a:r>
            <a:r>
              <a:rPr lang="en-GB" dirty="0"/>
              <a:t>on the values in the x-axis, then select </a:t>
            </a:r>
            <a:r>
              <a:rPr lang="en-GB" b="1" dirty="0"/>
              <a:t>Format Axis</a:t>
            </a:r>
            <a:r>
              <a:rPr lang="en-GB" dirty="0"/>
              <a:t>.  </a:t>
            </a:r>
          </a:p>
        </p:txBody>
      </p:sp>
      <p:pic>
        <p:nvPicPr>
          <p:cNvPr id="4" name="Picture 3" descr="Screenshot of a histogram in Excel, highlighting the Format Axis option">
            <a:extLst>
              <a:ext uri="{FF2B5EF4-FFF2-40B4-BE49-F238E27FC236}">
                <a16:creationId xmlns:a16="http://schemas.microsoft.com/office/drawing/2014/main" id="{2FB05CD4-392E-4AB7-B560-A282E3D14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710" y="2208468"/>
            <a:ext cx="5879691" cy="3429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A08C8D-85EF-44DB-861E-6B25B524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60310" y="4331927"/>
            <a:ext cx="1838632" cy="682526"/>
          </a:xfrm>
          <a:prstGeom prst="roundRect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922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Amend the size of the bins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97457-AE4D-44EB-A2B3-05F248FAD6BE}"/>
              </a:ext>
            </a:extLst>
          </p:cNvPr>
          <p:cNvSpPr txBox="1"/>
          <p:nvPr/>
        </p:nvSpPr>
        <p:spPr>
          <a:xfrm>
            <a:off x="245806" y="2113935"/>
            <a:ext cx="3667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4.</a:t>
            </a:r>
          </a:p>
          <a:p>
            <a:endParaRPr lang="en-GB" dirty="0"/>
          </a:p>
          <a:p>
            <a:r>
              <a:rPr lang="en-GB" dirty="0"/>
              <a:t>The Format Axis editor will now be open. </a:t>
            </a:r>
          </a:p>
          <a:p>
            <a:endParaRPr lang="en-GB" dirty="0"/>
          </a:p>
          <a:p>
            <a:r>
              <a:rPr lang="en-GB" dirty="0"/>
              <a:t>You can change the size of the bins either based on the </a:t>
            </a:r>
            <a:r>
              <a:rPr lang="en-GB" b="1" dirty="0"/>
              <a:t>width</a:t>
            </a:r>
            <a:r>
              <a:rPr lang="en-GB" dirty="0"/>
              <a:t> or the </a:t>
            </a:r>
            <a:r>
              <a:rPr lang="en-GB" b="1" dirty="0"/>
              <a:t>number of bins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In this case the size of the bin has been changed to 3cm (e.g. 157 – 160cm)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B39F6-5751-490F-B006-03F1B8F3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901" y="2305272"/>
            <a:ext cx="7581450" cy="37907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A08C8D-85EF-44DB-861E-6B25B524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86452" y="4100052"/>
            <a:ext cx="2190135" cy="923671"/>
          </a:xfrm>
          <a:prstGeom prst="roundRect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034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Histogram vs. bar chart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1E22108-289B-4415-98CE-D3AEDCA13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32138"/>
              </p:ext>
            </p:extLst>
          </p:nvPr>
        </p:nvGraphicFramePr>
        <p:xfrm>
          <a:off x="838200" y="3235606"/>
          <a:ext cx="9311751" cy="2667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2539">
                  <a:extLst>
                    <a:ext uri="{9D8B030D-6E8A-4147-A177-3AD203B41FA5}">
                      <a16:colId xmlns:a16="http://schemas.microsoft.com/office/drawing/2014/main" val="2649298502"/>
                    </a:ext>
                  </a:extLst>
                </a:gridCol>
                <a:gridCol w="2959606">
                  <a:extLst>
                    <a:ext uri="{9D8B030D-6E8A-4147-A177-3AD203B41FA5}">
                      <a16:colId xmlns:a16="http://schemas.microsoft.com/office/drawing/2014/main" val="759678456"/>
                    </a:ext>
                  </a:extLst>
                </a:gridCol>
                <a:gridCol w="2959606">
                  <a:extLst>
                    <a:ext uri="{9D8B030D-6E8A-4147-A177-3AD203B41FA5}">
                      <a16:colId xmlns:a16="http://schemas.microsoft.com/office/drawing/2014/main" val="321070497"/>
                    </a:ext>
                  </a:extLst>
                </a:gridCol>
              </a:tblGrid>
              <a:tr h="4779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Bar chart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Histogram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048082"/>
                  </a:ext>
                </a:extLst>
              </a:tr>
              <a:tr h="729915">
                <a:tc>
                  <a:txBody>
                    <a:bodyPr/>
                    <a:lstStyle/>
                    <a:p>
                      <a:r>
                        <a:rPr lang="en-GB" sz="2000" dirty="0"/>
                        <a:t>Show </a:t>
                      </a:r>
                      <a:r>
                        <a:rPr lang="en-GB" sz="2000" b="1" dirty="0"/>
                        <a:t>categorical</a:t>
                      </a:r>
                      <a:r>
                        <a:rPr lang="en-GB" sz="2000" dirty="0"/>
                        <a:t> variables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4000" kern="1200" dirty="0">
                          <a:solidFill>
                            <a:schemeClr val="accent6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GB" sz="4000" kern="1200" dirty="0">
                        <a:solidFill>
                          <a:schemeClr val="accent6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4000" kern="1200" dirty="0">
                          <a:solidFill>
                            <a:srgbClr val="FF0000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GB" sz="4000" kern="1200" dirty="0">
                        <a:solidFill>
                          <a:srgbClr val="FF0000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860490"/>
                  </a:ext>
                </a:extLst>
              </a:tr>
              <a:tr h="729915">
                <a:tc>
                  <a:txBody>
                    <a:bodyPr/>
                    <a:lstStyle/>
                    <a:p>
                      <a:r>
                        <a:rPr lang="en-GB" sz="2000" b="1" dirty="0"/>
                        <a:t>Reorder</a:t>
                      </a:r>
                      <a:r>
                        <a:rPr lang="en-GB" sz="2000" dirty="0"/>
                        <a:t> bars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accent6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GB" sz="4000" dirty="0">
                        <a:solidFill>
                          <a:schemeClr val="accent6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GB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2943057"/>
                  </a:ext>
                </a:extLst>
              </a:tr>
              <a:tr h="729915">
                <a:tc>
                  <a:txBody>
                    <a:bodyPr/>
                    <a:lstStyle/>
                    <a:p>
                      <a:r>
                        <a:rPr lang="en-GB" sz="2000" b="1" dirty="0"/>
                        <a:t>Touching</a:t>
                      </a:r>
                      <a:r>
                        <a:rPr lang="en-GB" sz="2000" dirty="0"/>
                        <a:t> bars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kern="1200" dirty="0">
                          <a:solidFill>
                            <a:srgbClr val="FF0000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GB" sz="4000" kern="1200" dirty="0">
                        <a:solidFill>
                          <a:srgbClr val="FF0000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kern="1200" dirty="0">
                          <a:solidFill>
                            <a:schemeClr val="accent6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GB" sz="4000" kern="1200" dirty="0">
                        <a:solidFill>
                          <a:schemeClr val="accent6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644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C9CE44-6E5B-421E-8A9E-8F36F2FD92C4}"/>
              </a:ext>
            </a:extLst>
          </p:cNvPr>
          <p:cNvSpPr txBox="1"/>
          <p:nvPr/>
        </p:nvSpPr>
        <p:spPr>
          <a:xfrm>
            <a:off x="251209" y="1929284"/>
            <a:ext cx="1165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Histograms and bar charts can look similar, but there are some key differences that can help you decide which one to use. </a:t>
            </a:r>
          </a:p>
        </p:txBody>
      </p:sp>
    </p:spTree>
    <p:extLst>
      <p:ext uri="{BB962C8B-B14F-4D97-AF65-F5344CB8AC3E}">
        <p14:creationId xmlns:p14="http://schemas.microsoft.com/office/powerpoint/2010/main" val="3352332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C42DC-03F4-4D27-B223-3146C92584EA}"/>
              </a:ext>
            </a:extLst>
          </p:cNvPr>
          <p:cNvSpPr txBox="1"/>
          <p:nvPr/>
        </p:nvSpPr>
        <p:spPr>
          <a:xfrm>
            <a:off x="208934" y="1908107"/>
            <a:ext cx="6840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dataset shows the names given to baby girls born in Scotland in 2020. </a:t>
            </a:r>
          </a:p>
          <a:p>
            <a:endParaRPr lang="en-GB" sz="2400" dirty="0"/>
          </a:p>
          <a:p>
            <a:r>
              <a:rPr lang="en-GB" sz="2400" dirty="0"/>
              <a:t>If you wanted to plot a graph of this data, should you use a </a:t>
            </a:r>
            <a:r>
              <a:rPr lang="en-GB" sz="2400" b="1" dirty="0"/>
              <a:t>histogram</a:t>
            </a:r>
            <a:r>
              <a:rPr lang="en-GB" sz="2400" dirty="0"/>
              <a:t> or a </a:t>
            </a:r>
            <a:r>
              <a:rPr lang="en-GB" sz="2400" b="1" dirty="0"/>
              <a:t>bar chart</a:t>
            </a:r>
            <a:r>
              <a:rPr lang="en-GB" sz="2400" dirty="0"/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C274D8-C6A9-4CCD-ABA5-B888E04F5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62977"/>
              </p:ext>
            </p:extLst>
          </p:nvPr>
        </p:nvGraphicFramePr>
        <p:xfrm>
          <a:off x="7728152" y="2296429"/>
          <a:ext cx="3470790" cy="31013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35395">
                  <a:extLst>
                    <a:ext uri="{9D8B030D-6E8A-4147-A177-3AD203B41FA5}">
                      <a16:colId xmlns:a16="http://schemas.microsoft.com/office/drawing/2014/main" val="3249310804"/>
                    </a:ext>
                  </a:extLst>
                </a:gridCol>
                <a:gridCol w="1735395">
                  <a:extLst>
                    <a:ext uri="{9D8B030D-6E8A-4147-A177-3AD203B41FA5}">
                      <a16:colId xmlns:a16="http://schemas.microsoft.com/office/drawing/2014/main" val="131547765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name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number_babies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0071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Isla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347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65807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Olivia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334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9893252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Emily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364444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Freya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284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8540794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Ava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276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569899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Sophie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275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8623925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Ella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267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811192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Grace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261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756527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Amelia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254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372646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Lily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208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4899284"/>
                  </a:ext>
                </a:extLst>
              </a:tr>
            </a:tbl>
          </a:graphicData>
        </a:graphic>
      </p:graphicFrame>
      <p:pic>
        <p:nvPicPr>
          <p:cNvPr id="6" name="Picture 5" descr="Sleeping baby">
            <a:extLst>
              <a:ext uri="{FF2B5EF4-FFF2-40B4-BE49-F238E27FC236}">
                <a16:creationId xmlns:a16="http://schemas.microsoft.com/office/drawing/2014/main" id="{297E7E74-71B1-4209-97CF-BA59CE270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6" y="4064518"/>
            <a:ext cx="3962400" cy="2641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1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C42DC-03F4-4D27-B223-3146C92584EA}"/>
              </a:ext>
            </a:extLst>
          </p:cNvPr>
          <p:cNvSpPr txBox="1"/>
          <p:nvPr/>
        </p:nvSpPr>
        <p:spPr>
          <a:xfrm>
            <a:off x="170218" y="1745703"/>
            <a:ext cx="1065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graph needs to plot numeric data against different categorial values , so it needs to be a </a:t>
            </a:r>
            <a:r>
              <a:rPr lang="en-GB" sz="2400" b="1" dirty="0"/>
              <a:t>bar chart</a:t>
            </a:r>
            <a:r>
              <a:rPr lang="en-GB" sz="2400" dirty="0"/>
              <a:t>.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C274D8-C6A9-4CCD-ABA5-B888E04F5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043899"/>
              </p:ext>
            </p:extLst>
          </p:nvPr>
        </p:nvGraphicFramePr>
        <p:xfrm>
          <a:off x="7959213" y="2753087"/>
          <a:ext cx="3470790" cy="31013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35395">
                  <a:extLst>
                    <a:ext uri="{9D8B030D-6E8A-4147-A177-3AD203B41FA5}">
                      <a16:colId xmlns:a16="http://schemas.microsoft.com/office/drawing/2014/main" val="3249310804"/>
                    </a:ext>
                  </a:extLst>
                </a:gridCol>
                <a:gridCol w="1735395">
                  <a:extLst>
                    <a:ext uri="{9D8B030D-6E8A-4147-A177-3AD203B41FA5}">
                      <a16:colId xmlns:a16="http://schemas.microsoft.com/office/drawing/2014/main" val="131547765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name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number_babies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0071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Isla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347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65807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Olivia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334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9893252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Emily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364444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Freya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284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8540794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Ava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276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569899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Sophie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275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8623925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Ella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267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811192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Grace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261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756527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Amelia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254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372646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Lily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208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4899284"/>
                  </a:ext>
                </a:extLst>
              </a:tr>
            </a:tbl>
          </a:graphicData>
        </a:graphic>
      </p:graphicFrame>
      <p:pic>
        <p:nvPicPr>
          <p:cNvPr id="8" name="Picture 7" descr="A bar chart of the new baby girl names in 2020.">
            <a:extLst>
              <a:ext uri="{FF2B5EF4-FFF2-40B4-BE49-F238E27FC236}">
                <a16:creationId xmlns:a16="http://schemas.microsoft.com/office/drawing/2014/main" id="{00844CBB-451B-41D2-AF13-DEF57F3D5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8" y="2835268"/>
            <a:ext cx="7315215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36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questions 1 to 5 </a:t>
            </a:r>
          </a:p>
          <a:p>
            <a:pPr marL="0" indent="0" algn="ctr">
              <a:buNone/>
            </a:pPr>
            <a:r>
              <a:rPr lang="en-GB" sz="3600" dirty="0"/>
              <a:t>in </a:t>
            </a:r>
            <a:r>
              <a:rPr lang="en-GB" sz="3600" b="1" dirty="0"/>
              <a:t>section 2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‘Creating graphs in Excel’ workbook.</a:t>
            </a:r>
            <a:endParaRPr lang="en-GB" sz="3600" dirty="0">
              <a:cs typeface="Calibri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91381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should you use a line graphs?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8D375-7063-46EE-9197-C4EC04DD1AD4}"/>
              </a:ext>
            </a:extLst>
          </p:cNvPr>
          <p:cNvSpPr txBox="1"/>
          <p:nvPr/>
        </p:nvSpPr>
        <p:spPr>
          <a:xfrm>
            <a:off x="186953" y="1911338"/>
            <a:ext cx="10358001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Line graphs should be used to show the </a:t>
            </a:r>
            <a:r>
              <a:rPr lang="en-GB" sz="2000" b="1" dirty="0"/>
              <a:t>change of a numerical value </a:t>
            </a:r>
            <a:r>
              <a:rPr lang="en-GB" sz="2000" dirty="0"/>
              <a:t>as another quantity varies. </a:t>
            </a:r>
          </a:p>
        </p:txBody>
      </p:sp>
      <p:pic>
        <p:nvPicPr>
          <p:cNvPr id="6" name="Picture 5" descr="Happy woman in rain">
            <a:extLst>
              <a:ext uri="{FF2B5EF4-FFF2-40B4-BE49-F238E27FC236}">
                <a16:creationId xmlns:a16="http://schemas.microsoft.com/office/drawing/2014/main" id="{C9F3D65A-5646-43EE-8368-7A7768AB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140" y="2489351"/>
            <a:ext cx="3528975" cy="3459799"/>
          </a:xfrm>
          <a:prstGeom prst="roundRect">
            <a:avLst/>
          </a:prstGeom>
        </p:spPr>
      </p:pic>
      <p:graphicFrame>
        <p:nvGraphicFramePr>
          <p:cNvPr id="9" name="Chart 8" descr="Line graph of rainfall measured across the day.">
            <a:extLst>
              <a:ext uri="{FF2B5EF4-FFF2-40B4-BE49-F238E27FC236}">
                <a16:creationId xmlns:a16="http://schemas.microsoft.com/office/drawing/2014/main" id="{C3F02328-F9AD-4703-855A-117E790BC5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743232"/>
              </p:ext>
            </p:extLst>
          </p:nvPr>
        </p:nvGraphicFramePr>
        <p:xfrm>
          <a:off x="324465" y="2406749"/>
          <a:ext cx="6744929" cy="38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908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should you use line graphs?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8D375-7063-46EE-9197-C4EC04DD1AD4}"/>
              </a:ext>
            </a:extLst>
          </p:cNvPr>
          <p:cNvSpPr txBox="1"/>
          <p:nvPr/>
        </p:nvSpPr>
        <p:spPr>
          <a:xfrm>
            <a:off x="474406" y="2137480"/>
            <a:ext cx="5191291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Line graphs compare two numeric values.</a:t>
            </a:r>
          </a:p>
          <a:p>
            <a:endParaRPr lang="en-US" sz="2400" dirty="0"/>
          </a:p>
          <a:p>
            <a:r>
              <a:rPr lang="en-US" sz="2400" dirty="0"/>
              <a:t>The x-axis is often </a:t>
            </a:r>
            <a:r>
              <a:rPr lang="en-US" sz="2400" b="1" dirty="0"/>
              <a:t>time</a:t>
            </a:r>
            <a:r>
              <a:rPr lang="en-US" sz="2400" dirty="0"/>
              <a:t> but could be another varying quantity such as </a:t>
            </a:r>
            <a:r>
              <a:rPr lang="en-US" sz="2400" b="1" dirty="0"/>
              <a:t>temperature or distance. </a:t>
            </a:r>
          </a:p>
          <a:p>
            <a:endParaRPr lang="en-US" sz="2400" dirty="0"/>
          </a:p>
          <a:p>
            <a:r>
              <a:rPr lang="en-US" sz="2400" dirty="0"/>
              <a:t>The data points in a line graph are joined sequentially by lines.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FBFF0-D977-420B-ABEB-BE35BB609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658" y="2331264"/>
            <a:ext cx="4762936" cy="31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628"/>
            <a:ext cx="10515600" cy="1325563"/>
          </a:xfrm>
        </p:spPr>
        <p:txBody>
          <a:bodyPr/>
          <a:lstStyle/>
          <a:p>
            <a:r>
              <a:rPr lang="en-GB" b="0" dirty="0"/>
              <a:t>Show me…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D15CD-F891-4759-A727-DFBFC505BE18}"/>
              </a:ext>
            </a:extLst>
          </p:cNvPr>
          <p:cNvSpPr txBox="1"/>
          <p:nvPr/>
        </p:nvSpPr>
        <p:spPr>
          <a:xfrm>
            <a:off x="201561" y="1892335"/>
            <a:ext cx="10825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These lines graphs shows numeric change compared with another numeric variable. </a:t>
            </a:r>
          </a:p>
        </p:txBody>
      </p:sp>
      <p:graphicFrame>
        <p:nvGraphicFramePr>
          <p:cNvPr id="10" name="Chart 9" descr="Line graph comparing temperature against pressure (the ideal gas law)">
            <a:extLst>
              <a:ext uri="{FF2B5EF4-FFF2-40B4-BE49-F238E27FC236}">
                <a16:creationId xmlns:a16="http://schemas.microsoft.com/office/drawing/2014/main" id="{D8A236AD-0FB9-48AA-BC2B-3E09EC038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711880"/>
              </p:ext>
            </p:extLst>
          </p:nvPr>
        </p:nvGraphicFramePr>
        <p:xfrm>
          <a:off x="201561" y="2621909"/>
          <a:ext cx="5894439" cy="339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 descr="Line graph showing the change in population in Scotland since 1900">
            <a:extLst>
              <a:ext uri="{FF2B5EF4-FFF2-40B4-BE49-F238E27FC236}">
                <a16:creationId xmlns:a16="http://schemas.microsoft.com/office/drawing/2014/main" id="{EE330934-1435-4F84-92B9-D6C69D4AB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997771"/>
              </p:ext>
            </p:extLst>
          </p:nvPr>
        </p:nvGraphicFramePr>
        <p:xfrm>
          <a:off x="6454877" y="2621909"/>
          <a:ext cx="5535562" cy="339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959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How to create a line 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3ED11-A926-42EB-B140-40783F8D777A}"/>
              </a:ext>
            </a:extLst>
          </p:cNvPr>
          <p:cNvSpPr txBox="1"/>
          <p:nvPr/>
        </p:nvSpPr>
        <p:spPr>
          <a:xfrm>
            <a:off x="462116" y="1907459"/>
            <a:ext cx="63319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are now going to look at </a:t>
            </a:r>
            <a:r>
              <a:rPr lang="en-GB" sz="2000" b="1" dirty="0"/>
              <a:t>how to create a line graph in Excel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We are going use a dataset that shows the male life expectancy in Scotland by year from 1980 to 2018.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49F0D6-DD96-4E7B-8C36-D50A569E4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468667"/>
              </p:ext>
            </p:extLst>
          </p:nvPr>
        </p:nvGraphicFramePr>
        <p:xfrm>
          <a:off x="7523215" y="2349910"/>
          <a:ext cx="4066560" cy="32799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04243">
                  <a:extLst>
                    <a:ext uri="{9D8B030D-6E8A-4147-A177-3AD203B41FA5}">
                      <a16:colId xmlns:a16="http://schemas.microsoft.com/office/drawing/2014/main" val="1846229103"/>
                    </a:ext>
                  </a:extLst>
                </a:gridCol>
                <a:gridCol w="2062317">
                  <a:extLst>
                    <a:ext uri="{9D8B030D-6E8A-4147-A177-3AD203B41FA5}">
                      <a16:colId xmlns:a16="http://schemas.microsoft.com/office/drawing/2014/main" val="3649432835"/>
                    </a:ext>
                  </a:extLst>
                </a:gridCol>
              </a:tblGrid>
              <a:tr h="32799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male_life_expectancy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34771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1982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69.11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92136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1983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69.34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51363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1984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69.60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441590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1985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69.87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228745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70.01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51353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1987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70.21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99101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1988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70.35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914756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70.55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21542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1990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70.76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43980"/>
                  </a:ext>
                </a:extLst>
              </a:tr>
            </a:tbl>
          </a:graphicData>
        </a:graphic>
      </p:graphicFrame>
      <p:pic>
        <p:nvPicPr>
          <p:cNvPr id="6" name="Picture 5" descr="Man holding a baby">
            <a:extLst>
              <a:ext uri="{FF2B5EF4-FFF2-40B4-BE49-F238E27FC236}">
                <a16:creationId xmlns:a16="http://schemas.microsoft.com/office/drawing/2014/main" id="{3DC78E80-49E5-4154-AF5C-D7561744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303" y="3866016"/>
            <a:ext cx="3657600" cy="244137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A1C7A-ED60-4A16-9BFD-EE09E3B4D2A7}"/>
              </a:ext>
            </a:extLst>
          </p:cNvPr>
          <p:cNvSpPr txBox="1"/>
          <p:nvPr/>
        </p:nvSpPr>
        <p:spPr>
          <a:xfrm>
            <a:off x="0" y="6548941"/>
            <a:ext cx="2733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527C3-4170-4D2A-9148-F255A5D49438}"/>
              </a:ext>
            </a:extLst>
          </p:cNvPr>
          <p:cNvSpPr txBox="1"/>
          <p:nvPr/>
        </p:nvSpPr>
        <p:spPr>
          <a:xfrm>
            <a:off x="661218" y="6564329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https://www.nrscotland.gov.uk/statistics-and-data/statistics/statistics-by-theme/life-expectancy/life-expectancy-in-scotland/2018-2020/data-tables</a:t>
            </a:r>
            <a:r>
              <a:rPr lang="en-GB" sz="1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5140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 descr="Data understanding&gt;Data cleansing&gt;Data manipulation&gt;Identifying patterns&gt;Extracting insights">
            <a:extLst>
              <a:ext uri="{FF2B5EF4-FFF2-40B4-BE49-F238E27FC236}">
                <a16:creationId xmlns:a16="http://schemas.microsoft.com/office/drawing/2014/main" id="{F7FA1AEB-DF57-4705-8799-418789C35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817335"/>
              </p:ext>
            </p:extLst>
          </p:nvPr>
        </p:nvGraphicFramePr>
        <p:xfrm>
          <a:off x="0" y="6245157"/>
          <a:ext cx="12192000" cy="61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Colorful pencils in a row to form a graph">
            <a:extLst>
              <a:ext uri="{FF2B5EF4-FFF2-40B4-BE49-F238E27FC236}">
                <a16:creationId xmlns:a16="http://schemas.microsoft.com/office/drawing/2014/main" id="{4CDC9301-6896-4A51-8AC6-8A01FB02B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525" y="2001170"/>
            <a:ext cx="3750275" cy="375027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A7A910-3F27-46CD-BBB5-7A21D8A19A6D}"/>
              </a:ext>
            </a:extLst>
          </p:cNvPr>
          <p:cNvSpPr txBox="1"/>
          <p:nvPr/>
        </p:nvSpPr>
        <p:spPr>
          <a:xfrm>
            <a:off x="343740" y="1843317"/>
            <a:ext cx="6302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During the identifying patterns stage of the analysis steps you look for </a:t>
            </a:r>
            <a:r>
              <a:rPr lang="en-GB" sz="2400" b="1" dirty="0"/>
              <a:t>relationships</a:t>
            </a:r>
            <a:r>
              <a:rPr lang="en-GB" sz="2400" dirty="0"/>
              <a:t> and </a:t>
            </a:r>
            <a:r>
              <a:rPr lang="en-GB" sz="2400" b="1" dirty="0"/>
              <a:t>patterns</a:t>
            </a:r>
            <a:r>
              <a:rPr lang="en-GB" sz="2400" dirty="0"/>
              <a:t> in the data. </a:t>
            </a:r>
          </a:p>
          <a:p>
            <a:endParaRPr lang="en-GB" sz="2400" dirty="0"/>
          </a:p>
          <a:p>
            <a:r>
              <a:rPr lang="en-GB" sz="2400" dirty="0"/>
              <a:t>This can be done through plotting graphs or using calculations designed to measure relationships.</a:t>
            </a:r>
          </a:p>
          <a:p>
            <a:endParaRPr lang="en-GB" sz="2400" dirty="0"/>
          </a:p>
          <a:p>
            <a:r>
              <a:rPr lang="en-GB" sz="2400" dirty="0"/>
              <a:t>In this lesson, we will be looking at </a:t>
            </a:r>
            <a:r>
              <a:rPr lang="en-GB" sz="2400" b="1" dirty="0"/>
              <a:t>how to create graphs in Excel</a:t>
            </a:r>
            <a:r>
              <a:rPr lang="en-GB" sz="2400" dirty="0"/>
              <a:t> that you can be used to look for relationships and patterns.</a:t>
            </a:r>
          </a:p>
        </p:txBody>
      </p:sp>
    </p:spTree>
    <p:extLst>
      <p:ext uri="{BB962C8B-B14F-4D97-AF65-F5344CB8AC3E}">
        <p14:creationId xmlns:p14="http://schemas.microsoft.com/office/powerpoint/2010/main" val="387274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shot of the graph options in Excel">
            <a:extLst>
              <a:ext uri="{FF2B5EF4-FFF2-40B4-BE49-F238E27FC236}">
                <a16:creationId xmlns:a16="http://schemas.microsoft.com/office/drawing/2014/main" id="{33D08C9A-A19E-42A1-95DC-938EBD195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276" y="2092577"/>
            <a:ext cx="6341630" cy="3491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Insert a line graph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BDAB3-329C-475B-93EE-E4DEC0A79E0E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1.</a:t>
            </a:r>
          </a:p>
          <a:p>
            <a:endParaRPr lang="en-GB" dirty="0"/>
          </a:p>
          <a:p>
            <a:r>
              <a:rPr lang="en-GB" dirty="0"/>
              <a:t>Highlight the dataset you are going to plot. </a:t>
            </a:r>
          </a:p>
          <a:p>
            <a:endParaRPr lang="en-GB" dirty="0"/>
          </a:p>
          <a:p>
            <a:r>
              <a:rPr lang="en-GB" dirty="0"/>
              <a:t>Then in the </a:t>
            </a:r>
            <a:r>
              <a:rPr lang="en-GB" b="1" dirty="0"/>
              <a:t>Insert tab</a:t>
            </a:r>
            <a:r>
              <a:rPr lang="en-GB" dirty="0"/>
              <a:t>, click on the </a:t>
            </a:r>
            <a:r>
              <a:rPr lang="en-GB" b="1" dirty="0"/>
              <a:t>icon </a:t>
            </a:r>
            <a:r>
              <a:rPr lang="en-GB" dirty="0"/>
              <a:t>that looks like a line graph.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89B726-7E76-4E6B-ACC4-5423AD963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6925" y="1891693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319C3-1B0A-4C15-9514-6D8F246ED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195" y="4600727"/>
            <a:ext cx="4532351" cy="1582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C83AC6-E64A-4D20-A688-19E82289E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5421" y="4840831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3FC11-A01D-43BA-99D1-5D377149E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8194" y="2355738"/>
            <a:ext cx="2683712" cy="7491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AA0537-ED8D-4142-99C0-80B1D8C45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6111441" y="3104901"/>
            <a:ext cx="3101385" cy="1852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974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Down 4">
            <a:extLst>
              <a:ext uri="{FF2B5EF4-FFF2-40B4-BE49-F238E27FC236}">
                <a16:creationId xmlns:a16="http://schemas.microsoft.com/office/drawing/2014/main" id="{9B5A9F75-EE17-4526-8817-03A24195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569328">
            <a:off x="6679561" y="3200092"/>
            <a:ext cx="328989" cy="2233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Select the type of line graph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5AEB9-3FDB-4F65-ABC8-FB0DA7E4EC1C}"/>
              </a:ext>
            </a:extLst>
          </p:cNvPr>
          <p:cNvSpPr txBox="1"/>
          <p:nvPr/>
        </p:nvSpPr>
        <p:spPr>
          <a:xfrm>
            <a:off x="245805" y="1853929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2.</a:t>
            </a:r>
          </a:p>
          <a:p>
            <a:endParaRPr lang="en-GB" dirty="0"/>
          </a:p>
          <a:p>
            <a:r>
              <a:rPr lang="en-GB" b="1" dirty="0"/>
              <a:t>Select the type of line graph </a:t>
            </a:r>
            <a:r>
              <a:rPr lang="en-GB" dirty="0"/>
              <a:t>you would like from the drop down list. </a:t>
            </a:r>
          </a:p>
          <a:p>
            <a:endParaRPr lang="en-GB" dirty="0"/>
          </a:p>
          <a:p>
            <a:r>
              <a:rPr lang="en-GB" dirty="0"/>
              <a:t>The graph will now appear in the workbook.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AC6DA-653C-45A0-9256-9AE5914CC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4415" y="1853929"/>
            <a:ext cx="2762866" cy="451924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08E939C-0060-4353-8686-79103ED0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2518" y="1853929"/>
            <a:ext cx="1125714" cy="975956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Chart 7" descr="Line graph of male life expectancy in Scotland">
            <a:extLst>
              <a:ext uri="{FF2B5EF4-FFF2-40B4-BE49-F238E27FC236}">
                <a16:creationId xmlns:a16="http://schemas.microsoft.com/office/drawing/2014/main" id="{D00C9DA2-74A9-4496-81A8-ED9B2C83FE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484914"/>
              </p:ext>
            </p:extLst>
          </p:nvPr>
        </p:nvGraphicFramePr>
        <p:xfrm>
          <a:off x="973394" y="3741816"/>
          <a:ext cx="4812890" cy="302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97334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questions 1 to 5 </a:t>
            </a:r>
          </a:p>
          <a:p>
            <a:pPr marL="0" indent="0" algn="ctr">
              <a:buNone/>
            </a:pPr>
            <a:r>
              <a:rPr lang="en-GB" sz="3600" dirty="0"/>
              <a:t>in </a:t>
            </a:r>
            <a:r>
              <a:rPr lang="en-GB" sz="3600" b="1" dirty="0"/>
              <a:t>section 3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‘Creating graphs in Excel’ workbook.</a:t>
            </a:r>
            <a:endParaRPr lang="en-GB" sz="3600" dirty="0">
              <a:cs typeface="Calibri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47453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should you use a scatterplots?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AD5A3-EBE4-44A6-B0A0-7F3186D596E4}"/>
              </a:ext>
            </a:extLst>
          </p:cNvPr>
          <p:cNvSpPr txBox="1"/>
          <p:nvPr/>
        </p:nvSpPr>
        <p:spPr>
          <a:xfrm>
            <a:off x="226142" y="1887879"/>
            <a:ext cx="112186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Scatterplots should be used when you want to </a:t>
            </a:r>
            <a:r>
              <a:rPr lang="en-GB" sz="2400" b="1" dirty="0"/>
              <a:t>show the relationship between two numeric variables</a:t>
            </a:r>
            <a:r>
              <a:rPr lang="en-GB" sz="2400" dirty="0"/>
              <a:t>.  </a:t>
            </a:r>
          </a:p>
        </p:txBody>
      </p:sp>
      <p:pic>
        <p:nvPicPr>
          <p:cNvPr id="4" name="Picture 3" descr="Cars in a traffic jam">
            <a:extLst>
              <a:ext uri="{FF2B5EF4-FFF2-40B4-BE49-F238E27FC236}">
                <a16:creationId xmlns:a16="http://schemas.microsoft.com/office/drawing/2014/main" id="{0C0FFCEC-D82C-44C1-ABDB-C3468C285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264" y="2994723"/>
            <a:ext cx="3269226" cy="3269226"/>
          </a:xfrm>
          <a:prstGeom prst="ellipse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15105F71-83FB-47D0-80C9-E4A19042D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10" y="2916067"/>
            <a:ext cx="548641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3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D15CD-F891-4759-A727-DFBFC505BE18}"/>
              </a:ext>
            </a:extLst>
          </p:cNvPr>
          <p:cNvSpPr txBox="1"/>
          <p:nvPr/>
        </p:nvSpPr>
        <p:spPr>
          <a:xfrm>
            <a:off x="250723" y="1989617"/>
            <a:ext cx="108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These scatterplots show the relationship between two numeric variables. 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22ECA3EF-3C24-4840-BF80-F2FD4EB51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68" y="2993075"/>
            <a:ext cx="5486411" cy="3657607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1D0DD55-1FB5-412F-8FDC-0F3B6FD67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18" y="3027064"/>
            <a:ext cx="548641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62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How to create a scatterplot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3ED11-A926-42EB-B140-40783F8D777A}"/>
              </a:ext>
            </a:extLst>
          </p:cNvPr>
          <p:cNvSpPr txBox="1"/>
          <p:nvPr/>
        </p:nvSpPr>
        <p:spPr>
          <a:xfrm>
            <a:off x="462116" y="1907459"/>
            <a:ext cx="5761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are now going to look at </a:t>
            </a:r>
            <a:r>
              <a:rPr lang="en-GB" sz="2000" b="1" dirty="0"/>
              <a:t>how to create a scatterplot in Excel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We are going use a dataset that shows the percentage of empty and occupied houses by council area in Scotland.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49F0D6-DD96-4E7B-8C36-D50A569E4E56}"/>
              </a:ext>
            </a:extLst>
          </p:cNvPr>
          <p:cNvGraphicFramePr>
            <a:graphicFrameLocks noGrp="1"/>
          </p:cNvGraphicFramePr>
          <p:nvPr/>
        </p:nvGraphicFramePr>
        <p:xfrm>
          <a:off x="6912080" y="2056248"/>
          <a:ext cx="4994785" cy="3935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43430">
                  <a:extLst>
                    <a:ext uri="{9D8B030D-6E8A-4147-A177-3AD203B41FA5}">
                      <a16:colId xmlns:a16="http://schemas.microsoft.com/office/drawing/2014/main" val="1846229103"/>
                    </a:ext>
                  </a:extLst>
                </a:gridCol>
                <a:gridCol w="1465006">
                  <a:extLst>
                    <a:ext uri="{9D8B030D-6E8A-4147-A177-3AD203B41FA5}">
                      <a16:colId xmlns:a16="http://schemas.microsoft.com/office/drawing/2014/main" val="4186994961"/>
                    </a:ext>
                  </a:extLst>
                </a:gridCol>
                <a:gridCol w="1386349">
                  <a:extLst>
                    <a:ext uri="{9D8B030D-6E8A-4147-A177-3AD203B41FA5}">
                      <a16:colId xmlns:a16="http://schemas.microsoft.com/office/drawing/2014/main" val="3649432835"/>
                    </a:ext>
                  </a:extLst>
                </a:gridCol>
              </a:tblGrid>
              <a:tr h="32799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Council_Area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Occupied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Vacant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34771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 h-Eileanan Siar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86.6%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833780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Argyll and Bute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88.8%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325490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Orkney Islands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90.1%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332353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Shetland Islands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91.4%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7.0%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714352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Highland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93.1%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671035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Scottish Borders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93.4%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4271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Aberdeen City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93.7%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92136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Dumfries and Galloway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93.8%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51363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Moray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94.2%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441590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Aberdeenshire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94.3%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228745"/>
                  </a:ext>
                </a:extLst>
              </a:tr>
              <a:tr h="3279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North Ayrshire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94.4%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3.4%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51353"/>
                  </a:ext>
                </a:extLst>
              </a:tr>
            </a:tbl>
          </a:graphicData>
        </a:graphic>
      </p:graphicFrame>
      <p:pic>
        <p:nvPicPr>
          <p:cNvPr id="6" name="Picture 5" descr="Houses in an area">
            <a:extLst>
              <a:ext uri="{FF2B5EF4-FFF2-40B4-BE49-F238E27FC236}">
                <a16:creationId xmlns:a16="http://schemas.microsoft.com/office/drawing/2014/main" id="{3DC78E80-49E5-4154-AF5C-D7561744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321" y="3861839"/>
            <a:ext cx="3657600" cy="244137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A1C7A-ED60-4A16-9BFD-EE09E3B4D2A7}"/>
              </a:ext>
            </a:extLst>
          </p:cNvPr>
          <p:cNvSpPr txBox="1"/>
          <p:nvPr/>
        </p:nvSpPr>
        <p:spPr>
          <a:xfrm>
            <a:off x="0" y="6548941"/>
            <a:ext cx="2733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527C3-4170-4D2A-9148-F255A5D49438}"/>
              </a:ext>
            </a:extLst>
          </p:cNvPr>
          <p:cNvSpPr txBox="1"/>
          <p:nvPr/>
        </p:nvSpPr>
        <p:spPr>
          <a:xfrm>
            <a:off x="661218" y="6564329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https://www.nrscotland.gov.uk/statistics-and-data/statistics/statistics-by-theme/households/household-estimates/2020</a:t>
            </a:r>
            <a:r>
              <a:rPr lang="en-GB" sz="12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72596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of the graph options in Excel">
            <a:extLst>
              <a:ext uri="{FF2B5EF4-FFF2-40B4-BE49-F238E27FC236}">
                <a16:creationId xmlns:a16="http://schemas.microsoft.com/office/drawing/2014/main" id="{48956F36-0327-4371-A1CC-833EC66AB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757" y="2066329"/>
            <a:ext cx="6235206" cy="3901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Insert a scatterplot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BDAB3-329C-475B-93EE-E4DEC0A79E0E}"/>
              </a:ext>
            </a:extLst>
          </p:cNvPr>
          <p:cNvSpPr txBox="1"/>
          <p:nvPr/>
        </p:nvSpPr>
        <p:spPr>
          <a:xfrm>
            <a:off x="245806" y="2113935"/>
            <a:ext cx="4473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1.</a:t>
            </a:r>
          </a:p>
          <a:p>
            <a:endParaRPr lang="en-GB" dirty="0"/>
          </a:p>
          <a:p>
            <a:r>
              <a:rPr lang="en-GB" dirty="0"/>
              <a:t>Highlight the dataset you are going to plot. </a:t>
            </a:r>
          </a:p>
          <a:p>
            <a:endParaRPr lang="en-GB" dirty="0"/>
          </a:p>
          <a:p>
            <a:r>
              <a:rPr lang="en-GB" dirty="0"/>
              <a:t>Then in the </a:t>
            </a:r>
            <a:r>
              <a:rPr lang="en-GB" b="1" dirty="0"/>
              <a:t>Insert tab</a:t>
            </a:r>
            <a:r>
              <a:rPr lang="en-GB" dirty="0"/>
              <a:t>, click on the </a:t>
            </a:r>
            <a:r>
              <a:rPr lang="en-GB" b="1" dirty="0"/>
              <a:t>icon </a:t>
            </a:r>
            <a:r>
              <a:rPr lang="en-GB" dirty="0"/>
              <a:t>that looks like a scatterplot.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89B726-7E76-4E6B-ACC4-5423AD963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6925" y="1891693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319C3-1B0A-4C15-9514-6D8F246ED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195" y="4600727"/>
            <a:ext cx="4532351" cy="1582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C83AC6-E64A-4D20-A688-19E82289E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4703" y="5199938"/>
            <a:ext cx="1002890" cy="79641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3FC11-A01D-43BA-99D1-5D377149E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8194" y="2355738"/>
            <a:ext cx="2661105" cy="7491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AA0537-ED8D-4142-99C0-80B1D8C45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6720723" y="3104901"/>
            <a:ext cx="2796903" cy="2211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977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Select the type of scatterplot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5AEB9-3FDB-4F65-ABC8-FB0DA7E4EC1C}"/>
              </a:ext>
            </a:extLst>
          </p:cNvPr>
          <p:cNvSpPr txBox="1"/>
          <p:nvPr/>
        </p:nvSpPr>
        <p:spPr>
          <a:xfrm>
            <a:off x="245805" y="1853929"/>
            <a:ext cx="6725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Step 2.</a:t>
            </a:r>
          </a:p>
          <a:p>
            <a:endParaRPr lang="en-GB" dirty="0"/>
          </a:p>
          <a:p>
            <a:r>
              <a:rPr lang="en-GB" b="1" dirty="0"/>
              <a:t>Select the type of scatterplot </a:t>
            </a:r>
            <a:r>
              <a:rPr lang="en-GB" dirty="0"/>
              <a:t>you would like from the drop down list. </a:t>
            </a:r>
          </a:p>
          <a:p>
            <a:endParaRPr lang="en-GB" dirty="0"/>
          </a:p>
          <a:p>
            <a:r>
              <a:rPr lang="en-GB" dirty="0"/>
              <a:t>The graph will now appear in the workbook.</a:t>
            </a:r>
          </a:p>
        </p:txBody>
      </p:sp>
      <p:graphicFrame>
        <p:nvGraphicFramePr>
          <p:cNvPr id="7" name="Chart 6" descr="Scatterplot of % occupied vs. % vacant houses">
            <a:extLst>
              <a:ext uri="{FF2B5EF4-FFF2-40B4-BE49-F238E27FC236}">
                <a16:creationId xmlns:a16="http://schemas.microsoft.com/office/drawing/2014/main" id="{B825C5B6-740E-437D-8FC6-3FF6EDE24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822357"/>
              </p:ext>
            </p:extLst>
          </p:nvPr>
        </p:nvGraphicFramePr>
        <p:xfrm>
          <a:off x="742335" y="3526744"/>
          <a:ext cx="5619136" cy="309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3CB2331E-4BDC-4912-8BF0-C8582DEAB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569328">
            <a:off x="6973318" y="3153259"/>
            <a:ext cx="328989" cy="2233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C9705-45AD-4F29-908F-7BDC9AD99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2519" y="2047595"/>
            <a:ext cx="2513081" cy="4445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08E939C-0060-4353-8686-79103ED0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4555" y="2728816"/>
            <a:ext cx="1125714" cy="975956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502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questions 1 to 5 </a:t>
            </a:r>
          </a:p>
          <a:p>
            <a:pPr marL="0" indent="0" algn="ctr">
              <a:buNone/>
            </a:pPr>
            <a:r>
              <a:rPr lang="en-GB" sz="3600" dirty="0"/>
              <a:t>in </a:t>
            </a:r>
            <a:r>
              <a:rPr lang="en-GB" sz="3600" b="1" dirty="0"/>
              <a:t>section 4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‘Creating graphs in Excel’ workbook.</a:t>
            </a:r>
            <a:endParaRPr lang="en-GB" sz="3600" dirty="0">
              <a:cs typeface="Calibri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34786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94A5D-F656-493D-B36B-DD86FC9B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checklist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877A67-5EEF-4642-95EC-7141C8574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68675"/>
              </p:ext>
            </p:extLst>
          </p:nvPr>
        </p:nvGraphicFramePr>
        <p:xfrm>
          <a:off x="525294" y="1976381"/>
          <a:ext cx="11527275" cy="4239556"/>
        </p:xfrm>
        <a:graphic>
          <a:graphicData uri="http://schemas.openxmlformats.org/drawingml/2006/table">
            <a:tbl>
              <a:tblPr/>
              <a:tblGrid>
                <a:gridCol w="11527275">
                  <a:extLst>
                    <a:ext uri="{9D8B030D-6E8A-4147-A177-3AD203B41FA5}">
                      <a16:colId xmlns:a16="http://schemas.microsoft.com/office/drawing/2014/main" val="2327535807"/>
                    </a:ext>
                  </a:extLst>
                </a:gridCol>
              </a:tblGrid>
              <a:tr h="4239556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describe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how creating graphs is part of the analysis steps.</a:t>
                      </a:r>
                    </a:p>
                    <a:p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bar charts in Excel.</a:t>
                      </a:r>
                    </a:p>
                    <a:p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histograms in Excel.</a:t>
                      </a:r>
                    </a:p>
                    <a:p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US" sz="28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line graphs in Excel.</a:t>
                      </a:r>
                    </a:p>
                    <a:p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scatterplots in Excel.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49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1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identifying patterns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411981"/>
            <a:ext cx="9644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You can </a:t>
            </a:r>
            <a:r>
              <a:rPr lang="en-GB" sz="2400" b="1" dirty="0"/>
              <a:t>test ideas for relationships </a:t>
            </a:r>
            <a:r>
              <a:rPr lang="en-GB" sz="2400" dirty="0"/>
              <a:t>or patterns in the datasets</a:t>
            </a:r>
            <a:endParaRPr lang="en-GB" sz="2400" b="1" dirty="0"/>
          </a:p>
        </p:txBody>
      </p:sp>
      <p:pic>
        <p:nvPicPr>
          <p:cNvPr id="9" name="Graphic 8" descr="Pandemic flattening curve line graph outline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7" y="3646543"/>
            <a:ext cx="8847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Identify trends </a:t>
            </a:r>
            <a:r>
              <a:rPr lang="en-GB" sz="2400" dirty="0"/>
              <a:t>in a dataset</a:t>
            </a:r>
            <a:endParaRPr lang="en-GB" sz="2400" b="1" dirty="0"/>
          </a:p>
        </p:txBody>
      </p:sp>
      <p:pic>
        <p:nvPicPr>
          <p:cNvPr id="11" name="Graphic 10" descr="Bar graph with upward trend with solid fill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3375" y="34175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4881106"/>
            <a:ext cx="884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Spot unusual data items that might </a:t>
            </a:r>
            <a:r>
              <a:rPr lang="en-GB" sz="2400" b="1" dirty="0"/>
              <a:t>need more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3" name="Graphic 12" descr="Test Dummy outline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 descr="The analysis steps, identifying patterns arrow highlighted.">
            <a:extLst>
              <a:ext uri="{FF2B5EF4-FFF2-40B4-BE49-F238E27FC236}">
                <a16:creationId xmlns:a16="http://schemas.microsoft.com/office/drawing/2014/main" id="{DCA76EA9-C29E-4DA2-AE39-B970ACE11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87365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38985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you can use this lesson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314" y="4824975"/>
            <a:ext cx="10734675" cy="4573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 dirty="0"/>
              <a:t>© 2022. This work is licensed under a </a:t>
            </a:r>
            <a:r>
              <a:rPr lang="en-US" sz="1600" b="0" i="1" u="none" strike="noStrike" dirty="0">
                <a:solidFill>
                  <a:srgbClr val="049CCF"/>
                </a:solidFill>
                <a:effectLst/>
                <a:latin typeface="source sans pro" panose="020B0604020202020204" pitchFamily="34" charset="0"/>
                <a:hlinkClick r:id="rId2"/>
              </a:rPr>
              <a:t>CC BY-NC-SA 4.0 license</a:t>
            </a:r>
            <a:r>
              <a:rPr lang="en-US" sz="1600" b="0" i="1" dirty="0">
                <a:solidFill>
                  <a:srgbClr val="464646"/>
                </a:solidFill>
                <a:effectLst/>
                <a:latin typeface="source sans pro" panose="020B0604020202020204" pitchFamily="34" charset="0"/>
              </a:rPr>
              <a:t>. </a:t>
            </a:r>
            <a:endParaRPr lang="en-US" sz="1600" b="0" i="0" dirty="0">
              <a:effectLst/>
            </a:endParaRPr>
          </a:p>
          <a:p>
            <a:pPr marL="0" indent="0" algn="l">
              <a:buNone/>
            </a:pPr>
            <a:endParaRPr lang="en-US" sz="1600" b="0" i="0" dirty="0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E8AF-312A-432D-AD26-BF735E87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7C6DFE-5008-4454-B9B1-12B8D87988FA}"/>
              </a:ext>
            </a:extLst>
          </p:cNvPr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You are free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Share</a:t>
            </a:r>
            <a:r>
              <a:rPr lang="en-GB" dirty="0"/>
              <a:t> – copy and redistribute the material in any medium or format</a:t>
            </a:r>
            <a:endParaRPr lang="en-GB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Adapt</a:t>
            </a:r>
            <a:r>
              <a:rPr lang="en-GB" dirty="0"/>
              <a:t> – remix, transform and build upon the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dirty="0"/>
              <a:t>Under the following terms: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Attribution</a:t>
            </a:r>
            <a:r>
              <a:rPr lang="en-US" b="0" i="0" dirty="0">
                <a:effectLst/>
              </a:rPr>
              <a:t> — You must give </a:t>
            </a:r>
            <a:r>
              <a:rPr lang="en-US" dirty="0">
                <a:latin typeface="source sans pro"/>
                <a:ea typeface="source sans pro"/>
                <a:hlinkClick r:id="rId8"/>
              </a:rPr>
              <a:t>appropriate credit</a:t>
            </a:r>
            <a:r>
              <a:rPr lang="en-US" b="0" i="0" dirty="0">
                <a:effectLst/>
                <a:latin typeface="source sans pro"/>
                <a:ea typeface="source sans pro"/>
              </a:rPr>
              <a:t>, </a:t>
            </a:r>
            <a:r>
              <a:rPr lang="en-US" b="0" i="0" dirty="0">
                <a:effectLst/>
              </a:rPr>
              <a:t>provide a link to the license, and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/>
                <a:ea typeface="source sans pro"/>
                <a:hlinkClick r:id="rId8"/>
              </a:rPr>
              <a:t>indicate if changes were made</a:t>
            </a:r>
            <a:r>
              <a:rPr lang="en-US" b="0" i="0" dirty="0">
                <a:effectLst/>
                <a:latin typeface="source sans pro"/>
                <a:ea typeface="source sans pro"/>
              </a:rPr>
              <a:t>. </a:t>
            </a:r>
            <a:r>
              <a:rPr lang="en-US" b="0" i="0" dirty="0">
                <a:effectLst/>
              </a:rPr>
              <a:t>You may do so in any reasonable manner, but not in any way that suggests the licensor endorses you or your use.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NonCommercial</a:t>
            </a:r>
            <a:r>
              <a:rPr lang="en-US" b="0" i="0" dirty="0">
                <a:effectLst/>
              </a:rPr>
              <a:t> — You may not use the material for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8"/>
              </a:rPr>
              <a:t>commercial purposes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ShareAlike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— If you remix, transform, or build upon the material, you must distribute your contributions under the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9"/>
              </a:rPr>
              <a:t>same license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as the original.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0E1F8C-2EB8-4FB9-A221-93EB4D5C52AB}"/>
              </a:ext>
            </a:extLst>
          </p:cNvPr>
          <p:cNvSpPr txBox="1">
            <a:spLocks/>
          </p:cNvSpPr>
          <p:nvPr/>
        </p:nvSpPr>
        <p:spPr>
          <a:xfrm>
            <a:off x="303314" y="5282288"/>
            <a:ext cx="11888686" cy="457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Created by Effini in partnership with Data Education in Schools, The Data Lab and Data Skills for Work, with funding from the Scottish Government. </a:t>
            </a:r>
          </a:p>
        </p:txBody>
      </p:sp>
    </p:spTree>
    <p:extLst>
      <p:ext uri="{BB962C8B-B14F-4D97-AF65-F5344CB8AC3E}">
        <p14:creationId xmlns:p14="http://schemas.microsoft.com/office/powerpoint/2010/main" val="1357656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Alternative format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5D6FC-410F-47AB-AE9D-D7B0ABBD7D85}"/>
              </a:ext>
            </a:extLst>
          </p:cNvPr>
          <p:cNvSpPr txBox="1"/>
          <p:nvPr/>
        </p:nvSpPr>
        <p:spPr>
          <a:xfrm>
            <a:off x="1790955" y="2116176"/>
            <a:ext cx="8610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require this document in an alternative format, such as large print or a coloured background, please contact </a:t>
            </a:r>
          </a:p>
          <a:p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@effini.com </a:t>
            </a:r>
          </a:p>
          <a:p>
            <a:pPr algn="l"/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algn="ctr"/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4th Floor, The Bayes Centre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47 Potterrow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Edinburgh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EH8 9BT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4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Graphs in Excel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359488" y="1890872"/>
            <a:ext cx="573651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In this lesson we are going to look at </a:t>
            </a:r>
            <a:r>
              <a:rPr lang="en-GB" sz="2400" b="1" dirty="0"/>
              <a:t>how to create</a:t>
            </a:r>
            <a:r>
              <a:rPr lang="en-GB" sz="2400" dirty="0"/>
              <a:t> some of the common graphs used in data science. These are:</a:t>
            </a:r>
          </a:p>
          <a:p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Bar charts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Histograms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Scatterplots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Line graphs</a:t>
            </a:r>
          </a:p>
        </p:txBody>
      </p:sp>
      <p:pic>
        <p:nvPicPr>
          <p:cNvPr id="6" name="Picture 5" descr="A pencil on top of a paper with a printed line graph">
            <a:extLst>
              <a:ext uri="{FF2B5EF4-FFF2-40B4-BE49-F238E27FC236}">
                <a16:creationId xmlns:a16="http://schemas.microsoft.com/office/drawing/2014/main" id="{07555FE9-9C3B-4705-AD89-F0330E734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905" y="2563859"/>
            <a:ext cx="5637425" cy="37582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0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should you use a bar chart?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8D375-7063-46EE-9197-C4EC04DD1AD4}"/>
              </a:ext>
            </a:extLst>
          </p:cNvPr>
          <p:cNvSpPr txBox="1"/>
          <p:nvPr/>
        </p:nvSpPr>
        <p:spPr>
          <a:xfrm>
            <a:off x="211676" y="1818572"/>
            <a:ext cx="1091844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Bar charts should be used if you want to </a:t>
            </a:r>
          </a:p>
          <a:p>
            <a:r>
              <a:rPr lang="en-GB" sz="2400" b="1" dirty="0"/>
              <a:t>compare numeric values across different categorical </a:t>
            </a:r>
            <a:r>
              <a:rPr lang="en-GB" sz="2400" dirty="0"/>
              <a:t>data.</a:t>
            </a:r>
          </a:p>
        </p:txBody>
      </p:sp>
      <p:pic>
        <p:nvPicPr>
          <p:cNvPr id="4" name="Picture 3" descr="Highland cow with horns and long coat sprinkled with sow">
            <a:extLst>
              <a:ext uri="{FF2B5EF4-FFF2-40B4-BE49-F238E27FC236}">
                <a16:creationId xmlns:a16="http://schemas.microsoft.com/office/drawing/2014/main" id="{1623DD11-9342-44F6-AD40-5A0DBF39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77" y="2688897"/>
            <a:ext cx="2433483" cy="2433483"/>
          </a:xfrm>
          <a:prstGeom prst="ellipse">
            <a:avLst/>
          </a:prstGeom>
        </p:spPr>
      </p:pic>
      <p:pic>
        <p:nvPicPr>
          <p:cNvPr id="11" name="Picture 10" descr="Deer with antlers in a meadow at dawn">
            <a:extLst>
              <a:ext uri="{FF2B5EF4-FFF2-40B4-BE49-F238E27FC236}">
                <a16:creationId xmlns:a16="http://schemas.microsoft.com/office/drawing/2014/main" id="{787B79E7-94D5-49F9-A4D4-76FD7D2D8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092" y="3180509"/>
            <a:ext cx="2485813" cy="2485813"/>
          </a:xfrm>
          <a:prstGeom prst="ellipse">
            <a:avLst/>
          </a:prstGeom>
        </p:spPr>
      </p:pic>
      <p:pic>
        <p:nvPicPr>
          <p:cNvPr id="10" name="Picture 9" descr="Fields and unicorn">
            <a:extLst>
              <a:ext uri="{FF2B5EF4-FFF2-40B4-BE49-F238E27FC236}">
                <a16:creationId xmlns:a16="http://schemas.microsoft.com/office/drawing/2014/main" id="{CCB1991F-369E-43F3-B26C-76911DC85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983" y="4288411"/>
            <a:ext cx="2474625" cy="2474625"/>
          </a:xfrm>
          <a:prstGeom prst="ellipse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B1531DEB-052A-4EBF-AE5F-EB0A70829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806" y="3016041"/>
            <a:ext cx="6400813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D15CD-F891-4759-A727-DFBFC505BE18}"/>
              </a:ext>
            </a:extLst>
          </p:cNvPr>
          <p:cNvSpPr txBox="1"/>
          <p:nvPr/>
        </p:nvSpPr>
        <p:spPr>
          <a:xfrm>
            <a:off x="226142" y="1966452"/>
            <a:ext cx="10825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These plots compare a number (frequency or size) against a categorised data item. 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28774DA8-5EDB-41F0-8BEE-F141380A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3" y="2866104"/>
            <a:ext cx="5486411" cy="3657607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D4739B3D-0B70-4623-A0F5-7EA2C6B36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343" y="2642326"/>
            <a:ext cx="5906734" cy="39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Bar chart best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8FF77-54B1-4F10-8AB5-54418409E717}"/>
              </a:ext>
            </a:extLst>
          </p:cNvPr>
          <p:cNvSpPr txBox="1"/>
          <p:nvPr/>
        </p:nvSpPr>
        <p:spPr>
          <a:xfrm>
            <a:off x="255629" y="2059944"/>
            <a:ext cx="50537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Bars normally show the counts or sizes of categorical data.</a:t>
            </a:r>
          </a:p>
          <a:p>
            <a:endParaRPr lang="en-GB" sz="2000" dirty="0"/>
          </a:p>
          <a:p>
            <a:r>
              <a:rPr lang="en-GB" sz="2000" dirty="0"/>
              <a:t>Since there is no connection between the bars, they are </a:t>
            </a:r>
            <a:r>
              <a:rPr lang="en-GB" sz="2000" b="1" dirty="0"/>
              <a:t>shown not touching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US" sz="2000" dirty="0"/>
              <a:t>A </a:t>
            </a:r>
            <a:r>
              <a:rPr lang="en-US" sz="2000" b="1" dirty="0"/>
              <a:t>horizontal bar graph </a:t>
            </a:r>
            <a:r>
              <a:rPr lang="en-US" sz="2000" dirty="0"/>
              <a:t>is often a good option when there </a:t>
            </a:r>
            <a:r>
              <a:rPr lang="en-US" sz="2000" b="1" dirty="0"/>
              <a:t>are many categories</a:t>
            </a:r>
            <a:r>
              <a:rPr lang="en-US" sz="2000" dirty="0"/>
              <a:t>, or the category labels are long.</a:t>
            </a:r>
          </a:p>
          <a:p>
            <a:endParaRPr lang="en-US" sz="2000" dirty="0"/>
          </a:p>
          <a:p>
            <a:r>
              <a:rPr lang="en-US" sz="2000" dirty="0"/>
              <a:t>It is also possible to reorder the bars, which makes it easier to see the smallest and largest categories. </a:t>
            </a:r>
            <a:endParaRPr lang="en-GB" sz="2000" dirty="0"/>
          </a:p>
        </p:txBody>
      </p:sp>
      <p:pic>
        <p:nvPicPr>
          <p:cNvPr id="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DE4C91EC-4208-49A1-9FDA-138CE8E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17" y="2386776"/>
            <a:ext cx="548641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2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How to create bar charts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3ED11-A926-42EB-B140-40783F8D777A}"/>
              </a:ext>
            </a:extLst>
          </p:cNvPr>
          <p:cNvSpPr txBox="1"/>
          <p:nvPr/>
        </p:nvSpPr>
        <p:spPr>
          <a:xfrm>
            <a:off x="462116" y="1907459"/>
            <a:ext cx="63319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are now going to look at </a:t>
            </a:r>
            <a:r>
              <a:rPr lang="en-GB" sz="2000" b="1" dirty="0"/>
              <a:t>how to create bar charts in Excel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We are going use a dataset that shows the amount of caffeine in drinks.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49F0D6-DD96-4E7B-8C36-D50A569E4E56}"/>
              </a:ext>
            </a:extLst>
          </p:cNvPr>
          <p:cNvGraphicFramePr>
            <a:graphicFrameLocks noGrp="1"/>
          </p:cNvGraphicFramePr>
          <p:nvPr/>
        </p:nvGraphicFramePr>
        <p:xfrm>
          <a:off x="7466679" y="2074607"/>
          <a:ext cx="4066560" cy="3090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2895">
                  <a:extLst>
                    <a:ext uri="{9D8B030D-6E8A-4147-A177-3AD203B41FA5}">
                      <a16:colId xmlns:a16="http://schemas.microsoft.com/office/drawing/2014/main" val="1846229103"/>
                    </a:ext>
                  </a:extLst>
                </a:gridCol>
                <a:gridCol w="1543665">
                  <a:extLst>
                    <a:ext uri="{9D8B030D-6E8A-4147-A177-3AD203B41FA5}">
                      <a16:colId xmlns:a16="http://schemas.microsoft.com/office/drawing/2014/main" val="3649432835"/>
                    </a:ext>
                  </a:extLst>
                </a:gridCol>
              </a:tblGrid>
              <a:tr h="32799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drink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caffeine_mg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34771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Caffe Nero Coffee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160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1070990728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Chai Tea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2859809703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Coca-Cola Caffeine Free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803736290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Coca-Cola Classic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523358351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Costa Coffee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277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3665246862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Diet Coke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1940663056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Dr Pepper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2378794814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Fanta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2663686865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Irn-bru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2016713347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Lipton Iced Tea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1422031055"/>
                  </a:ext>
                </a:extLst>
              </a:tr>
              <a:tr h="1749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McDonalds (McCafe) Mocha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167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val="1513896797"/>
                  </a:ext>
                </a:extLst>
              </a:tr>
            </a:tbl>
          </a:graphicData>
        </a:graphic>
      </p:graphicFrame>
      <p:pic>
        <p:nvPicPr>
          <p:cNvPr id="6" name="Picture 5" descr="Espresso shot pouring into cup">
            <a:extLst>
              <a:ext uri="{FF2B5EF4-FFF2-40B4-BE49-F238E27FC236}">
                <a16:creationId xmlns:a16="http://schemas.microsoft.com/office/drawing/2014/main" id="{3DC78E80-49E5-4154-AF5C-D7561744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303" y="3866016"/>
            <a:ext cx="3657600" cy="244137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A1C7A-ED60-4A16-9BFD-EE09E3B4D2A7}"/>
              </a:ext>
            </a:extLst>
          </p:cNvPr>
          <p:cNvSpPr txBox="1"/>
          <p:nvPr/>
        </p:nvSpPr>
        <p:spPr>
          <a:xfrm>
            <a:off x="0" y="6548941"/>
            <a:ext cx="2733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527C3-4170-4D2A-9148-F255A5D49438}"/>
              </a:ext>
            </a:extLst>
          </p:cNvPr>
          <p:cNvSpPr txBox="1"/>
          <p:nvPr/>
        </p:nvSpPr>
        <p:spPr>
          <a:xfrm>
            <a:off x="690715" y="6492875"/>
            <a:ext cx="1051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4"/>
              </a:rPr>
              <a:t>https://www.caffeineinformer.com/</a:t>
            </a:r>
            <a:r>
              <a:rPr lang="en-GB" sz="1400" dirty="0"/>
              <a:t> &amp; </a:t>
            </a:r>
            <a:r>
              <a:rPr lang="en-GB" sz="1400" dirty="0">
                <a:hlinkClick r:id="rId5"/>
              </a:rPr>
              <a:t>https://www.kaggle.com/heitornunes/caffeine-content-of-drinks</a:t>
            </a:r>
            <a:r>
              <a:rPr lang="en-GB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339547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_POWERPOINT_LESSON_TEMPLATE.docx" id="{C9ED7C33-DC77-4FA5-86DD-0A034F8A2FB7}" vid="{358AFC5C-2C86-4A96-95F1-D4B4C4DB4B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30EE94CCDFA4C88D8D33A29A81B8D" ma:contentTypeVersion="11" ma:contentTypeDescription="Create a new document." ma:contentTypeScope="" ma:versionID="98aef29cb8176f72c0e9e7cecfed2d21">
  <xsd:schema xmlns:xsd="http://www.w3.org/2001/XMLSchema" xmlns:xs="http://www.w3.org/2001/XMLSchema" xmlns:p="http://schemas.microsoft.com/office/2006/metadata/properties" xmlns:ns2="4297454b-9d9d-4311-9194-cdf6c01c0e73" targetNamespace="http://schemas.microsoft.com/office/2006/metadata/properties" ma:root="true" ma:fieldsID="a761e8550470d16bb342baae9d7e143c" ns2:_="">
    <xsd:import namespace="4297454b-9d9d-4311-9194-cdf6c01c0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454b-9d9d-4311-9194-cdf6c01c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4F55CF-142F-4BED-8679-60542D3DE2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25AA9C-9F86-4D11-A33A-8432D73D97BB}">
  <ds:schemaRefs>
    <ds:schemaRef ds:uri="4297454b-9d9d-4311-9194-cdf6c01c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E9DB8A-6628-413F-BA4F-19B2DD611012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4297454b-9d9d-4311-9194-cdf6c01c0e7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1962</Words>
  <Application>Microsoft Macintosh PowerPoint</Application>
  <PresentationFormat>Widescreen</PresentationFormat>
  <Paragraphs>449</Paragraphs>
  <Slides>41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source sans pro</vt:lpstr>
      <vt:lpstr>Wingdings</vt:lpstr>
      <vt:lpstr>1_Office Theme</vt:lpstr>
      <vt:lpstr>Creating graphs in Excel </vt:lpstr>
      <vt:lpstr>Learning intentions</vt:lpstr>
      <vt:lpstr>Background</vt:lpstr>
      <vt:lpstr>Why identifying patterns is important?</vt:lpstr>
      <vt:lpstr>Graphs in Excel</vt:lpstr>
      <vt:lpstr>When should you use a bar chart?</vt:lpstr>
      <vt:lpstr>Show me…</vt:lpstr>
      <vt:lpstr>Bar chart best practice</vt:lpstr>
      <vt:lpstr>How to create bar charts</vt:lpstr>
      <vt:lpstr>Insert of bar chart</vt:lpstr>
      <vt:lpstr>Select the type of bar chart</vt:lpstr>
      <vt:lpstr>Amend your graph</vt:lpstr>
      <vt:lpstr>Next steps</vt:lpstr>
      <vt:lpstr>When should you use a histogram chart?</vt:lpstr>
      <vt:lpstr>Show me…</vt:lpstr>
      <vt:lpstr>Histogram best practice</vt:lpstr>
      <vt:lpstr>How to create histogram </vt:lpstr>
      <vt:lpstr>Insert a histogram </vt:lpstr>
      <vt:lpstr>Select the appropriate histogram </vt:lpstr>
      <vt:lpstr>Amend the size of the bins</vt:lpstr>
      <vt:lpstr>Amend the size of the bins</vt:lpstr>
      <vt:lpstr>Histogram vs. bar chart</vt:lpstr>
      <vt:lpstr>Your turn…</vt:lpstr>
      <vt:lpstr>Your turn…</vt:lpstr>
      <vt:lpstr>Next steps</vt:lpstr>
      <vt:lpstr>When should you use a line graphs?</vt:lpstr>
      <vt:lpstr>When should you use line graphs?</vt:lpstr>
      <vt:lpstr>Show me…</vt:lpstr>
      <vt:lpstr>How to create a line graph</vt:lpstr>
      <vt:lpstr>Insert a line graph</vt:lpstr>
      <vt:lpstr>Select the type of line graph</vt:lpstr>
      <vt:lpstr>Next steps</vt:lpstr>
      <vt:lpstr>When should you use a scatterplots?</vt:lpstr>
      <vt:lpstr>Show me…</vt:lpstr>
      <vt:lpstr>How to create a scatterplot</vt:lpstr>
      <vt:lpstr>Insert a scatterplot</vt:lpstr>
      <vt:lpstr>Select the type of scatterplot</vt:lpstr>
      <vt:lpstr>Next steps</vt:lpstr>
      <vt:lpstr>Learning checklist</vt:lpstr>
      <vt:lpstr>How you can use this lesson</vt:lpstr>
      <vt:lpstr>Alternative format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Nylk</dc:creator>
  <cp:lastModifiedBy>John Bell</cp:lastModifiedBy>
  <cp:revision>3</cp:revision>
  <dcterms:created xsi:type="dcterms:W3CDTF">2021-04-26T06:41:53Z</dcterms:created>
  <dcterms:modified xsi:type="dcterms:W3CDTF">2022-04-12T08:17:08Z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