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ssistant" pitchFamily="2" charset="-79"/>
      <p:regular r:id="rId19"/>
      <p:bold r:id="rId20"/>
    </p:embeddedFont>
    <p:embeddedFont>
      <p:font typeface="Assistant ExtraBold" pitchFamily="2" charset="-79"/>
      <p:bold r:id="rId21"/>
    </p:embeddedFont>
    <p:embeddedFont>
      <p:font typeface="Assistant SemiBold" pitchFamily="2" charset="-79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MBL9QnwEhnrmVGdZcw2uikhx/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375CF8-B77B-4A54-B06D-DD49F73AAF8A}">
  <a:tblStyle styleId="{ED375CF8-B77B-4A54-B06D-DD49F73AAF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99" autoAdjust="0"/>
  </p:normalViewPr>
  <p:slideViewPr>
    <p:cSldViewPr snapToGrid="0">
      <p:cViewPr varScale="1">
        <p:scale>
          <a:sx n="114" d="100"/>
          <a:sy n="114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טבלת הנתונים בצד ימין מכילה ומרכזת את נתוני הגרף שבצד שמאל</a:t>
            </a: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יש לבצע דיון בכיתה</a:t>
            </a:r>
            <a:r>
              <a:rPr lang="he-IL" dirty="0"/>
              <a:t> - </a:t>
            </a:r>
            <a:r>
              <a:rPr lang="iw-IL" dirty="0"/>
              <a:t>כיצד נוח יותר לקרוא ולהבין את הנתונים</a:t>
            </a:r>
            <a:r>
              <a:rPr lang="he-IL" dirty="0"/>
              <a:t>? </a:t>
            </a:r>
            <a:r>
              <a:rPr lang="iw-IL" dirty="0"/>
              <a:t>האם באמצעות הטבלה בצד ימין או הגרף בצד שמאל?</a:t>
            </a: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תשובה: תלוי מהי מטרת השימוש בנתונים. הטבלה מצד ימין תהיה נוחה יותר לביצוע חישובים כמו ממוצע , מינימום ומקסימום של כמות הרוגים למ' ק"מ נסיעה.</a:t>
            </a: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לעומת זאת, הגרף מצד שמאל נוח יותר למשל להבנה מהירה יותר של מגמת הנתונים ובמקרה שלנו למגמת הירידה הנראית של כמות הרוגים למ' ק"מ נסיעה עם התקדמות השנים שבין 2007 ל -2018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הערה</a:t>
            </a:r>
            <a:r>
              <a:rPr lang="he-IL" dirty="0"/>
              <a:t>: </a:t>
            </a:r>
            <a:r>
              <a:rPr lang="iw-IL" dirty="0"/>
              <a:t>הבסיס להסקת מסקנות ותובנות מגרפים הוא קודם כל לדעת לקרוא אותם ולהבין אותם</a:t>
            </a:r>
            <a:r>
              <a:rPr lang="he-IL" dirty="0"/>
              <a:t> - </a:t>
            </a:r>
            <a:r>
              <a:rPr lang="iw-IL" dirty="0"/>
              <a:t>החומרים הקודמים שנלמדו בנושא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עלייה</a:t>
            </a:r>
            <a:r>
              <a:rPr lang="he-IL" dirty="0"/>
              <a:t> - </a:t>
            </a:r>
            <a:r>
              <a:rPr lang="iw-IL" dirty="0"/>
              <a:t>מהגרף שבצד שמאל ניתן לראות שכלל מדדי המחירים עלו לאורך השנים</a:t>
            </a:r>
            <a:r>
              <a:rPr lang="he-IL" dirty="0"/>
              <a:t> - </a:t>
            </a:r>
            <a:r>
              <a:rPr lang="iw-IL" dirty="0"/>
              <a:t>ככל שהשנה עולה</a:t>
            </a:r>
            <a:r>
              <a:rPr lang="he-IL" dirty="0"/>
              <a:t> - </a:t>
            </a:r>
            <a:r>
              <a:rPr lang="iw-IL" dirty="0"/>
              <a:t>כך ערכי המדדים עולים.</a:t>
            </a: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קו יורד משמאל לימין היה משקף מגמה של "ירידה".</a:t>
            </a: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קו ישר משמאל לימין היה משקף לנו מגמה "יציבה</a:t>
            </a:r>
            <a:r>
              <a:rPr lang="he-IL" dirty="0"/>
              <a:t>".</a:t>
            </a: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קו עולה ויור</a:t>
            </a:r>
            <a:r>
              <a:rPr lang="he-IL" dirty="0"/>
              <a:t>ד / </a:t>
            </a:r>
            <a:r>
              <a:rPr lang="iw-IL" dirty="0"/>
              <a:t>יורד ועולה מספר רב של פעמים משקף חוסר אחידות שעשוי לשקף את העובדה שאין מגמה ברורה של הנתונים שניתן להגדירה.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בדוגמא לעיל קל לראות מהגרף שבין השנים </a:t>
            </a:r>
            <a:r>
              <a:rPr lang="he-IL" b="1" dirty="0"/>
              <a:t>2007 </a:t>
            </a:r>
            <a:r>
              <a:rPr lang="he-IL" b="0" dirty="0"/>
              <a:t>ל-2018 </a:t>
            </a:r>
            <a:r>
              <a:rPr lang="he-IL" dirty="0"/>
              <a:t>- </a:t>
            </a:r>
            <a:r>
              <a:rPr lang="iw-IL" dirty="0"/>
              <a:t>שיעור המדד עבור "מוצרים לא סחירים</a:t>
            </a:r>
            <a:r>
              <a:rPr lang="he-IL" dirty="0"/>
              <a:t>" </a:t>
            </a:r>
            <a:r>
              <a:rPr lang="iw-IL" dirty="0"/>
              <a:t>עלה הרבה יותר משיעור המדד עבור "מוצרים סחירים</a:t>
            </a:r>
            <a:r>
              <a:rPr lang="he-IL" dirty="0"/>
              <a:t>".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לדוגמא הגרף מצד שמאל הינו גרף מסוג "מפת חום". כל צבע משקף את הטמפרטורה הממוצעת במהלך השנה בארץ ישראל </a:t>
            </a:r>
            <a:r>
              <a:rPr lang="he-IL" dirty="0"/>
              <a:t>(</a:t>
            </a:r>
            <a:r>
              <a:rPr lang="iw-IL" dirty="0"/>
              <a:t>ישנו מקרא המסביר עבור כל צבע מהי מידת הטמפרטורה הממוצעת המתאימה</a:t>
            </a:r>
            <a:r>
              <a:rPr lang="he-IL" dirty="0"/>
              <a:t>).</a:t>
            </a: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באמצעות גרף זה</a:t>
            </a:r>
            <a:r>
              <a:rPr lang="he-IL" dirty="0"/>
              <a:t>, </a:t>
            </a:r>
            <a:r>
              <a:rPr lang="iw-IL" dirty="0"/>
              <a:t>ניתן להבחין בקלות בשונות של הטמפרטורות שבין אזורים שונים בישראל ואף להבין מהר ונוח את מיקומם.</a:t>
            </a: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אזור בקעת הירדן הינו צבוע בצבע צהוב </a:t>
            </a:r>
            <a:r>
              <a:rPr lang="he-IL" dirty="0"/>
              <a:t>(</a:t>
            </a:r>
            <a:r>
              <a:rPr lang="iw-IL" dirty="0"/>
              <a:t>סביב ה-30 מעלות בממוצע</a:t>
            </a:r>
            <a:r>
              <a:rPr lang="he-IL" dirty="0"/>
              <a:t>) </a:t>
            </a:r>
            <a:r>
              <a:rPr lang="iw-IL" dirty="0"/>
              <a:t>ואילו פנים הארץ במישור החוף צבועה בצבע ירוק</a:t>
            </a:r>
            <a:r>
              <a:rPr lang="he-IL" dirty="0"/>
              <a:t> (</a:t>
            </a:r>
            <a:r>
              <a:rPr lang="iw-IL" dirty="0"/>
              <a:t>סביב </a:t>
            </a:r>
            <a:r>
              <a:rPr lang="he-IL" dirty="0"/>
              <a:t>ה-25</a:t>
            </a:r>
            <a:r>
              <a:rPr lang="iw-IL" dirty="0"/>
              <a:t> מעלות בממוצע</a:t>
            </a:r>
            <a:r>
              <a:rPr lang="he-IL" dirty="0"/>
              <a:t>).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dirty="0"/>
              <a:t>כעת נתרגל את החומר הנלמד</a:t>
            </a: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b="0" dirty="0"/>
              <a:t>יש לבצע כעת את התרגול שבחוברת האקסל</a:t>
            </a:r>
            <a:r>
              <a:rPr lang="he-IL" b="0" dirty="0"/>
              <a:t> - </a:t>
            </a:r>
            <a:r>
              <a:rPr lang="iw-IL" b="0" dirty="0"/>
              <a:t>עיבוד נתונים</a:t>
            </a:r>
            <a:r>
              <a:rPr lang="he-IL" b="0" dirty="0"/>
              <a:t> - </a:t>
            </a:r>
            <a:r>
              <a:rPr lang="iw-IL" b="0" dirty="0"/>
              <a:t>ניתוח גרפים"</a:t>
            </a: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בשיעור זה נלמד ונתרגל ניתוח גרפים.</a:t>
            </a:r>
            <a:endParaRPr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" name="Google Shape;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תחילה נבצע חזרה קצרה: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יש לשאול את הכיתה – מדוע אנו משתמשים בגרפים?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גרפים מסייעים להצגת נתונים באופן בהיר ונוח.</a:t>
            </a:r>
            <a:endParaRPr/>
          </a:p>
        </p:txBody>
      </p:sp>
      <p:sp>
        <p:nvSpPr>
          <p:cNvPr id="73" name="Google Shape;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בשיעור זה נתמקד בשימוש השני של מנתח הנתונים בגרפים - </a:t>
            </a:r>
            <a:r>
              <a:rPr lang="iw-IL" sz="1400"/>
              <a:t>קריאה וניתוח גרפים כמקור נתונים שממנו ניתן להפיק מידע ואף תובנות שיכולות לסייע לנו בחקר</a:t>
            </a:r>
            <a:endParaRPr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הנתונים שאנו מבצעים.</a:t>
            </a:r>
            <a:endParaRPr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נלמד ונתרגל קריאה, הבנה והשגת נתונים ותובנות מגרפים.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בשיעור זה נלמד כיצד:</a:t>
            </a:r>
            <a:endParaRPr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5715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לייבא נתונים מהגרפים</a:t>
            </a:r>
            <a:endParaRPr/>
          </a:p>
          <a:p>
            <a:pPr marL="5715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/>
              <a:t>להסיק מסקנות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dirty="0"/>
              <a:t>בפרק </a:t>
            </a:r>
            <a:r>
              <a:rPr lang="iw-IL" sz="14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Collecting the relevant data</a:t>
            </a:r>
            <a:r>
              <a:rPr lang="he-IL" sz="14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iw-IL" sz="14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שבמחזור הנתונים למדנו על איתור מקורות ואיסוף נתונים רלוונטיים למחקר הנתונים.</a:t>
            </a:r>
            <a:endParaRPr dirty="0"/>
          </a:p>
          <a:p>
            <a: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ראינו שהנתונים עשויים להופיע במקורות כטבלאות נתונים ולעיתים בתוך טקסטים שבכתבות, מאמרים ואתרים.</a:t>
            </a:r>
            <a:endParaRPr dirty="0"/>
          </a:p>
          <a:p>
            <a: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הנתונים יכולים להופיע אף בתוך גרף. מנתח הנתונים הינו בעל יכולות לשלוף נתונים גם מאותם גרפים באם רלוונטי למחקרו. </a:t>
            </a:r>
            <a:endParaRPr sz="1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rPr lang="iw-IL" dirty="0"/>
              <a:t>משמעות הערכים של צירי הגרף </a:t>
            </a:r>
            <a:r>
              <a:rPr lang="he-IL" dirty="0"/>
              <a:t>- </a:t>
            </a:r>
            <a:r>
              <a:rPr lang="iw-IL" dirty="0"/>
              <a:t>לדוגמא בגרף שמשמאל יש להבין מה המשמעות של הערכים בציר ה</a:t>
            </a:r>
            <a:r>
              <a:rPr lang="he-IL" dirty="0"/>
              <a:t>-</a:t>
            </a:r>
            <a:r>
              <a:rPr lang="iw-IL" dirty="0"/>
              <a:t>Y</a:t>
            </a:r>
            <a:r>
              <a:rPr lang="he-IL" dirty="0"/>
              <a:t> </a:t>
            </a:r>
            <a:r>
              <a:rPr lang="iw-IL" dirty="0"/>
              <a:t>שהינם בין</a:t>
            </a:r>
            <a:r>
              <a:rPr lang="he-IL" dirty="0"/>
              <a:t> 0.0 ל-10.0.</a:t>
            </a:r>
            <a:r>
              <a:rPr lang="iw-IL" dirty="0"/>
              <a:t> בדוגמא זו ערכים אלה מייצגים את כמות ההרוגים בתאונות דרכים לכל מיליארד ק"מ נסיעה.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rPr lang="iw-IL" dirty="0"/>
              <a:t>כמו כן</a:t>
            </a:r>
            <a:r>
              <a:rPr lang="he-IL" dirty="0"/>
              <a:t>, </a:t>
            </a:r>
            <a:r>
              <a:rPr lang="iw-IL" dirty="0"/>
              <a:t>הערכים בציר ה</a:t>
            </a:r>
            <a:r>
              <a:rPr lang="he-IL" dirty="0"/>
              <a:t>-</a:t>
            </a:r>
            <a:r>
              <a:rPr lang="iw-IL" dirty="0"/>
              <a:t>X</a:t>
            </a:r>
            <a:r>
              <a:rPr lang="he-IL" dirty="0"/>
              <a:t> </a:t>
            </a:r>
            <a:r>
              <a:rPr lang="iw-IL" dirty="0"/>
              <a:t>הינם עבור השנים בגינם אנו רואים את נתוני ההרוגים בתאונות דרכים לכל מיליארד ק"מ נסיעה.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rPr lang="iw-IL" dirty="0"/>
              <a:t>הערה</a:t>
            </a:r>
            <a:r>
              <a:rPr lang="he-IL" dirty="0"/>
              <a:t>: </a:t>
            </a:r>
            <a:r>
              <a:rPr lang="iw-IL" dirty="0"/>
              <a:t>גרפים עשויים להכיל אף יותר משני צירים</a:t>
            </a:r>
            <a:r>
              <a:rPr lang="he-IL" dirty="0"/>
              <a:t> - </a:t>
            </a:r>
            <a:r>
              <a:rPr lang="iw-IL" dirty="0"/>
              <a:t>שלושה צירים </a:t>
            </a:r>
            <a:r>
              <a:rPr lang="he-IL" dirty="0"/>
              <a:t>(</a:t>
            </a:r>
            <a:r>
              <a:rPr lang="iw-IL" dirty="0"/>
              <a:t>שלושה ממדים</a:t>
            </a:r>
            <a:r>
              <a:rPr lang="he-IL" dirty="0"/>
              <a:t> / </a:t>
            </a:r>
            <a:r>
              <a:rPr lang="iw-IL" dirty="0"/>
              <a:t>תלת ממדי</a:t>
            </a:r>
            <a:r>
              <a:rPr lang="he-IL" dirty="0"/>
              <a:t>). </a:t>
            </a:r>
            <a:r>
              <a:rPr lang="iw-IL" dirty="0"/>
              <a:t>כמובן שבמקרה ז</a:t>
            </a:r>
            <a:r>
              <a:rPr lang="he-IL" dirty="0"/>
              <a:t>ה, </a:t>
            </a:r>
            <a:r>
              <a:rPr lang="iw-IL" dirty="0"/>
              <a:t>מנתח הנתונים נדרש להבין את המשמעות של טווחי הערכים עבור שלושת צירי הגרף. 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iw-IL" dirty="0"/>
              <a:t>הבנת הערכים המופיעים על גבי הגרף עצמו – בדוגמא שלנו ישנם מספרים (תוויות) המופיעות על גבי הגרף עצמו.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iw-IL" dirty="0"/>
              <a:t>למשל אנו רואים מהגרף שבשנת 2017, היו </a:t>
            </a:r>
            <a:r>
              <a:rPr lang="iw-IL" b="1" dirty="0"/>
              <a:t>6.1</a:t>
            </a:r>
            <a:r>
              <a:rPr lang="iw-IL" dirty="0"/>
              <a:t> הרוגים בתאונות דרכים לכל מיליארד ק"מ נסיעה.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iw-IL" dirty="0"/>
              <a:t>משמעות צבעים / צורות / גדלים של הגרף – לעיתים ישנו מקרא ברור שיסביר מה כל צבע/ צורה / גודל מייצג בגרף.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iw-IL" dirty="0"/>
              <a:t>אך לעיתים יהיה עלינו להבין זאת בעצמנו.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iw-IL" dirty="0"/>
              <a:t>לדוגמא, בגרף שלנו בשקף זה לא ניתן כל הסבר לצבעם האדום של הקו, הנקודה והשנה עבור נתוני שנת 2018.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iw-IL" dirty="0"/>
              <a:t>נתוני שנה זו הינם היחידים בגרף הצבועים בצבע אדום, כלל שאר נתוני הגרף הינם בצבע כחול.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iw-IL" dirty="0"/>
              <a:t>מדוע לדעתכם רק נתוני שנת 2018 נצבעו באדום?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iw-IL" dirty="0"/>
              <a:t>נתוני שנת 2018 מובלטים ונצבעו באדום בשל העובדה שבשנה זו כמות ההרוגים מתאונות דרכים לכל מיליארד ק"מ נסיעה הינה הנמוכה ביותר בכלל השנים שבעבורם הנתונים מוצגים בגרף.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iw-IL" dirty="0"/>
              <a:t> 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dirty="0"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150768" y="4533500"/>
            <a:ext cx="326310" cy="34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3" name="Google Shape;13;p22"/>
          <p:cNvSpPr/>
          <p:nvPr/>
        </p:nvSpPr>
        <p:spPr>
          <a:xfrm>
            <a:off x="-2699" y="2697"/>
            <a:ext cx="3561602" cy="19950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" name="Google Shape;15;p14">
            <a:extLst>
              <a:ext uri="{FF2B5EF4-FFF2-40B4-BE49-F238E27FC236}">
                <a16:creationId xmlns:a16="http://schemas.microsoft.com/office/drawing/2014/main" id="{B0B41B59-16B8-485B-9D8D-C7A31E0A6A35}"/>
              </a:ext>
            </a:extLst>
          </p:cNvPr>
          <p:cNvSpPr txBox="1"/>
          <p:nvPr userDrawn="1"/>
        </p:nvSpPr>
        <p:spPr>
          <a:xfrm>
            <a:off x="6972300" y="56673"/>
            <a:ext cx="2044755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עיבוד נתונים - ניתוח גרפים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16;p14">
            <a:extLst>
              <a:ext uri="{FF2B5EF4-FFF2-40B4-BE49-F238E27FC236}">
                <a16:creationId xmlns:a16="http://schemas.microsoft.com/office/drawing/2014/main" id="{37D59B71-EDBC-4987-812E-D04D7C8ED0CB}"/>
              </a:ext>
            </a:extLst>
          </p:cNvPr>
          <p:cNvCxnSpPr>
            <a:cxnSpLocks/>
          </p:cNvCxnSpPr>
          <p:nvPr userDrawn="1"/>
        </p:nvCxnSpPr>
        <p:spPr>
          <a:xfrm>
            <a:off x="7193756" y="445210"/>
            <a:ext cx="1754869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3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71" b="25722"/>
          <a:stretch/>
        </p:blipFill>
        <p:spPr>
          <a:xfrm>
            <a:off x="8062575" y="4375799"/>
            <a:ext cx="875051" cy="5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3"/>
          <p:cNvSpPr/>
          <p:nvPr/>
        </p:nvSpPr>
        <p:spPr>
          <a:xfrm>
            <a:off x="0" y="5051375"/>
            <a:ext cx="9144000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" name="Google Shape;17;p23"/>
          <p:cNvSpPr txBox="1">
            <a:spLocks noGrp="1"/>
          </p:cNvSpPr>
          <p:nvPr>
            <p:ph type="sldNum" idx="12"/>
          </p:nvPr>
        </p:nvSpPr>
        <p:spPr>
          <a:xfrm>
            <a:off x="150768" y="4533500"/>
            <a:ext cx="326310" cy="34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8" name="Google Shape;18;p23"/>
          <p:cNvSpPr/>
          <p:nvPr/>
        </p:nvSpPr>
        <p:spPr>
          <a:xfrm>
            <a:off x="-2699" y="2697"/>
            <a:ext cx="3561602" cy="19950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" name="Google Shape;15;p14">
            <a:extLst>
              <a:ext uri="{FF2B5EF4-FFF2-40B4-BE49-F238E27FC236}">
                <a16:creationId xmlns:a16="http://schemas.microsoft.com/office/drawing/2014/main" id="{32D63A05-0456-434B-8961-16ADEC837746}"/>
              </a:ext>
            </a:extLst>
          </p:cNvPr>
          <p:cNvSpPr txBox="1"/>
          <p:nvPr userDrawn="1"/>
        </p:nvSpPr>
        <p:spPr>
          <a:xfrm>
            <a:off x="6972300" y="56673"/>
            <a:ext cx="2044755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עיבוד נתונים - ניתוח גרפים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6;p14">
            <a:extLst>
              <a:ext uri="{FF2B5EF4-FFF2-40B4-BE49-F238E27FC236}">
                <a16:creationId xmlns:a16="http://schemas.microsoft.com/office/drawing/2014/main" id="{18389643-3652-40BD-A21D-72FA8136C76C}"/>
              </a:ext>
            </a:extLst>
          </p:cNvPr>
          <p:cNvCxnSpPr>
            <a:cxnSpLocks/>
          </p:cNvCxnSpPr>
          <p:nvPr userDrawn="1"/>
        </p:nvCxnSpPr>
        <p:spPr>
          <a:xfrm>
            <a:off x="7193756" y="445210"/>
            <a:ext cx="1754869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1" descr="Google Shape;7;p1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8062575" y="4375799"/>
            <a:ext cx="875051" cy="5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1"/>
          <p:cNvSpPr/>
          <p:nvPr/>
        </p:nvSpPr>
        <p:spPr>
          <a:xfrm>
            <a:off x="0" y="5051375"/>
            <a:ext cx="9144000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150768" y="4533500"/>
            <a:ext cx="326310" cy="34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22860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22860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22860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22860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5516824" y="1999065"/>
            <a:ext cx="2978469" cy="133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4800"/>
              <a:buFont typeface="Assistant ExtraBold"/>
              <a:buNone/>
            </a:pPr>
            <a: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עיבוד נתונים</a:t>
            </a:r>
            <a:r>
              <a:rPr lang="he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</a:t>
            </a:r>
            <a: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b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גרפים</a:t>
            </a:r>
            <a:endParaRPr sz="3600" b="0" i="0" u="none" strike="noStrike" cap="none" dirty="0">
              <a:solidFill>
                <a:srgbClr val="00AC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5" name="Google Shape;25;p1" descr="Google Shape;55;p13"/>
          <p:cNvPicPr preferRelativeResize="0"/>
          <p:nvPr/>
        </p:nvPicPr>
        <p:blipFill rotWithShape="1">
          <a:blip r:embed="rId3">
            <a:alphaModFix/>
          </a:blip>
          <a:srcRect l="4362" t="19277" r="4571" b="25722"/>
          <a:stretch/>
        </p:blipFill>
        <p:spPr>
          <a:xfrm>
            <a:off x="6905262" y="612625"/>
            <a:ext cx="1442851" cy="8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 txBox="1">
            <a:spLocks noGrp="1"/>
          </p:cNvSpPr>
          <p:nvPr>
            <p:ph type="sldNum" idx="12"/>
          </p:nvPr>
        </p:nvSpPr>
        <p:spPr>
          <a:xfrm>
            <a:off x="174198" y="4533500"/>
            <a:ext cx="260930" cy="34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</a:t>
            </a:fld>
            <a:endParaRPr/>
          </a:p>
        </p:txBody>
      </p:sp>
      <p:sp>
        <p:nvSpPr>
          <p:cNvPr id="27" name="Google Shape;27;p1"/>
          <p:cNvSpPr/>
          <p:nvPr/>
        </p:nvSpPr>
        <p:spPr>
          <a:xfrm>
            <a:off x="90899" y="4353924"/>
            <a:ext cx="8962202" cy="569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8" name="Google Shape;28;p1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9">
            <a:off x="5126374" y="1110048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 descr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3876">
            <a:off x="5937168" y="3600601"/>
            <a:ext cx="1117046" cy="66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886" y="802113"/>
            <a:ext cx="4262195" cy="35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3;p1">
            <a:extLst>
              <a:ext uri="{FF2B5EF4-FFF2-40B4-BE49-F238E27FC236}">
                <a16:creationId xmlns:a16="http://schemas.microsoft.com/office/drawing/2014/main" id="{C47577B0-6660-4FA4-AF5E-EC60CFBA58A4}"/>
              </a:ext>
            </a:extLst>
          </p:cNvPr>
          <p:cNvSpPr/>
          <p:nvPr/>
        </p:nvSpPr>
        <p:spPr>
          <a:xfrm>
            <a:off x="6495691" y="9134"/>
            <a:ext cx="2540053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57" name="Google Shape;157;p29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4283977" y="1351070"/>
            <a:ext cx="2981527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לשלוף את הנתונים הרלוונטיים מהגרף</a:t>
            </a:r>
            <a:endParaRPr lang="he-IL" dirty="0">
              <a:solidFill>
                <a:srgbClr val="232752"/>
              </a:solidFill>
            </a:endParaRPr>
          </a:p>
          <a:p>
            <a:pPr marL="342900" marR="0" lvl="0" indent="-26035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lang="he-IL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לרשום אותם בטבלת נתונים מסודרת </a:t>
            </a:r>
            <a:endParaRPr dirty="0">
              <a:solidFill>
                <a:srgbClr val="232752"/>
              </a:solidFill>
            </a:endParaRPr>
          </a:p>
        </p:txBody>
      </p:sp>
      <p:graphicFrame>
        <p:nvGraphicFramePr>
          <p:cNvPr id="162" name="Google Shape;162;p29"/>
          <p:cNvGraphicFramePr/>
          <p:nvPr>
            <p:extLst>
              <p:ext uri="{D42A27DB-BD31-4B8C-83A1-F6EECF244321}">
                <p14:modId xmlns:p14="http://schemas.microsoft.com/office/powerpoint/2010/main" val="3988235118"/>
              </p:ext>
            </p:extLst>
          </p:nvPr>
        </p:nvGraphicFramePr>
        <p:xfrm>
          <a:off x="4779127" y="2436540"/>
          <a:ext cx="2367337" cy="2435361"/>
        </p:xfrm>
        <a:graphic>
          <a:graphicData uri="http://schemas.openxmlformats.org/drawingml/2006/table">
            <a:tbl>
              <a:tblPr>
                <a:noFill/>
                <a:tableStyleId>{ED375CF8-B77B-4A54-B06D-DD49F73AAF8A}</a:tableStyleId>
              </a:tblPr>
              <a:tblGrid>
                <a:gridCol w="710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481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5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שנה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5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כמות הרוגים למ</a:t>
                      </a:r>
                      <a:r>
                        <a:rPr lang="he-IL" sz="105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' </a:t>
                      </a:r>
                      <a:r>
                        <a:rPr lang="iw-IL" sz="105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ק"מ נסיעה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2007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9.2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2008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9.2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2009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7.1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2010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7.4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2011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7.6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2012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5.8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2013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6.1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2014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6.1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2015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6.5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2016</a:t>
                      </a:r>
                      <a:endParaRPr b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6.6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2017</a:t>
                      </a:r>
                      <a:endParaRPr b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6.1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2018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1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5.0</a:t>
                      </a:r>
                      <a:endParaRPr b="0" dirty="0"/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Google Shape;126;p26">
            <a:extLst>
              <a:ext uri="{FF2B5EF4-FFF2-40B4-BE49-F238E27FC236}">
                <a16:creationId xmlns:a16="http://schemas.microsoft.com/office/drawing/2014/main" id="{BBB1585C-38AC-4E18-9348-DE2A088E64E0}"/>
              </a:ext>
            </a:extLst>
          </p:cNvPr>
          <p:cNvSpPr txBox="1"/>
          <p:nvPr/>
        </p:nvSpPr>
        <p:spPr>
          <a:xfrm>
            <a:off x="4727121" y="512028"/>
            <a:ext cx="398684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1.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לייבא נתונים למחקר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1" name="Google Shape;129;p26">
            <a:extLst>
              <a:ext uri="{FF2B5EF4-FFF2-40B4-BE49-F238E27FC236}">
                <a16:creationId xmlns:a16="http://schemas.microsoft.com/office/drawing/2014/main" id="{181F43A2-EB58-4541-9C1F-F004615B17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898" y="512028"/>
            <a:ext cx="3127237" cy="24350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0;p26">
            <a:extLst>
              <a:ext uri="{FF2B5EF4-FFF2-40B4-BE49-F238E27FC236}">
                <a16:creationId xmlns:a16="http://schemas.microsoft.com/office/drawing/2014/main" id="{2525B59A-A2BB-4681-842E-6C59FA0756F4}"/>
              </a:ext>
            </a:extLst>
          </p:cNvPr>
          <p:cNvSpPr txBox="1"/>
          <p:nvPr/>
        </p:nvSpPr>
        <p:spPr>
          <a:xfrm>
            <a:off x="1485814" y="2947072"/>
            <a:ext cx="2367337" cy="2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משרד התחבורה</a:t>
            </a:r>
            <a:endParaRPr sz="9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sp>
        <p:nvSpPr>
          <p:cNvPr id="15" name="Google Shape;62;p6">
            <a:extLst>
              <a:ext uri="{FF2B5EF4-FFF2-40B4-BE49-F238E27FC236}">
                <a16:creationId xmlns:a16="http://schemas.microsoft.com/office/drawing/2014/main" id="{CD5EFEAD-5548-40AF-9B77-152C7641A0E1}"/>
              </a:ext>
            </a:extLst>
          </p:cNvPr>
          <p:cNvSpPr/>
          <p:nvPr/>
        </p:nvSpPr>
        <p:spPr>
          <a:xfrm rot="10800000" flipH="1">
            <a:off x="4256309" y="2590304"/>
            <a:ext cx="315692" cy="2376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4786859" y="512028"/>
            <a:ext cx="3927102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2.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להסיק מסקנות ותובנות</a:t>
            </a:r>
            <a:endParaRPr dirty="0"/>
          </a:p>
        </p:txBody>
      </p:sp>
      <p:pic>
        <p:nvPicPr>
          <p:cNvPr id="169" name="Google Shape;169;p30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5259646" y="1435346"/>
            <a:ext cx="2981527" cy="194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מגרפים ניתן לזהות בקלות עבור הנתונים:</a:t>
            </a:r>
            <a:endParaRPr dirty="0">
              <a:solidFill>
                <a:srgbClr val="232752"/>
              </a:solidFill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מגמות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03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השוואות</a:t>
            </a:r>
            <a:endParaRPr dirty="0">
              <a:solidFill>
                <a:srgbClr val="232752"/>
              </a:solidFill>
            </a:endParaRPr>
          </a:p>
          <a:p>
            <a:pPr marL="285750" marR="0" lvl="0" indent="-203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שונות</a:t>
            </a:r>
            <a:endParaRPr dirty="0">
              <a:solidFill>
                <a:srgbClr val="232752"/>
              </a:solidFill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107" y="1910443"/>
            <a:ext cx="5555974" cy="168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879863" y="3606498"/>
            <a:ext cx="4888218" cy="2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הכנסת, מאמר בנושא "נתונים על יוקר המחייה בישראל בהשוואה למדינות המפותחות</a:t>
            </a:r>
            <a:r>
              <a:rPr lang="he-IL" sz="8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- </a:t>
            </a:r>
            <a:r>
              <a:rPr lang="iw-IL" sz="8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עדכון"</a:t>
            </a:r>
            <a:endParaRPr sz="85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79" name="Google Shape;179;p31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/>
        </p:nvSpPr>
        <p:spPr>
          <a:xfrm>
            <a:off x="5673052" y="1501921"/>
            <a:ext cx="2981527" cy="246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מגמות</a:t>
            </a:r>
            <a:r>
              <a:rPr lang="he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קל לזהות מגרף מגמות של:</a:t>
            </a:r>
            <a:endParaRPr dirty="0">
              <a:solidFill>
                <a:srgbClr val="232752"/>
              </a:solidFill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עלייה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03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ירידה</a:t>
            </a:r>
            <a:endParaRPr dirty="0">
              <a:solidFill>
                <a:srgbClr val="232752"/>
              </a:solidFill>
            </a:endParaRPr>
          </a:p>
          <a:p>
            <a:pPr marL="285750" marR="0" lvl="0" indent="-203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יציבות</a:t>
            </a:r>
            <a:endParaRPr dirty="0">
              <a:solidFill>
                <a:srgbClr val="232752"/>
              </a:solidFill>
            </a:endParaRPr>
          </a:p>
          <a:p>
            <a:pPr marL="285750" marR="0" lvl="0" indent="-203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חוסר אחידות 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(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אין מגמה ברורה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dirty="0">
              <a:solidFill>
                <a:srgbClr val="232752"/>
              </a:solidFill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107" y="1582633"/>
            <a:ext cx="5555974" cy="1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8;p30">
            <a:extLst>
              <a:ext uri="{FF2B5EF4-FFF2-40B4-BE49-F238E27FC236}">
                <a16:creationId xmlns:a16="http://schemas.microsoft.com/office/drawing/2014/main" id="{CCC570E1-813D-42A7-865A-24135C453335}"/>
              </a:ext>
            </a:extLst>
          </p:cNvPr>
          <p:cNvSpPr txBox="1"/>
          <p:nvPr/>
        </p:nvSpPr>
        <p:spPr>
          <a:xfrm>
            <a:off x="4786859" y="512028"/>
            <a:ext cx="3927102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2.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להסיק מסקנות ותובנות</a:t>
            </a:r>
            <a:endParaRPr dirty="0"/>
          </a:p>
        </p:txBody>
      </p:sp>
      <p:sp>
        <p:nvSpPr>
          <p:cNvPr id="9" name="Google Shape;172;p30">
            <a:extLst>
              <a:ext uri="{FF2B5EF4-FFF2-40B4-BE49-F238E27FC236}">
                <a16:creationId xmlns:a16="http://schemas.microsoft.com/office/drawing/2014/main" id="{485A5DC6-95DF-42BD-BB77-81899214970E}"/>
              </a:ext>
            </a:extLst>
          </p:cNvPr>
          <p:cNvSpPr txBox="1"/>
          <p:nvPr/>
        </p:nvSpPr>
        <p:spPr>
          <a:xfrm>
            <a:off x="879863" y="3396300"/>
            <a:ext cx="4888218" cy="2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הכנסת, מאמר בנושא "נתונים על יוקר המחייה בישראל בהשוואה למדינות המפותחות</a:t>
            </a:r>
            <a:r>
              <a:rPr lang="he-IL" sz="8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- </a:t>
            </a:r>
            <a:r>
              <a:rPr lang="iw-IL" sz="8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עדכון"</a:t>
            </a:r>
            <a:endParaRPr sz="85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89" name="Google Shape;189;p32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542511" y="261362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5929503" y="1459279"/>
            <a:ext cx="2784458" cy="27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השוואות</a:t>
            </a:r>
            <a:r>
              <a:rPr lang="he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קל לבצע השוואות מגרף:</a:t>
            </a:r>
            <a:endParaRPr dirty="0"/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בין נתונים באותה תקופה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/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בין נתונים שאינם מאותה תקופה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03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בין נתונים בתוך הארגון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/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אל מול </a:t>
            </a:r>
            <a:br>
              <a:rPr lang="en-US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נתונים מחוץ לארגון.</a:t>
            </a:r>
            <a:endParaRPr dirty="0"/>
          </a:p>
          <a:p>
            <a:pPr marL="285750" marR="0" lvl="0" indent="-203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אל מול נתונים בגרף עצמו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/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אל מול נתונים בגר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ף /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גרפים אחרים דומים</a:t>
            </a:r>
            <a:endParaRPr dirty="0"/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107" y="1593659"/>
            <a:ext cx="5555974" cy="1863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8;p30">
            <a:extLst>
              <a:ext uri="{FF2B5EF4-FFF2-40B4-BE49-F238E27FC236}">
                <a16:creationId xmlns:a16="http://schemas.microsoft.com/office/drawing/2014/main" id="{399A6576-A34D-4DD2-8E03-70849671BFC3}"/>
              </a:ext>
            </a:extLst>
          </p:cNvPr>
          <p:cNvSpPr txBox="1"/>
          <p:nvPr/>
        </p:nvSpPr>
        <p:spPr>
          <a:xfrm>
            <a:off x="4786859" y="512028"/>
            <a:ext cx="3927102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2.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להסיק מסקנות ותובנות</a:t>
            </a:r>
            <a:endParaRPr dirty="0"/>
          </a:p>
        </p:txBody>
      </p:sp>
      <p:sp>
        <p:nvSpPr>
          <p:cNvPr id="9" name="Google Shape;172;p30">
            <a:extLst>
              <a:ext uri="{FF2B5EF4-FFF2-40B4-BE49-F238E27FC236}">
                <a16:creationId xmlns:a16="http://schemas.microsoft.com/office/drawing/2014/main" id="{5EF3FF2D-5688-4070-8220-FAF73AB3441E}"/>
              </a:ext>
            </a:extLst>
          </p:cNvPr>
          <p:cNvSpPr txBox="1"/>
          <p:nvPr/>
        </p:nvSpPr>
        <p:spPr>
          <a:xfrm>
            <a:off x="874642" y="3440556"/>
            <a:ext cx="4888218" cy="2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הכנסת, מאמר בנושא "נתונים על יוקר המחייה בישראל בהשוואה למדינות המפותחות</a:t>
            </a:r>
            <a:r>
              <a:rPr lang="he-IL" sz="8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- </a:t>
            </a:r>
            <a:r>
              <a:rPr lang="iw-IL" sz="8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עדכון"</a:t>
            </a:r>
            <a:endParaRPr sz="85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99" name="Google Shape;199;p33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/>
          <p:nvPr/>
        </p:nvSpPr>
        <p:spPr>
          <a:xfrm>
            <a:off x="5259646" y="1594474"/>
            <a:ext cx="2981527" cy="1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שונות</a:t>
            </a:r>
            <a:r>
              <a:rPr lang="he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קל להבחין מגרף:</a:t>
            </a:r>
            <a:endParaRPr dirty="0"/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בשונות הנתונים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עד כמה ואיפה הם שונים זה מזה 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03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01" name="Google Shape;20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874" y="1594474"/>
            <a:ext cx="3279798" cy="241097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>
            <a:off x="1870745" y="4005452"/>
            <a:ext cx="2355927" cy="2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השירות המטאורולוגי</a:t>
            </a:r>
            <a:endParaRPr sz="9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sp>
        <p:nvSpPr>
          <p:cNvPr id="8" name="Google Shape;168;p30">
            <a:extLst>
              <a:ext uri="{FF2B5EF4-FFF2-40B4-BE49-F238E27FC236}">
                <a16:creationId xmlns:a16="http://schemas.microsoft.com/office/drawing/2014/main" id="{473AEE62-0A49-4808-8BBE-6A602BDF94E7}"/>
              </a:ext>
            </a:extLst>
          </p:cNvPr>
          <p:cNvSpPr txBox="1"/>
          <p:nvPr/>
        </p:nvSpPr>
        <p:spPr>
          <a:xfrm>
            <a:off x="4786859" y="512028"/>
            <a:ext cx="3927102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2.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להסיק מסקנות ותובנות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/>
        </p:nvSpPr>
        <p:spPr>
          <a:xfrm>
            <a:off x="3792487" y="2080307"/>
            <a:ext cx="2489569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לייבא נתונים למחקר</a:t>
            </a:r>
            <a:endParaRPr sz="16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08" name="Google Shape;208;p3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1613905" y="512028"/>
            <a:ext cx="7100056" cy="12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לסיכום</a:t>
            </a: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,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למדנו שמנתח הנתונים משתמש בגרפים לשתי מטרות מרכזיות: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210" name="Google Shape;210;p34" descr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147" y="2137592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1328022" y="359132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3795801" y="2888591"/>
            <a:ext cx="2489569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להסיק מסקנות ותובנות</a:t>
            </a:r>
            <a:endParaRPr sz="1600" b="0" i="0" u="none" strike="noStrike" cap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213" name="Google Shape;213;p34" descr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461" y="2945876"/>
            <a:ext cx="526193" cy="476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/>
          <p:nvPr/>
        </p:nvSpPr>
        <p:spPr>
          <a:xfrm>
            <a:off x="-628651" y="955187"/>
            <a:ext cx="10322721" cy="208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1095350" y="2629764"/>
            <a:ext cx="6873300" cy="73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221" name="Google Shape;221;p11"/>
          <p:cNvCxnSpPr/>
          <p:nvPr/>
        </p:nvCxnSpPr>
        <p:spPr>
          <a:xfrm>
            <a:off x="3923450" y="4587149"/>
            <a:ext cx="1217101" cy="1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2" name="Google Shape;222;p11"/>
          <p:cNvSpPr txBox="1">
            <a:spLocks noGrp="1"/>
          </p:cNvSpPr>
          <p:nvPr>
            <p:ph type="sldNum" idx="12"/>
          </p:nvPr>
        </p:nvSpPr>
        <p:spPr>
          <a:xfrm>
            <a:off x="127106" y="4539850"/>
            <a:ext cx="308023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ExtraBold"/>
              <a:buNone/>
            </a:pPr>
            <a:fld id="{00000000-1234-1234-1234-123412341234}" type="slidenum">
              <a:rPr lang="iw-IL">
                <a:latin typeface="Assistant ExtraBold"/>
                <a:ea typeface="Assistant ExtraBold"/>
                <a:cs typeface="Assistant ExtraBold"/>
                <a:sym typeface="Assistant ExtraBold"/>
              </a:rPr>
              <a:t>16</a:t>
            </a:fld>
            <a:endParaRPr sz="900" b="0" i="0" u="none" strike="noStrike" cap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223" name="Google Shape;223;p11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45490" y="375003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1090225" y="3041269"/>
            <a:ext cx="6873300" cy="10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1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4"/>
            <a:ext cx="1929252" cy="155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 descr="Google Shape;44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51192">
            <a:off x="255522" y="4358345"/>
            <a:ext cx="682657" cy="408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/>
          <p:nvPr/>
        </p:nvSpPr>
        <p:spPr>
          <a:xfrm>
            <a:off x="1473150" y="952065"/>
            <a:ext cx="6077701" cy="3154501"/>
          </a:xfrm>
          <a:prstGeom prst="ellipse">
            <a:avLst/>
          </a:prstGeom>
          <a:noFill/>
          <a:ln w="1905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pic>
        <p:nvPicPr>
          <p:cNvPr id="36" name="Google Shape;36;p24" descr="Google Shape;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4"/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FFFFF"/>
          </a:solidFill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38" name="Google Shape;38;p24"/>
          <p:cNvSpPr/>
          <p:nvPr/>
        </p:nvSpPr>
        <p:spPr>
          <a:xfrm>
            <a:off x="5637200" y="324239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E0A31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177856" y="4539850"/>
            <a:ext cx="257272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ExtraBold"/>
              <a:buNone/>
            </a:pPr>
            <a:fld id="{00000000-1234-1234-1234-123412341234}" type="slidenum">
              <a:rPr lang="iw-IL">
                <a:latin typeface="Assistant ExtraBold"/>
                <a:ea typeface="Assistant ExtraBold"/>
                <a:cs typeface="Assistant ExtraBold"/>
                <a:sym typeface="Assistant ExtraBold"/>
              </a:rPr>
              <a:t>2</a:t>
            </a:fld>
            <a:endParaRPr sz="900" b="0" i="0" u="none" strike="noStrike" cap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40" name="Google Shape;40;p24" descr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8096" y="3402014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/>
          <p:nvPr/>
        </p:nvSpPr>
        <p:spPr>
          <a:xfrm>
            <a:off x="6643045" y="200747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EC2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42" name="Google Shape;42;p24"/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918D8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CE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43" name="Google Shape;43;p24"/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B7B7B7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027EA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1109562" y="2035125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00ACE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7A9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2164982" y="324238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68C1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47" name="Google Shape;47;p24"/>
          <p:cNvSpPr/>
          <p:nvPr/>
        </p:nvSpPr>
        <p:spPr>
          <a:xfrm>
            <a:off x="3942922" y="375455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AE7F1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grpSp>
        <p:nvGrpSpPr>
          <p:cNvPr id="48" name="Google Shape;48;p24"/>
          <p:cNvGrpSpPr/>
          <p:nvPr/>
        </p:nvGrpSpPr>
        <p:grpSpPr>
          <a:xfrm>
            <a:off x="1258369" y="953232"/>
            <a:ext cx="6627332" cy="3805152"/>
            <a:chOff x="1258369" y="953232"/>
            <a:chExt cx="6627332" cy="3805152"/>
          </a:xfrm>
        </p:grpSpPr>
        <p:sp>
          <p:nvSpPr>
            <p:cNvPr id="49" name="Google Shape;49;p24"/>
            <p:cNvSpPr txBox="1"/>
            <p:nvPr/>
          </p:nvSpPr>
          <p:spPr>
            <a:xfrm>
              <a:off x="5697226" y="3651410"/>
              <a:ext cx="1242595" cy="507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chemeClr val="lt1"/>
                  </a:solidFill>
                  <a:latin typeface="Assistant" pitchFamily="2" charset="-79"/>
                  <a:ea typeface="Assistant"/>
                  <a:cs typeface="Assistant" pitchFamily="2" charset="-79"/>
                  <a:sym typeface="Assistant"/>
                </a:rPr>
                <a:t>Data cleaning &amp; integration</a:t>
              </a:r>
              <a:endParaRPr sz="1050" b="1" i="0" u="none" strike="noStrike" cap="none">
                <a:solidFill>
                  <a:schemeClr val="lt1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endParaRPr>
            </a:p>
          </p:txBody>
        </p:sp>
        <p:sp>
          <p:nvSpPr>
            <p:cNvPr id="50" name="Google Shape;50;p24"/>
            <p:cNvSpPr txBox="1"/>
            <p:nvPr/>
          </p:nvSpPr>
          <p:spPr>
            <a:xfrm>
              <a:off x="6791900" y="2393583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 pitchFamily="2" charset="-79"/>
                  <a:ea typeface="Assistant"/>
                  <a:cs typeface="Assistant" pitchFamily="2" charset="-79"/>
                  <a:sym typeface="Assistant"/>
                </a:rPr>
                <a:t>Collecting the relevant data</a:t>
              </a:r>
              <a:endParaRPr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51" name="Google Shape;51;p24"/>
            <p:cNvSpPr txBox="1"/>
            <p:nvPr/>
          </p:nvSpPr>
          <p:spPr>
            <a:xfrm>
              <a:off x="5786061" y="1201527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 pitchFamily="2" charset="-79"/>
                  <a:ea typeface="Assistant"/>
                  <a:cs typeface="Assistant" pitchFamily="2" charset="-79"/>
                  <a:sym typeface="Assistant"/>
                </a:rPr>
                <a:t>Search for information</a:t>
              </a:r>
              <a:endParaRPr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52" name="Google Shape;52;p24"/>
            <p:cNvSpPr txBox="1"/>
            <p:nvPr/>
          </p:nvSpPr>
          <p:spPr>
            <a:xfrm>
              <a:off x="4091713" y="953232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 pitchFamily="2" charset="-79"/>
                  <a:ea typeface="Assistant"/>
                  <a:cs typeface="Assistant" pitchFamily="2" charset="-79"/>
                  <a:sym typeface="Assistant"/>
                </a:rPr>
                <a:t>Defining the problem</a:t>
              </a:r>
              <a:endParaRPr sz="1050" b="1" i="0" u="none" strike="noStrike" cap="none">
                <a:solidFill>
                  <a:srgbClr val="FFFFFF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endParaRPr>
            </a:p>
          </p:txBody>
        </p:sp>
        <p:sp>
          <p:nvSpPr>
            <p:cNvPr id="53" name="Google Shape;53;p24"/>
            <p:cNvSpPr txBox="1"/>
            <p:nvPr/>
          </p:nvSpPr>
          <p:spPr>
            <a:xfrm>
              <a:off x="2313776" y="1319478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 pitchFamily="2" charset="-79"/>
                  <a:ea typeface="Assistant"/>
                  <a:cs typeface="Assistant" pitchFamily="2" charset="-79"/>
                  <a:sym typeface="Assistant"/>
                </a:rPr>
                <a:t>Feedback and conclusions</a:t>
              </a:r>
              <a:endParaRPr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54" name="Google Shape;54;p24"/>
            <p:cNvSpPr txBox="1"/>
            <p:nvPr/>
          </p:nvSpPr>
          <p:spPr>
            <a:xfrm>
              <a:off x="1258369" y="2465400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 pitchFamily="2" charset="-79"/>
                  <a:ea typeface="Assistant"/>
                  <a:cs typeface="Assistant" pitchFamily="2" charset="-79"/>
                  <a:sym typeface="Assistant"/>
                </a:rPr>
                <a:t>Decision making </a:t>
              </a:r>
              <a:endParaRPr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55" name="Google Shape;55;p24"/>
            <p:cNvSpPr txBox="1"/>
            <p:nvPr/>
          </p:nvSpPr>
          <p:spPr>
            <a:xfrm>
              <a:off x="2204179" y="3700738"/>
              <a:ext cx="1203411" cy="507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rgbClr val="FFFFFF"/>
                  </a:solidFill>
                  <a:latin typeface="Assistant" pitchFamily="2" charset="-79"/>
                  <a:ea typeface="Assistant"/>
                  <a:cs typeface="Assistant" pitchFamily="2" charset="-79"/>
                  <a:sym typeface="Assistant"/>
                </a:rPr>
                <a:t>Presentation of Data the Insights</a:t>
              </a:r>
              <a:endParaRPr sz="1050" b="1" i="0" u="none" strike="noStrike" cap="none">
                <a:solidFill>
                  <a:srgbClr val="FFFFFF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endParaRPr>
            </a:p>
          </p:txBody>
        </p:sp>
        <p:sp>
          <p:nvSpPr>
            <p:cNvPr id="56" name="Google Shape;56;p24"/>
            <p:cNvSpPr txBox="1"/>
            <p:nvPr/>
          </p:nvSpPr>
          <p:spPr>
            <a:xfrm>
              <a:off x="3936205" y="4089051"/>
              <a:ext cx="1400176" cy="66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>
                  <a:solidFill>
                    <a:schemeClr val="dk1"/>
                  </a:solidFill>
                  <a:latin typeface="Assistant" pitchFamily="2" charset="-79"/>
                  <a:ea typeface="Assistant"/>
                  <a:cs typeface="Assistant" pitchFamily="2" charset="-79"/>
                  <a:sym typeface="Assistant"/>
                </a:rPr>
                <a:t>Data Processing, Analysis &amp; Visualization</a:t>
              </a:r>
              <a:endParaRPr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57" name="Google Shape;57;p24"/>
          <p:cNvSpPr txBox="1"/>
          <p:nvPr/>
        </p:nvSpPr>
        <p:spPr>
          <a:xfrm>
            <a:off x="3799642" y="2294482"/>
            <a:ext cx="1634207" cy="55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lang="iw-IL" sz="9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Information Ethics &amp;</a:t>
            </a:r>
            <a:endParaRPr b="1" dirty="0"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lang="iw-IL" sz="95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knowledge management</a:t>
            </a:r>
            <a:endParaRPr sz="95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58" name="Google Shape;58;p24" descr="Google Shape;9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4" descr="Google Shape;9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4" descr="Google Shape;9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 descr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4" descr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45578" y="2185853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4" descr="Google Shape;97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351192">
            <a:off x="255522" y="4358345"/>
            <a:ext cx="682657" cy="40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" descr="Google Shape;99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4"/>
          <p:cNvSpPr txBox="1"/>
          <p:nvPr/>
        </p:nvSpPr>
        <p:spPr>
          <a:xfrm>
            <a:off x="7331602" y="56674"/>
            <a:ext cx="1736147" cy="43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600"/>
              <a:buFont typeface="Assistant ExtraBold"/>
              <a:buNone/>
            </a:pPr>
            <a:r>
              <a:rPr lang="iw-IL" sz="16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DATA LIFECYCLE</a:t>
            </a:r>
            <a:endParaRPr sz="1600" b="0" i="0" u="none" strike="noStrike" cap="non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66" name="Google Shape;66;p24"/>
          <p:cNvCxnSpPr/>
          <p:nvPr/>
        </p:nvCxnSpPr>
        <p:spPr>
          <a:xfrm>
            <a:off x="8262357" y="749374"/>
            <a:ext cx="686268" cy="1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7" name="Google Shape;67;p24" descr="תמונה 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79405" y="3390141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4" descr="תמונה 16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62277" y="3863355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4"/>
          <p:cNvSpPr/>
          <p:nvPr/>
        </p:nvSpPr>
        <p:spPr>
          <a:xfrm>
            <a:off x="0" y="192048"/>
            <a:ext cx="20840" cy="731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w-IL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4" descr="Google Shape;98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628711" y="1868414"/>
            <a:ext cx="1128479" cy="105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77" name="Google Shape;77;p19" descr="Google Shape;55;p13"/>
          <p:cNvPicPr preferRelativeResize="0"/>
          <p:nvPr/>
        </p:nvPicPr>
        <p:blipFill rotWithShape="1">
          <a:blip r:embed="rId3">
            <a:alphaModFix/>
          </a:blip>
          <a:srcRect l="4362" t="19277" r="4571" b="25722"/>
          <a:stretch/>
        </p:blipFill>
        <p:spPr>
          <a:xfrm>
            <a:off x="6905262" y="612625"/>
            <a:ext cx="1442851" cy="8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174198" y="4533500"/>
            <a:ext cx="260930" cy="34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3</a:t>
            </a:fld>
            <a:endParaRPr/>
          </a:p>
        </p:txBody>
      </p:sp>
      <p:sp>
        <p:nvSpPr>
          <p:cNvPr id="79" name="Google Shape;79;p19"/>
          <p:cNvSpPr/>
          <p:nvPr/>
        </p:nvSpPr>
        <p:spPr>
          <a:xfrm>
            <a:off x="90899" y="4353924"/>
            <a:ext cx="8962202" cy="569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80" name="Google Shape;80;p19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9">
            <a:off x="5416317" y="1258731"/>
            <a:ext cx="354722" cy="78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050" y="800986"/>
            <a:ext cx="4081258" cy="37659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9;p1">
            <a:extLst>
              <a:ext uri="{FF2B5EF4-FFF2-40B4-BE49-F238E27FC236}">
                <a16:creationId xmlns:a16="http://schemas.microsoft.com/office/drawing/2014/main" id="{DA90E28C-38B5-470B-8149-7E5CC0C5F3B8}"/>
              </a:ext>
            </a:extLst>
          </p:cNvPr>
          <p:cNvSpPr txBox="1"/>
          <p:nvPr/>
        </p:nvSpPr>
        <p:spPr>
          <a:xfrm>
            <a:off x="4373592" y="2027717"/>
            <a:ext cx="4072481" cy="127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למה משתמשים</a:t>
            </a:r>
            <a:endParaRPr lang="he-IL" sz="3600" b="0" i="0" u="none" strike="noStrike" cap="none" dirty="0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בגרפים?</a:t>
            </a:r>
            <a:endParaRPr lang="he-IL"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3212595" y="508132"/>
            <a:ext cx="5374416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0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מתי מנתח נתונים משתמש בגרפים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537003" y="2030980"/>
            <a:ext cx="3811943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לצורך הכנת תוצרי ניתוח נתונים להצגה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יוכן על ידי מנתח הנתונים</a:t>
            </a:r>
            <a:endParaRPr sz="1600" dirty="0"/>
          </a:p>
        </p:txBody>
      </p:sp>
      <p:pic>
        <p:nvPicPr>
          <p:cNvPr id="89" name="Google Shape;89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2117869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shutterstock_1975936445.jpeg"/>
          <p:cNvPicPr preferRelativeResize="0"/>
          <p:nvPr/>
        </p:nvPicPr>
        <p:blipFill rotWithShape="1">
          <a:blip r:embed="rId4">
            <a:alphaModFix/>
          </a:blip>
          <a:srcRect l="19057" t="7133" r="19058" b="7136"/>
          <a:stretch/>
        </p:blipFill>
        <p:spPr>
          <a:xfrm>
            <a:off x="4871104" y="1312732"/>
            <a:ext cx="3667653" cy="28523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1" name="Google Shape;91;p2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3076623" y="325858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540317" y="2968570"/>
            <a:ext cx="3811943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קריאה וניתוח גרפים כמקור נתונים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מנתח הנתונים מבצע שימוש </a:t>
            </a:r>
            <a:endParaRPr sz="1600" dirty="0"/>
          </a:p>
        </p:txBody>
      </p:sp>
      <p:pic>
        <p:nvPicPr>
          <p:cNvPr id="93" name="Google Shape;93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4193" y="3055459"/>
            <a:ext cx="201121" cy="19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/>
        </p:nvSpPr>
        <p:spPr>
          <a:xfrm>
            <a:off x="5698199" y="1552613"/>
            <a:ext cx="2489569" cy="66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5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הספרות והאינטרנט מכילים כמויות עצומות של גרפים</a:t>
            </a:r>
            <a:endParaRPr sz="15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99" name="Google Shape;99;p6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1613905" y="512028"/>
            <a:ext cx="7100056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 לנתונים המתקבלים באמצעות גרפים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01" name="Google Shape;101;p6" descr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768" y="1408676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1696113" y="409042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83" y="1432875"/>
            <a:ext cx="5555974" cy="193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/>
        </p:nvSpPr>
        <p:spPr>
          <a:xfrm>
            <a:off x="716939" y="3278202"/>
            <a:ext cx="4888218" cy="26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הכנסת, מאמר בנושא "נתונים על יוקר המחייה בישראל בהשוואה למדינות המפותחות</a:t>
            </a:r>
            <a:r>
              <a:rPr lang="he-IL" sz="8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- </a:t>
            </a:r>
            <a:r>
              <a:rPr lang="iw-IL" sz="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עדכון"</a:t>
            </a:r>
            <a:endParaRPr sz="8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1987" y="2571742"/>
            <a:ext cx="25" cy="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05157" y="2449466"/>
            <a:ext cx="2582094" cy="212693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/>
        </p:nvSpPr>
        <p:spPr>
          <a:xfrm>
            <a:off x="5834640" y="4576404"/>
            <a:ext cx="2123127" cy="2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משרד התחב</a:t>
            </a:r>
            <a:r>
              <a:rPr lang="he-IL" sz="9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ו</a:t>
            </a:r>
            <a:r>
              <a:rPr lang="iw-IL" sz="9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רה</a:t>
            </a:r>
            <a:endParaRPr sz="9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075" y="3587672"/>
            <a:ext cx="1769340" cy="1300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/>
        </p:nvSpPr>
        <p:spPr>
          <a:xfrm>
            <a:off x="2395415" y="4596039"/>
            <a:ext cx="980402" cy="38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השירות</a:t>
            </a:r>
            <a:endParaRPr b="1" dirty="0">
              <a:latin typeface="Assistant" pitchFamily="2" charset="-79"/>
              <a:cs typeface="Assistant" pitchFamily="2" charset="-79"/>
            </a:endParaRPr>
          </a:p>
          <a:p>
            <a:pPr marL="0" marR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המטאורולוגי</a:t>
            </a:r>
            <a:endParaRPr sz="8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/>
        </p:nvSpPr>
        <p:spPr>
          <a:xfrm>
            <a:off x="5415762" y="1769097"/>
            <a:ext cx="2489569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לייבא נתונים למחקר</a:t>
            </a:r>
            <a:endParaRPr sz="16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1597577" y="512028"/>
            <a:ext cx="7100056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בשיעור זה נלמד כיצד ניתן מהגרפים: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17" name="Google Shape;117;p25" descr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557" y="1769097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2977207" y="35096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/>
          <p:nvPr/>
        </p:nvSpPr>
        <p:spPr>
          <a:xfrm>
            <a:off x="5419076" y="2676866"/>
            <a:ext cx="2489569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להסיק מסקנות ותובנות</a:t>
            </a:r>
            <a:endParaRPr sz="1600" b="0" i="0" u="none" strike="noStrike" cap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20" name="Google Shape;120;p25" descr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556" y="2659946"/>
            <a:ext cx="526193" cy="476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6" name="Google Shape;126;p26"/>
          <p:cNvSpPr txBox="1"/>
          <p:nvPr/>
        </p:nvSpPr>
        <p:spPr>
          <a:xfrm>
            <a:off x="4727121" y="512028"/>
            <a:ext cx="398684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1.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לייבא נתונים למחקר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27" name="Google Shape;127;p26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 txBox="1"/>
          <p:nvPr/>
        </p:nvSpPr>
        <p:spPr>
          <a:xfrm>
            <a:off x="4727121" y="1576543"/>
            <a:ext cx="2981527" cy="27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תלמיד חקר את הקשר שבין כמות הרוגים בתאונות דרכים בישראל לבין המצב הכלכלי בארץ לאורך השנים 2007-2018 </a:t>
            </a:r>
            <a:endParaRPr dirty="0"/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לצורך כ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ך,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איתר את הגרף שבצד שמאל באתר משרד התחבורה. </a:t>
            </a:r>
            <a:endParaRPr dirty="0"/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29" name="Google Shape;12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4329" y="1437785"/>
            <a:ext cx="3127237" cy="243504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/>
        </p:nvSpPr>
        <p:spPr>
          <a:xfrm>
            <a:off x="1935245" y="3872829"/>
            <a:ext cx="2367337" cy="2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משרד התחבורה</a:t>
            </a:r>
            <a:endParaRPr sz="9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4465518" y="1622749"/>
            <a:ext cx="3249732" cy="220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בכדי שהתלמיד יוכל לבצע שימוש בנתוני הגרף עליו:</a:t>
            </a:r>
            <a:endParaRPr dirty="0"/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marR="0" lvl="0" indent="-3429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לדעת כיצד קוראים את נתוני הגרף</a:t>
            </a:r>
            <a:endParaRPr dirty="0"/>
          </a:p>
          <a:p>
            <a:pPr marL="342900" marR="0" lvl="0" indent="-2603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marR="0" lvl="0" indent="-3429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לשלוף את הנתונים הרלוונטיים מהגרף</a:t>
            </a:r>
            <a:endParaRPr dirty="0"/>
          </a:p>
          <a:p>
            <a:pPr marL="342900" marR="0" lvl="0" indent="-2603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342900" marR="0" lvl="0" indent="-3429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לרשום אותם בטבלת נתונים מסודרת </a:t>
            </a:r>
            <a:endParaRPr dirty="0"/>
          </a:p>
        </p:txBody>
      </p:sp>
      <p:sp>
        <p:nvSpPr>
          <p:cNvPr id="8" name="Google Shape;126;p26">
            <a:extLst>
              <a:ext uri="{FF2B5EF4-FFF2-40B4-BE49-F238E27FC236}">
                <a16:creationId xmlns:a16="http://schemas.microsoft.com/office/drawing/2014/main" id="{3EC1087D-E114-4A34-91F7-0F56109CDC89}"/>
              </a:ext>
            </a:extLst>
          </p:cNvPr>
          <p:cNvSpPr txBox="1"/>
          <p:nvPr/>
        </p:nvSpPr>
        <p:spPr>
          <a:xfrm>
            <a:off x="4727121" y="512028"/>
            <a:ext cx="398684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1.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לייבא נתונים למחקר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9" name="Google Shape;127;p26" descr="Google Shape;60;p13">
            <a:extLst>
              <a:ext uri="{FF2B5EF4-FFF2-40B4-BE49-F238E27FC236}">
                <a16:creationId xmlns:a16="http://schemas.microsoft.com/office/drawing/2014/main" id="{7F1DEAEF-65D3-4C24-A9E3-2D3CD0A55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9;p26">
            <a:extLst>
              <a:ext uri="{FF2B5EF4-FFF2-40B4-BE49-F238E27FC236}">
                <a16:creationId xmlns:a16="http://schemas.microsoft.com/office/drawing/2014/main" id="{05070F66-CEC7-47D9-8AC5-D09C36FC2B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4329" y="1437785"/>
            <a:ext cx="3127237" cy="24350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30;p26">
            <a:extLst>
              <a:ext uri="{FF2B5EF4-FFF2-40B4-BE49-F238E27FC236}">
                <a16:creationId xmlns:a16="http://schemas.microsoft.com/office/drawing/2014/main" id="{B3ACDA96-0034-45B9-A855-09142A41AAF4}"/>
              </a:ext>
            </a:extLst>
          </p:cNvPr>
          <p:cNvSpPr txBox="1"/>
          <p:nvPr/>
        </p:nvSpPr>
        <p:spPr>
          <a:xfrm>
            <a:off x="1935245" y="3872829"/>
            <a:ext cx="2367337" cy="2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משרד התחבורה</a:t>
            </a:r>
            <a:endParaRPr sz="9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47" name="Google Shape;147;p28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4727121" y="1546068"/>
            <a:ext cx="2988129" cy="246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לדעת כיצד קוראים את נתוני הגרף</a:t>
            </a:r>
            <a:endParaRPr dirty="0"/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משמעות הערכים של צירי הגרף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03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הבנת הערכים המופיעים על גבי הגרף עצמו</a:t>
            </a:r>
            <a:endParaRPr dirty="0"/>
          </a:p>
          <a:p>
            <a:pPr marL="285750" marR="0" lvl="0" indent="-20320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None/>
            </a:pP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Noto Sans Symbols"/>
              <a:buChar char="✔"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משמעות צבעים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/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צורות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/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גדלים של הגרף</a:t>
            </a:r>
            <a:endParaRPr dirty="0"/>
          </a:p>
        </p:txBody>
      </p:sp>
      <p:sp>
        <p:nvSpPr>
          <p:cNvPr id="8" name="Google Shape;126;p26">
            <a:extLst>
              <a:ext uri="{FF2B5EF4-FFF2-40B4-BE49-F238E27FC236}">
                <a16:creationId xmlns:a16="http://schemas.microsoft.com/office/drawing/2014/main" id="{03C5CA56-70B9-40A8-9209-657403D32293}"/>
              </a:ext>
            </a:extLst>
          </p:cNvPr>
          <p:cNvSpPr txBox="1"/>
          <p:nvPr/>
        </p:nvSpPr>
        <p:spPr>
          <a:xfrm>
            <a:off x="4727121" y="512028"/>
            <a:ext cx="398684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1.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לייבא נתונים למחקר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9" name="Google Shape;129;p26">
            <a:extLst>
              <a:ext uri="{FF2B5EF4-FFF2-40B4-BE49-F238E27FC236}">
                <a16:creationId xmlns:a16="http://schemas.microsoft.com/office/drawing/2014/main" id="{CAC73F2A-71A2-4A8B-A3B3-173404265F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4329" y="1437785"/>
            <a:ext cx="3127237" cy="24350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0;p26">
            <a:extLst>
              <a:ext uri="{FF2B5EF4-FFF2-40B4-BE49-F238E27FC236}">
                <a16:creationId xmlns:a16="http://schemas.microsoft.com/office/drawing/2014/main" id="{1875E6C8-A835-45D1-B7A5-1D095FA37D27}"/>
              </a:ext>
            </a:extLst>
          </p:cNvPr>
          <p:cNvSpPr txBox="1"/>
          <p:nvPr/>
        </p:nvSpPr>
        <p:spPr>
          <a:xfrm>
            <a:off x="1935245" y="3872829"/>
            <a:ext cx="2367337" cy="2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מתוך אתר משרד התחבורה</a:t>
            </a:r>
            <a:endParaRPr sz="9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1192</Words>
  <Application>Microsoft Office PowerPoint</Application>
  <PresentationFormat>‫הצגה על המסך (16:9)</PresentationFormat>
  <Paragraphs>202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3" baseType="lpstr">
      <vt:lpstr>Noto Sans Symbols</vt:lpstr>
      <vt:lpstr>Arial</vt:lpstr>
      <vt:lpstr>Calibri</vt:lpstr>
      <vt:lpstr>Assistant SemiBold</vt:lpstr>
      <vt:lpstr>Assistant ExtraBold</vt:lpstr>
      <vt:lpstr>Assistant</vt:lpstr>
      <vt:lpstr>Simple Light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Asaf</dc:creator>
  <cp:lastModifiedBy>ציפי לנקין</cp:lastModifiedBy>
  <cp:revision>17</cp:revision>
  <dcterms:modified xsi:type="dcterms:W3CDTF">2023-06-19T09:34:03Z</dcterms:modified>
</cp:coreProperties>
</file>