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12192000"/>
  <p:notesSz cx="6858000" cy="9144000"/>
  <p:embeddedFontLst>
    <p:embeddedFont>
      <p:font typeface="Varela Round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20" roundtripDataSignature="AMtx7mh+iMtxRxBmij2CFdqcC6jyOsTj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4BC2D1C-9F11-4234-B8B8-18FC6F42F2D3}">
  <a:tblStyle styleId="{F4BC2D1C-9F11-4234-B8B8-18FC6F42F2D3}" styleName="Table_0">
    <a:wholeTbl>
      <a:tcTxStyle b="off" i="off">
        <a:font>
          <a:latin typeface="Varela Round"/>
          <a:ea typeface="Varela Round"/>
          <a:cs typeface="Varela Round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VarelaRound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3" name="Google Shape;263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9" name="Google Shape;28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0" name="Google Shape;290;p12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iw-IL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6" name="Google Shape;296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1" name="Google Shape;151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5" name="Google Shape;195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1" name="Google Shape;221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7" name="Google Shape;247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5"/>
          <p:cNvSpPr txBox="1"/>
          <p:nvPr>
            <p:ph type="ctrTitle"/>
          </p:nvPr>
        </p:nvSpPr>
        <p:spPr>
          <a:xfrm>
            <a:off x="516000" y="2693989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" name="Google Shape;22;p15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" name="Google Shape;23;p15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" name="Google Shape;24;p15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5" name="Google Shape;25;p15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5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15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15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" name="Google Shape;29;p15"/>
          <p:cNvSpPr/>
          <p:nvPr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טי השיעור, מקצוע ומורה">
  <p:cSld name="פרטי השיעור, מקצוע ומורה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/>
          <p:nvPr/>
        </p:nvSpPr>
        <p:spPr>
          <a:xfrm>
            <a:off x="212943" y="1396870"/>
            <a:ext cx="14000014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6"/>
          <p:cNvSpPr/>
          <p:nvPr/>
        </p:nvSpPr>
        <p:spPr>
          <a:xfrm>
            <a:off x="7329949" y="6240593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" name="Google Shape;33;p16"/>
          <p:cNvSpPr/>
          <p:nvPr/>
        </p:nvSpPr>
        <p:spPr>
          <a:xfrm>
            <a:off x="-501113" y="872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" name="Google Shape;34;p16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" name="Google Shape;35;p16"/>
          <p:cNvSpPr/>
          <p:nvPr/>
        </p:nvSpPr>
        <p:spPr>
          <a:xfrm>
            <a:off x="9066088" y="5930032"/>
            <a:ext cx="529942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6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16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16"/>
          <p:cNvSpPr/>
          <p:nvPr/>
        </p:nvSpPr>
        <p:spPr>
          <a:xfrm rot="5400000">
            <a:off x="10107940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" name="Google Shape;39;p16"/>
          <p:cNvSpPr/>
          <p:nvPr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" name="Google Shape;40;p16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b="1" sz="660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" type="subTitle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2" name="Google Shape;42;p16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6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 פריסה 4">
  <p:cSld name="כותרת בלבד פריסה 4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7"/>
          <p:cNvSpPr/>
          <p:nvPr/>
        </p:nvSpPr>
        <p:spPr>
          <a:xfrm>
            <a:off x="11497481" y="487099"/>
            <a:ext cx="1576672" cy="289443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7" name="Google Shape;47;p17"/>
          <p:cNvSpPr/>
          <p:nvPr/>
        </p:nvSpPr>
        <p:spPr>
          <a:xfrm>
            <a:off x="11150538" y="127099"/>
            <a:ext cx="1879662" cy="28944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8" name="Google Shape;48;p17"/>
          <p:cNvSpPr/>
          <p:nvPr/>
        </p:nvSpPr>
        <p:spPr>
          <a:xfrm>
            <a:off x="-487680" y="5923581"/>
            <a:ext cx="3133018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17"/>
          <p:cNvSpPr/>
          <p:nvPr/>
        </p:nvSpPr>
        <p:spPr>
          <a:xfrm>
            <a:off x="-976438" y="6359813"/>
            <a:ext cx="7301038" cy="65808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17"/>
          <p:cNvSpPr/>
          <p:nvPr/>
        </p:nvSpPr>
        <p:spPr>
          <a:xfrm rot="5400000">
            <a:off x="9360284" y="2733622"/>
            <a:ext cx="6987520" cy="1297194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17"/>
          <p:cNvSpPr txBox="1"/>
          <p:nvPr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17"/>
          <p:cNvSpPr/>
          <p:nvPr/>
        </p:nvSpPr>
        <p:spPr>
          <a:xfrm rot="-54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17"/>
          <p:cNvSpPr/>
          <p:nvPr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17"/>
          <p:cNvSpPr/>
          <p:nvPr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7"/>
          <p:cNvSpPr txBox="1"/>
          <p:nvPr>
            <p:ph idx="1" type="body"/>
          </p:nvPr>
        </p:nvSpPr>
        <p:spPr>
          <a:xfrm>
            <a:off x="2951578" y="1212161"/>
            <a:ext cx="7885112" cy="4090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5">
  <p:cSld name="כותרת ותוכן פריסה 5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8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8" name="Google Shape;58;p18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" type="body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0" name="Google Shape;60;p18"/>
          <p:cNvSpPr txBox="1"/>
          <p:nvPr>
            <p:ph idx="2" type="body"/>
          </p:nvPr>
        </p:nvSpPr>
        <p:spPr>
          <a:xfrm>
            <a:off x="1026927" y="1710442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1" name="Google Shape;61;p18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18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18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18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18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18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7" name="Google Shape;67;p18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8" name="Google Shape;68;p18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3" type="obj">
  <p:cSld name="OBJEC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9"/>
          <p:cNvSpPr txBox="1"/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sz="4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" type="body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9"/>
          <p:cNvSpPr/>
          <p:nvPr/>
        </p:nvSpPr>
        <p:spPr>
          <a:xfrm>
            <a:off x="-234936" y="5807316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3" name="Google Shape;73;p19"/>
          <p:cNvSpPr/>
          <p:nvPr/>
        </p:nvSpPr>
        <p:spPr>
          <a:xfrm>
            <a:off x="11218431" y="239177"/>
            <a:ext cx="1706880" cy="45839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19"/>
          <p:cNvSpPr/>
          <p:nvPr/>
        </p:nvSpPr>
        <p:spPr>
          <a:xfrm>
            <a:off x="-388620" y="6235866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19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19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9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8" name="Google Shape;78;p19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19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2">
  <p:cSld name="כותרת ותוכן פריסה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" type="body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3" name="Google Shape;83;p20"/>
          <p:cNvSpPr txBox="1"/>
          <p:nvPr>
            <p:ph idx="2" type="body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4" name="Google Shape;84;p20"/>
          <p:cNvSpPr/>
          <p:nvPr/>
        </p:nvSpPr>
        <p:spPr>
          <a:xfrm>
            <a:off x="-1377633" y="110284"/>
            <a:ext cx="2105524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5" name="Google Shape;85;p20"/>
          <p:cNvSpPr/>
          <p:nvPr/>
        </p:nvSpPr>
        <p:spPr>
          <a:xfrm>
            <a:off x="-1729189" y="435139"/>
            <a:ext cx="2615798" cy="32187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6" name="Google Shape;86;p20"/>
          <p:cNvSpPr/>
          <p:nvPr/>
        </p:nvSpPr>
        <p:spPr>
          <a:xfrm>
            <a:off x="9323387" y="5555326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20"/>
          <p:cNvSpPr/>
          <p:nvPr/>
        </p:nvSpPr>
        <p:spPr>
          <a:xfrm>
            <a:off x="8679109" y="6024163"/>
            <a:ext cx="4127100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20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20"/>
          <p:cNvSpPr/>
          <p:nvPr/>
        </p:nvSpPr>
        <p:spPr>
          <a:xfrm>
            <a:off x="11005702" y="5213334"/>
            <a:ext cx="2372591" cy="25130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0" name="Google Shape;90;p20"/>
          <p:cNvSpPr/>
          <p:nvPr/>
        </p:nvSpPr>
        <p:spPr>
          <a:xfrm rot="5400000">
            <a:off x="10107940" y="1954539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1" name="Google Shape;91;p20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1">
  <p:cSld name="כותרת ותוכן פריסה 1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1"/>
          <p:cNvSpPr/>
          <p:nvPr/>
        </p:nvSpPr>
        <p:spPr>
          <a:xfrm>
            <a:off x="6581228" y="6447542"/>
            <a:ext cx="5993234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4" name="Google Shape;94;p21"/>
          <p:cNvSpPr/>
          <p:nvPr/>
        </p:nvSpPr>
        <p:spPr>
          <a:xfrm>
            <a:off x="9704146" y="5381191"/>
            <a:ext cx="3496396" cy="442359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515273" y="998859"/>
            <a:ext cx="11161453" cy="4062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96" name="Google Shape;96;p21"/>
          <p:cNvSpPr txBox="1"/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1"/>
          <p:cNvSpPr/>
          <p:nvPr/>
        </p:nvSpPr>
        <p:spPr>
          <a:xfrm>
            <a:off x="-1226982" y="101748"/>
            <a:ext cx="2160598" cy="21681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8" name="Google Shape;98;p21"/>
          <p:cNvSpPr/>
          <p:nvPr/>
        </p:nvSpPr>
        <p:spPr>
          <a:xfrm>
            <a:off x="-2054055" y="390797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9" name="Google Shape;99;p21"/>
          <p:cNvSpPr/>
          <p:nvPr/>
        </p:nvSpPr>
        <p:spPr>
          <a:xfrm>
            <a:off x="7978665" y="5944772"/>
            <a:ext cx="4766811" cy="38154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0" name="Google Shape;100;p21"/>
          <p:cNvSpPr/>
          <p:nvPr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21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21"/>
          <p:cNvSpPr/>
          <p:nvPr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21"/>
          <p:cNvSpPr/>
          <p:nvPr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/>
          <p:nvPr/>
        </p:nvSpPr>
        <p:spPr>
          <a:xfrm>
            <a:off x="8667715" y="-161750"/>
            <a:ext cx="5300119" cy="38235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6" name="Google Shape;106;p22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07" name="Google Shape;107;p22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2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9" name="Google Shape;109;p22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0" name="Google Shape;110;p22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1" name="Google Shape;111;p22"/>
          <p:cNvSpPr/>
          <p:nvPr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2" name="Google Shape;112;p2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3" name="Google Shape;113;p22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22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5" name="Google Shape;115;p22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6" name="Google Shape;116;p22"/>
          <p:cNvSpPr txBox="1"/>
          <p:nvPr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b="0" i="0" lang="iw-IL" sz="16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6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ראשית ושתי תמונות">
  <p:cSld name="כותרת ראשית ושתי תמונות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/>
          <p:nvPr>
            <p:ph idx="2" type="pic"/>
          </p:nvPr>
        </p:nvSpPr>
        <p:spPr>
          <a:xfrm>
            <a:off x="594360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19" name="Google Shape;119;p23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3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1" name="Google Shape;121;p23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2" name="Google Shape;122;p23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3" name="Google Shape;123;p23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23"/>
          <p:cNvSpPr/>
          <p:nvPr>
            <p:ph idx="3" type="pic"/>
          </p:nvPr>
        </p:nvSpPr>
        <p:spPr>
          <a:xfrm>
            <a:off x="5372315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23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6" name="Google Shape;126;p23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7" name="Google Shape;127;p23"/>
          <p:cNvSpPr/>
          <p:nvPr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8" name="Google Shape;128;p23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b="0" i="0" sz="4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4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14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" name="Google Shape;16;p14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" name="Google Shape;17;p14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14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png"/><Relationship Id="rId4" Type="http://schemas.openxmlformats.org/officeDocument/2006/relationships/image" Target="../media/image12.png"/><Relationship Id="rId5" Type="http://schemas.openxmlformats.org/officeDocument/2006/relationships/image" Target="../media/image5.png"/><Relationship Id="rId6" Type="http://schemas.openxmlformats.org/officeDocument/2006/relationships/image" Target="../media/image13.png"/><Relationship Id="rId7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Varela Round"/>
              <a:buNone/>
            </a:pPr>
            <a:r>
              <a:rPr lang="iw-IL" sz="3600">
                <a:latin typeface="Arial"/>
                <a:ea typeface="Arial"/>
                <a:cs typeface="Arial"/>
                <a:sym typeface="Arial"/>
              </a:rPr>
              <a:t>פרק 6</a:t>
            </a:r>
            <a:br>
              <a:rPr lang="iw-IL"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latin typeface="Arial"/>
                <a:ea typeface="Arial"/>
                <a:cs typeface="Arial"/>
                <a:sym typeface="Arial"/>
              </a:rPr>
              <a:t>גורמים לקהל שלנו</a:t>
            </a:r>
            <a:br>
              <a:rPr lang="iw-IL" sz="4800">
                <a:latin typeface="Arial"/>
                <a:ea typeface="Arial"/>
                <a:cs typeface="Arial"/>
                <a:sym typeface="Arial"/>
              </a:rPr>
            </a:br>
            <a:r>
              <a:rPr lang="iw-IL" sz="4800">
                <a:latin typeface="Arial"/>
                <a:ea typeface="Arial"/>
                <a:cs typeface="Arial"/>
                <a:sym typeface="Arial"/>
              </a:rPr>
              <a:t>לתת לנו את היד</a:t>
            </a:r>
            <a:endParaRPr sz="4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"/>
          <p:cNvSpPr txBox="1"/>
          <p:nvPr>
            <p:ph idx="1" type="subTitle"/>
          </p:nvPr>
        </p:nvSpPr>
        <p:spPr>
          <a:xfrm>
            <a:off x="696000" y="2889347"/>
            <a:ext cx="10800000" cy="6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-342934" lvl="0" marL="342934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מגמת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"/>
          <p:cNvSpPr txBox="1"/>
          <p:nvPr>
            <p:ph idx="2" type="body"/>
          </p:nvPr>
        </p:nvSpPr>
        <p:spPr>
          <a:xfrm>
            <a:off x="696000" y="3623461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מרצה: שירלי ארמלנד חן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4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, company name&#10;&#10;Description automatically generated" id="137" name="Google Shape;137;p2"/>
          <p:cNvPicPr preferRelativeResize="0"/>
          <p:nvPr/>
        </p:nvPicPr>
        <p:blipFill rotWithShape="1">
          <a:blip r:embed="rId3">
            <a:alphaModFix/>
          </a:blip>
          <a:srcRect b="30940" l="0" r="0" t="25469"/>
          <a:stretch/>
        </p:blipFill>
        <p:spPr>
          <a:xfrm>
            <a:off x="1" y="412198"/>
            <a:ext cx="1934308" cy="8431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138" name="Google Shape;13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77563" y="688018"/>
            <a:ext cx="1879976" cy="378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Google Shape;26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38878">
            <a:off x="5012169" y="2680507"/>
            <a:ext cx="2435386" cy="1434215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11"/>
          <p:cNvSpPr/>
          <p:nvPr/>
        </p:nvSpPr>
        <p:spPr>
          <a:xfrm>
            <a:off x="7715250" y="2557463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7" name="Google Shape;267;p11"/>
          <p:cNvSpPr/>
          <p:nvPr/>
        </p:nvSpPr>
        <p:spPr>
          <a:xfrm rot="2223650">
            <a:off x="7581902" y="363855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8" name="Google Shape;268;p11"/>
          <p:cNvSpPr/>
          <p:nvPr/>
        </p:nvSpPr>
        <p:spPr>
          <a:xfrm rot="2698061">
            <a:off x="3688557" y="2357533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9" name="Google Shape;269;p11"/>
          <p:cNvSpPr/>
          <p:nvPr/>
        </p:nvSpPr>
        <p:spPr>
          <a:xfrm rot="-1690877">
            <a:off x="6960083" y="1767204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0" name="Google Shape;270;p11"/>
          <p:cNvSpPr/>
          <p:nvPr/>
        </p:nvSpPr>
        <p:spPr>
          <a:xfrm>
            <a:off x="3545681" y="3745707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1" name="Google Shape;271;p11"/>
          <p:cNvSpPr/>
          <p:nvPr/>
        </p:nvSpPr>
        <p:spPr>
          <a:xfrm rot="-3528921">
            <a:off x="5909752" y="146685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2" name="Google Shape;272;p11"/>
          <p:cNvSpPr/>
          <p:nvPr/>
        </p:nvSpPr>
        <p:spPr>
          <a:xfrm rot="-5196790">
            <a:off x="4713581" y="157584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3" name="Google Shape;273;p11"/>
          <p:cNvSpPr/>
          <p:nvPr/>
        </p:nvSpPr>
        <p:spPr>
          <a:xfrm rot="-5400000">
            <a:off x="6656618" y="454033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4" name="Google Shape;274;p11"/>
          <p:cNvSpPr/>
          <p:nvPr/>
        </p:nvSpPr>
        <p:spPr>
          <a:xfrm rot="-3528921">
            <a:off x="5536171" y="466376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5" name="Google Shape;275;p11"/>
          <p:cNvSpPr/>
          <p:nvPr/>
        </p:nvSpPr>
        <p:spPr>
          <a:xfrm rot="-2478565">
            <a:off x="4252138" y="4547404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6" name="Google Shape;276;p11"/>
          <p:cNvSpPr txBox="1"/>
          <p:nvPr/>
        </p:nvSpPr>
        <p:spPr>
          <a:xfrm>
            <a:off x="5243609" y="3152372"/>
            <a:ext cx="2013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האסטרטגיה היא הבסיס לטקטיקה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11"/>
          <p:cNvSpPr txBox="1"/>
          <p:nvPr/>
        </p:nvSpPr>
        <p:spPr>
          <a:xfrm>
            <a:off x="7925610" y="1126013"/>
            <a:ext cx="18215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משחק שחמט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11"/>
          <p:cNvSpPr txBox="1"/>
          <p:nvPr/>
        </p:nvSpPr>
        <p:spPr>
          <a:xfrm>
            <a:off x="8999054" y="2338537"/>
            <a:ext cx="18215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משחק טקטיקו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11"/>
          <p:cNvSpPr txBox="1"/>
          <p:nvPr/>
        </p:nvSpPr>
        <p:spPr>
          <a:xfrm>
            <a:off x="8999054" y="3869195"/>
            <a:ext cx="18215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גמביט המלכה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1"/>
          <p:cNvSpPr txBox="1"/>
          <p:nvPr/>
        </p:nvSpPr>
        <p:spPr>
          <a:xfrm>
            <a:off x="6710273" y="5583276"/>
            <a:ext cx="18215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ממשלה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1"/>
          <p:cNvSpPr txBox="1"/>
          <p:nvPr/>
        </p:nvSpPr>
        <p:spPr>
          <a:xfrm>
            <a:off x="5048342" y="5694624"/>
            <a:ext cx="1821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מלחמות בתנ"ך - גדעון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1"/>
          <p:cNvSpPr txBox="1"/>
          <p:nvPr/>
        </p:nvSpPr>
        <p:spPr>
          <a:xfrm>
            <a:off x="3196216" y="5504737"/>
            <a:ext cx="1821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מלחמת יום כיפור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11"/>
          <p:cNvSpPr txBox="1"/>
          <p:nvPr/>
        </p:nvSpPr>
        <p:spPr>
          <a:xfrm>
            <a:off x="1862132" y="2153871"/>
            <a:ext cx="1919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גלידה: גביע וכדורים שמעליו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11"/>
          <p:cNvSpPr txBox="1"/>
          <p:nvPr/>
        </p:nvSpPr>
        <p:spPr>
          <a:xfrm>
            <a:off x="2217907" y="859508"/>
            <a:ext cx="2979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השאלה שאבא שלי שאל את דוד שלי לגבי החברה שלו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11"/>
          <p:cNvSpPr txBox="1"/>
          <p:nvPr/>
        </p:nvSpPr>
        <p:spPr>
          <a:xfrm>
            <a:off x="1689358" y="4164207"/>
            <a:ext cx="1821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בניית בסיס בלגו ומעליו מבנה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11"/>
          <p:cNvSpPr txBox="1"/>
          <p:nvPr/>
        </p:nvSpPr>
        <p:spPr>
          <a:xfrm>
            <a:off x="4880859" y="333402"/>
            <a:ext cx="3442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כשלומדים מתמטיקה לומדים בסיס ואת את ההרחבה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2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משימה | פרק 6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12"/>
          <p:cNvSpPr txBox="1"/>
          <p:nvPr>
            <p:ph idx="2" type="body"/>
          </p:nvPr>
        </p:nvSpPr>
        <p:spPr>
          <a:xfrm>
            <a:off x="1557267" y="1335961"/>
            <a:ext cx="9077467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חזרו למשימה מהפרק הקודם ועכשיו חשבו עבורה על פתיח מעניין ועל מכנים משותפים שתוכלו לייצר במהלך ההרצאה, וכל זאת באמצעות שמש אסוציאציות פשוטה.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Google Shape;298;p13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13"/>
          <p:cNvSpPr txBox="1"/>
          <p:nvPr/>
        </p:nvSpPr>
        <p:spPr>
          <a:xfrm>
            <a:off x="1385454" y="3016112"/>
            <a:ext cx="10436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13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rker with solid fill" id="143" name="Google Shape;14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7226" y="1745222"/>
            <a:ext cx="1686233" cy="168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3"/>
          <p:cNvSpPr/>
          <p:nvPr/>
        </p:nvSpPr>
        <p:spPr>
          <a:xfrm>
            <a:off x="1381432" y="2580962"/>
            <a:ext cx="9429136" cy="1927802"/>
          </a:xfrm>
          <a:custGeom>
            <a:rect b="b" l="l" r="r" t="t"/>
            <a:pathLst>
              <a:path extrusionOk="0" h="1927802" w="9429136">
                <a:moveTo>
                  <a:pt x="9429136" y="696955"/>
                </a:moveTo>
                <a:cubicBezTo>
                  <a:pt x="8032955" y="1360632"/>
                  <a:pt x="6636774" y="2024310"/>
                  <a:pt x="5358581" y="1916155"/>
                </a:cubicBezTo>
                <a:cubicBezTo>
                  <a:pt x="4080387" y="1808000"/>
                  <a:pt x="2653072" y="244670"/>
                  <a:pt x="1759975" y="48025"/>
                </a:cubicBezTo>
                <a:cubicBezTo>
                  <a:pt x="866878" y="-148620"/>
                  <a:pt x="433439" y="293832"/>
                  <a:pt x="0" y="736284"/>
                </a:cubicBezTo>
              </a:path>
            </a:pathLst>
          </a:custGeom>
          <a:noFill/>
          <a:ln cap="rnd" cmpd="sng" w="38100">
            <a:solidFill>
              <a:srgbClr val="192A72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descr="Marker with solid fill" id="145" name="Google Shape;14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8541" y="1861085"/>
            <a:ext cx="1686233" cy="168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3"/>
          <p:cNvSpPr txBox="1"/>
          <p:nvPr>
            <p:ph type="title"/>
          </p:nvPr>
        </p:nvSpPr>
        <p:spPr>
          <a:xfrm>
            <a:off x="10198509" y="3182542"/>
            <a:ext cx="1614950" cy="117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EC234"/>
              </a:buClr>
              <a:buSzPts val="3200"/>
              <a:buFont typeface="Varela Round"/>
              <a:buNone/>
            </a:pPr>
            <a:r>
              <a:rPr lang="iw-IL" sz="3200">
                <a:solidFill>
                  <a:srgbClr val="7EC234"/>
                </a:solidFill>
                <a:latin typeface="Arial"/>
                <a:ea typeface="Arial"/>
                <a:cs typeface="Arial"/>
                <a:sym typeface="Arial"/>
              </a:rPr>
              <a:t>נקודת מוצא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3"/>
          <p:cNvSpPr txBox="1"/>
          <p:nvPr/>
        </p:nvSpPr>
        <p:spPr>
          <a:xfrm>
            <a:off x="378541" y="3209267"/>
            <a:ext cx="1614950" cy="1173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3200"/>
              <a:buFont typeface="Varela Round"/>
              <a:buNone/>
            </a:pPr>
            <a:r>
              <a:rPr b="1" i="0" lang="iw-IL" sz="32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נקודת סיום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3"/>
          <p:cNvSpPr txBox="1"/>
          <p:nvPr/>
        </p:nvSpPr>
        <p:spPr>
          <a:xfrm>
            <a:off x="1515071" y="556187"/>
            <a:ext cx="916185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800"/>
              <a:buFont typeface="Varela Round"/>
              <a:buNone/>
            </a:pPr>
            <a:r>
              <a:rPr b="0" i="0" lang="iw-IL" sz="4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להחזיק לקהל שלנו את היד</a:t>
            </a:r>
            <a:endParaRPr b="0" i="0" sz="4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"/>
          <p:cNvSpPr txBox="1"/>
          <p:nvPr/>
        </p:nvSpPr>
        <p:spPr>
          <a:xfrm>
            <a:off x="1515071" y="2767281"/>
            <a:ext cx="91620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iw-IL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מכנים משותפים</a:t>
            </a:r>
            <a:endParaRPr b="0" i="0" sz="8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38878">
            <a:off x="5012169" y="2680507"/>
            <a:ext cx="2435386" cy="1434215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5"/>
          <p:cNvSpPr/>
          <p:nvPr/>
        </p:nvSpPr>
        <p:spPr>
          <a:xfrm>
            <a:off x="7715250" y="2557463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0" name="Google Shape;160;p5"/>
          <p:cNvSpPr/>
          <p:nvPr/>
        </p:nvSpPr>
        <p:spPr>
          <a:xfrm rot="2223650">
            <a:off x="7581902" y="363855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1" name="Google Shape;161;p5"/>
          <p:cNvSpPr/>
          <p:nvPr/>
        </p:nvSpPr>
        <p:spPr>
          <a:xfrm rot="2698061">
            <a:off x="3688557" y="2357533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2" name="Google Shape;162;p5"/>
          <p:cNvSpPr/>
          <p:nvPr/>
        </p:nvSpPr>
        <p:spPr>
          <a:xfrm rot="-1690877">
            <a:off x="6960083" y="1767204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3" name="Google Shape;163;p5"/>
          <p:cNvSpPr/>
          <p:nvPr/>
        </p:nvSpPr>
        <p:spPr>
          <a:xfrm>
            <a:off x="3545681" y="3745707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4" name="Google Shape;164;p5"/>
          <p:cNvSpPr/>
          <p:nvPr/>
        </p:nvSpPr>
        <p:spPr>
          <a:xfrm rot="-3528921">
            <a:off x="5909752" y="146685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5" name="Google Shape;165;p5"/>
          <p:cNvSpPr/>
          <p:nvPr/>
        </p:nvSpPr>
        <p:spPr>
          <a:xfrm rot="-5196790">
            <a:off x="4713581" y="157584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6" name="Google Shape;166;p5"/>
          <p:cNvSpPr/>
          <p:nvPr/>
        </p:nvSpPr>
        <p:spPr>
          <a:xfrm rot="-5400000">
            <a:off x="6656618" y="454033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7" name="Google Shape;167;p5"/>
          <p:cNvSpPr/>
          <p:nvPr/>
        </p:nvSpPr>
        <p:spPr>
          <a:xfrm rot="-3528921">
            <a:off x="5536171" y="466376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8" name="Google Shape;168;p5"/>
          <p:cNvSpPr/>
          <p:nvPr/>
        </p:nvSpPr>
        <p:spPr>
          <a:xfrm rot="-2478565">
            <a:off x="4252138" y="4547404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6"/>
          <p:cNvSpPr txBox="1"/>
          <p:nvPr>
            <p:ph type="title"/>
          </p:nvPr>
        </p:nvSpPr>
        <p:spPr>
          <a:xfrm>
            <a:off x="1566693" y="271377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Varela Round"/>
              <a:buNone/>
            </a:pPr>
            <a:r>
              <a:rPr lang="iw-IL" sz="3200">
                <a:latin typeface="Arial"/>
                <a:ea typeface="Arial"/>
                <a:cs typeface="Arial"/>
                <a:sym typeface="Arial"/>
              </a:rPr>
              <a:t>הקהל: הילדים בכיתה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4" name="Google Shape;174;p6"/>
          <p:cNvGraphicFramePr/>
          <p:nvPr/>
        </p:nvGraphicFramePr>
        <p:xfrm>
          <a:off x="568264" y="99136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{F4BC2D1C-9F11-4234-B8B8-18FC6F42F2D3}</a:tableStyleId>
              </a:tblPr>
              <a:tblGrid>
                <a:gridCol w="2609700"/>
                <a:gridCol w="2534575"/>
                <a:gridCol w="6120075"/>
              </a:tblGrid>
              <a:tr h="4948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הנעה לפעולה</a:t>
                      </a:r>
                      <a:endParaRPr sz="2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Varela Round"/>
                        <a:buNone/>
                      </a:pPr>
                      <a:r>
                        <a:rPr lang="iw-IL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אחרי</a:t>
                      </a:r>
                      <a:endParaRPr sz="2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EC23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לפני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12B4BC"/>
                    </a:solidFill>
                  </a:tcPr>
                </a:tc>
              </a:tr>
              <a:tr h="4064350"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Varela Round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F5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DDF2F3"/>
                    </a:solidFill>
                  </a:tcPr>
                </a:tc>
              </a:tr>
            </a:tbl>
          </a:graphicData>
        </a:graphic>
      </p:graphicFrame>
      <p:sp>
        <p:nvSpPr>
          <p:cNvPr id="175" name="Google Shape;175;p6"/>
          <p:cNvSpPr txBox="1"/>
          <p:nvPr/>
        </p:nvSpPr>
        <p:spPr>
          <a:xfrm>
            <a:off x="5712542" y="1797913"/>
            <a:ext cx="55749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"מי לא יודע מה זו אסטרטגיה??!"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"אוי, נו, זה הולך להיות משעמממם..."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"האמת, אני לא יודעת מה ההבדל ביניהם, מעניין לשמוע..."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"זה מזכיר לי מלחמה, כבד לי.... לא יכול להיה לבחור נושא פחות כבד...?"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"עשר דקות על ההבדל ביניהם?? אפשר להגיד את זה במשפט אחד!"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arela Round"/>
              <a:buNone/>
            </a:pPr>
            <a:r>
              <a:t/>
            </a:r>
            <a:endParaRPr b="0" i="0" sz="18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"יש את המשחק הזה "טקטיקו..."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6"/>
          <p:cNvSpPr txBox="1"/>
          <p:nvPr/>
        </p:nvSpPr>
        <p:spPr>
          <a:xfrm>
            <a:off x="3116827" y="1797913"/>
            <a:ext cx="25140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"וואלה! עכשיו אני מבין שטקטיקה לא יכולה להתקיים בלי אסטרטגיה כי האסטרטגיה משמשת בסיס לטקטיקה."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6"/>
          <p:cNvSpPr txBox="1"/>
          <p:nvPr/>
        </p:nvSpPr>
        <p:spPr>
          <a:xfrm>
            <a:off x="822939" y="1844079"/>
            <a:ext cx="22938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66688" lvl="0" marL="16668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יפיצו הלאה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6688" lvl="0" marL="16668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Arial"/>
              <a:buChar char="•"/>
            </a:pP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יתחברו לזה ברמות שונות שלא קשורות רק לשיעור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7"/>
          <p:cNvSpPr/>
          <p:nvPr/>
        </p:nvSpPr>
        <p:spPr>
          <a:xfrm>
            <a:off x="1388416" y="442913"/>
            <a:ext cx="9415168" cy="722218"/>
          </a:xfrm>
          <a:prstGeom prst="roundRect">
            <a:avLst>
              <a:gd fmla="val 50000" name="adj"/>
            </a:avLst>
          </a:prstGeom>
          <a:solidFill>
            <a:srgbClr val="DDF2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מה התלמידים חושבים?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7"/>
          <p:cNvSpPr/>
          <p:nvPr/>
        </p:nvSpPr>
        <p:spPr>
          <a:xfrm>
            <a:off x="1388416" y="1694802"/>
            <a:ext cx="9415168" cy="949567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בסיום ההרצאה שלי חשוב לי שתבינו </a:t>
            </a: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שטקטיקה לא יכולה להתקיים בלי אסטרטגיה</a:t>
            </a:r>
            <a:b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w-IL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כי האסטרטגיה משמשת בסיס לטקטיקה."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"/>
          <p:cNvSpPr/>
          <p:nvPr/>
        </p:nvSpPr>
        <p:spPr>
          <a:xfrm>
            <a:off x="4850524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דוגמה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7"/>
          <p:cNvSpPr/>
          <p:nvPr/>
        </p:nvSpPr>
        <p:spPr>
          <a:xfrm>
            <a:off x="1420392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דוגמה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7"/>
          <p:cNvSpPr/>
          <p:nvPr/>
        </p:nvSpPr>
        <p:spPr>
          <a:xfrm>
            <a:off x="1388416" y="4566881"/>
            <a:ext cx="9415168" cy="702402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מה שכתבנו בטור ה"אחרי" + הנעה לפעולה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ine arrow Straight" id="187" name="Google Shape;187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545" y="400878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188" name="Google Shape;18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7684227">
            <a:off x="2437268" y="264979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189" name="Google Shape;18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400" y="2658522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ne arrow Straight" id="190" name="Google Shape;19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867400" y="1237602"/>
            <a:ext cx="4572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7"/>
          <p:cNvSpPr/>
          <p:nvPr/>
        </p:nvSpPr>
        <p:spPr>
          <a:xfrm>
            <a:off x="8349298" y="3264649"/>
            <a:ext cx="2490952" cy="599090"/>
          </a:xfrm>
          <a:prstGeom prst="roundRect">
            <a:avLst>
              <a:gd fmla="val 50000" name="adj"/>
            </a:avLst>
          </a:prstGeom>
          <a:solidFill>
            <a:srgbClr val="E8F5D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arela Round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דוגמה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ine arrow Straight" id="192" name="Google Shape;19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7684227">
            <a:off x="9075365" y="2649791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38878">
            <a:off x="5012169" y="2680507"/>
            <a:ext cx="2435386" cy="1434215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8"/>
          <p:cNvSpPr/>
          <p:nvPr/>
        </p:nvSpPr>
        <p:spPr>
          <a:xfrm>
            <a:off x="7715250" y="2557463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9" name="Google Shape;199;p8"/>
          <p:cNvSpPr/>
          <p:nvPr/>
        </p:nvSpPr>
        <p:spPr>
          <a:xfrm rot="2223650">
            <a:off x="7581902" y="363855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0" name="Google Shape;200;p8"/>
          <p:cNvSpPr/>
          <p:nvPr/>
        </p:nvSpPr>
        <p:spPr>
          <a:xfrm rot="2698061">
            <a:off x="3688557" y="2357533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1" name="Google Shape;201;p8"/>
          <p:cNvSpPr/>
          <p:nvPr/>
        </p:nvSpPr>
        <p:spPr>
          <a:xfrm rot="-1690877">
            <a:off x="6960083" y="1767204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2" name="Google Shape;202;p8"/>
          <p:cNvSpPr/>
          <p:nvPr/>
        </p:nvSpPr>
        <p:spPr>
          <a:xfrm>
            <a:off x="3545681" y="3745707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3" name="Google Shape;203;p8"/>
          <p:cNvSpPr/>
          <p:nvPr/>
        </p:nvSpPr>
        <p:spPr>
          <a:xfrm rot="-3528921">
            <a:off x="5909752" y="146685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4" name="Google Shape;204;p8"/>
          <p:cNvSpPr/>
          <p:nvPr/>
        </p:nvSpPr>
        <p:spPr>
          <a:xfrm rot="-5196790">
            <a:off x="4713581" y="157584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5" name="Google Shape;205;p8"/>
          <p:cNvSpPr/>
          <p:nvPr/>
        </p:nvSpPr>
        <p:spPr>
          <a:xfrm rot="-5400000">
            <a:off x="6656618" y="454033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6" name="Google Shape;206;p8"/>
          <p:cNvSpPr/>
          <p:nvPr/>
        </p:nvSpPr>
        <p:spPr>
          <a:xfrm rot="-3528921">
            <a:off x="5536171" y="466376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7" name="Google Shape;207;p8"/>
          <p:cNvSpPr/>
          <p:nvPr/>
        </p:nvSpPr>
        <p:spPr>
          <a:xfrm rot="-2478565">
            <a:off x="4252138" y="4547404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8" name="Google Shape;208;p8"/>
          <p:cNvSpPr txBox="1"/>
          <p:nvPr/>
        </p:nvSpPr>
        <p:spPr>
          <a:xfrm>
            <a:off x="5243609" y="3152372"/>
            <a:ext cx="2013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האסטרטגיה היא הבסיס לטקטיקה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8"/>
          <p:cNvSpPr txBox="1"/>
          <p:nvPr/>
        </p:nvSpPr>
        <p:spPr>
          <a:xfrm>
            <a:off x="7925610" y="1126013"/>
            <a:ext cx="18215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משחק שחמט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8"/>
          <p:cNvSpPr txBox="1"/>
          <p:nvPr/>
        </p:nvSpPr>
        <p:spPr>
          <a:xfrm>
            <a:off x="8999054" y="2338537"/>
            <a:ext cx="18215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משחק טקטיקו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8"/>
          <p:cNvSpPr txBox="1"/>
          <p:nvPr/>
        </p:nvSpPr>
        <p:spPr>
          <a:xfrm>
            <a:off x="8999054" y="3869195"/>
            <a:ext cx="18215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גמביט המלכה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8"/>
          <p:cNvSpPr txBox="1"/>
          <p:nvPr/>
        </p:nvSpPr>
        <p:spPr>
          <a:xfrm>
            <a:off x="6710273" y="5583276"/>
            <a:ext cx="182150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ממשלה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8"/>
          <p:cNvSpPr txBox="1"/>
          <p:nvPr/>
        </p:nvSpPr>
        <p:spPr>
          <a:xfrm>
            <a:off x="5048342" y="5694624"/>
            <a:ext cx="1821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מלחמות בתנ"ך - גדעון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8"/>
          <p:cNvSpPr txBox="1"/>
          <p:nvPr/>
        </p:nvSpPr>
        <p:spPr>
          <a:xfrm>
            <a:off x="3196216" y="5504737"/>
            <a:ext cx="1821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מלחמת יום כיפור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8"/>
          <p:cNvSpPr txBox="1"/>
          <p:nvPr/>
        </p:nvSpPr>
        <p:spPr>
          <a:xfrm>
            <a:off x="1862132" y="2153871"/>
            <a:ext cx="1919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גלידה: גביע וכדורים שמעליו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8"/>
          <p:cNvSpPr txBox="1"/>
          <p:nvPr/>
        </p:nvSpPr>
        <p:spPr>
          <a:xfrm>
            <a:off x="2217907" y="859508"/>
            <a:ext cx="2979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השאלה שאבא שלי שאל את דוד שלי לגבי החברה שלו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8"/>
          <p:cNvSpPr txBox="1"/>
          <p:nvPr/>
        </p:nvSpPr>
        <p:spPr>
          <a:xfrm>
            <a:off x="1689358" y="4164207"/>
            <a:ext cx="1821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בניית בסיס בלגו ומעליו מבנה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8"/>
          <p:cNvSpPr txBox="1"/>
          <p:nvPr/>
        </p:nvSpPr>
        <p:spPr>
          <a:xfrm>
            <a:off x="4880859" y="333402"/>
            <a:ext cx="3442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כשלומדים מתמטיקה לומדים בסיס ואת את ההרחבה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Google Shape;22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38878">
            <a:off x="5012169" y="2680507"/>
            <a:ext cx="2435386" cy="1434215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9"/>
          <p:cNvSpPr/>
          <p:nvPr/>
        </p:nvSpPr>
        <p:spPr>
          <a:xfrm>
            <a:off x="7715250" y="2557463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5" name="Google Shape;225;p9"/>
          <p:cNvSpPr/>
          <p:nvPr/>
        </p:nvSpPr>
        <p:spPr>
          <a:xfrm rot="2223650">
            <a:off x="7581902" y="363855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6" name="Google Shape;226;p9"/>
          <p:cNvSpPr/>
          <p:nvPr/>
        </p:nvSpPr>
        <p:spPr>
          <a:xfrm rot="2698061">
            <a:off x="3688557" y="2357533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7" name="Google Shape;227;p9"/>
          <p:cNvSpPr/>
          <p:nvPr/>
        </p:nvSpPr>
        <p:spPr>
          <a:xfrm rot="-1690877">
            <a:off x="6960083" y="1767204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8" name="Google Shape;228;p9"/>
          <p:cNvSpPr/>
          <p:nvPr/>
        </p:nvSpPr>
        <p:spPr>
          <a:xfrm>
            <a:off x="3545681" y="3745707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9" name="Google Shape;229;p9"/>
          <p:cNvSpPr/>
          <p:nvPr/>
        </p:nvSpPr>
        <p:spPr>
          <a:xfrm rot="-3528921">
            <a:off x="5909752" y="146685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0" name="Google Shape;230;p9"/>
          <p:cNvSpPr/>
          <p:nvPr/>
        </p:nvSpPr>
        <p:spPr>
          <a:xfrm rot="-5196790">
            <a:off x="4713581" y="157584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1" name="Google Shape;231;p9"/>
          <p:cNvSpPr/>
          <p:nvPr/>
        </p:nvSpPr>
        <p:spPr>
          <a:xfrm rot="-5400000">
            <a:off x="6656618" y="454033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2" name="Google Shape;232;p9"/>
          <p:cNvSpPr/>
          <p:nvPr/>
        </p:nvSpPr>
        <p:spPr>
          <a:xfrm rot="-3528921">
            <a:off x="5536171" y="4663760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3" name="Google Shape;233;p9"/>
          <p:cNvSpPr/>
          <p:nvPr/>
        </p:nvSpPr>
        <p:spPr>
          <a:xfrm rot="-2478565">
            <a:off x="4252138" y="4547404"/>
            <a:ext cx="1307306" cy="621507"/>
          </a:xfrm>
          <a:custGeom>
            <a:rect b="b" l="l" r="r" t="t"/>
            <a:pathLst>
              <a:path extrusionOk="0" h="621507" w="1307306">
                <a:moveTo>
                  <a:pt x="0" y="621507"/>
                </a:moveTo>
                <a:cubicBezTo>
                  <a:pt x="408666" y="522459"/>
                  <a:pt x="687789" y="200512"/>
                  <a:pt x="1307306" y="0"/>
                </a:cubicBezTo>
              </a:path>
            </a:pathLst>
          </a:custGeom>
          <a:noFill/>
          <a:ln cap="flat" cmpd="sng" w="25400">
            <a:solidFill>
              <a:srgbClr val="192A7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4" name="Google Shape;234;p9"/>
          <p:cNvSpPr txBox="1"/>
          <p:nvPr/>
        </p:nvSpPr>
        <p:spPr>
          <a:xfrm>
            <a:off x="5243609" y="3152372"/>
            <a:ext cx="2013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האסטרטגיה היא הבסיס לטקטיקה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9"/>
          <p:cNvSpPr txBox="1"/>
          <p:nvPr/>
        </p:nvSpPr>
        <p:spPr>
          <a:xfrm>
            <a:off x="7925610" y="1126013"/>
            <a:ext cx="1821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משחק שחמט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9"/>
          <p:cNvSpPr txBox="1"/>
          <p:nvPr/>
        </p:nvSpPr>
        <p:spPr>
          <a:xfrm>
            <a:off x="8999054" y="2338537"/>
            <a:ext cx="1821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משחק טקטיקו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9"/>
          <p:cNvSpPr txBox="1"/>
          <p:nvPr/>
        </p:nvSpPr>
        <p:spPr>
          <a:xfrm>
            <a:off x="8999054" y="3869195"/>
            <a:ext cx="1821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גמביט המלכה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9"/>
          <p:cNvSpPr txBox="1"/>
          <p:nvPr/>
        </p:nvSpPr>
        <p:spPr>
          <a:xfrm>
            <a:off x="6710273" y="5583276"/>
            <a:ext cx="1821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ממשלה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9"/>
          <p:cNvSpPr txBox="1"/>
          <p:nvPr/>
        </p:nvSpPr>
        <p:spPr>
          <a:xfrm>
            <a:off x="5048342" y="5694624"/>
            <a:ext cx="1821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מלחמות בתנ"ך - גדעון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9"/>
          <p:cNvSpPr txBox="1"/>
          <p:nvPr/>
        </p:nvSpPr>
        <p:spPr>
          <a:xfrm>
            <a:off x="3196216" y="5504737"/>
            <a:ext cx="1821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מלחמת יום כיפור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9"/>
          <p:cNvSpPr txBox="1"/>
          <p:nvPr/>
        </p:nvSpPr>
        <p:spPr>
          <a:xfrm>
            <a:off x="1862132" y="2153871"/>
            <a:ext cx="1919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גלידה: גביע וכדורים שמעליו</a:t>
            </a:r>
            <a:endParaRPr b="0" i="0" sz="1800" u="none" cap="none" strike="noStrike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9"/>
          <p:cNvSpPr txBox="1"/>
          <p:nvPr/>
        </p:nvSpPr>
        <p:spPr>
          <a:xfrm>
            <a:off x="2217907" y="859508"/>
            <a:ext cx="2979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השאלה שאבא שלי שאל את דוד שלי לגבי החברה שלו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9"/>
          <p:cNvSpPr txBox="1"/>
          <p:nvPr/>
        </p:nvSpPr>
        <p:spPr>
          <a:xfrm>
            <a:off x="1689358" y="4164207"/>
            <a:ext cx="1821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בניית בסיס בלגו ומעליו מבנה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9"/>
          <p:cNvSpPr txBox="1"/>
          <p:nvPr/>
        </p:nvSpPr>
        <p:spPr>
          <a:xfrm>
            <a:off x="4880859" y="333402"/>
            <a:ext cx="3442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כשלומדים מתמטיקה לומדים בסיס ואת את ההרחבה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93841" y="1767724"/>
            <a:ext cx="2222361" cy="20726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40972" y="980669"/>
            <a:ext cx="1694353" cy="1268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023121" y="291255"/>
            <a:ext cx="640568" cy="9741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2" name="Google Shape;252;p10"/>
          <p:cNvGrpSpPr/>
          <p:nvPr/>
        </p:nvGrpSpPr>
        <p:grpSpPr>
          <a:xfrm>
            <a:off x="4653461" y="3010648"/>
            <a:ext cx="3089239" cy="3694883"/>
            <a:chOff x="4653461" y="3010648"/>
            <a:chExt cx="3089239" cy="3694883"/>
          </a:xfrm>
        </p:grpSpPr>
        <p:pic>
          <p:nvPicPr>
            <p:cNvPr id="253" name="Google Shape;253;p10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653461" y="3040999"/>
              <a:ext cx="3089239" cy="366453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4" name="Google Shape;254;p10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116790" y="3010648"/>
              <a:ext cx="2028157" cy="1068683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55" name="Google Shape;255;p10"/>
          <p:cNvGrpSpPr/>
          <p:nvPr/>
        </p:nvGrpSpPr>
        <p:grpSpPr>
          <a:xfrm>
            <a:off x="6877698" y="4342624"/>
            <a:ext cx="2898600" cy="470257"/>
            <a:chOff x="11180600" y="6950075"/>
            <a:chExt cx="6373396" cy="1033994"/>
          </a:xfrm>
        </p:grpSpPr>
        <p:sp>
          <p:nvSpPr>
            <p:cNvPr id="256" name="Google Shape;256;p10"/>
            <p:cNvSpPr/>
            <p:nvPr/>
          </p:nvSpPr>
          <p:spPr>
            <a:xfrm>
              <a:off x="13390400" y="6950075"/>
              <a:ext cx="4163596" cy="103399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92A72"/>
                </a:buClr>
                <a:buSzPts val="2456"/>
                <a:buFont typeface="Quattrocento Sans"/>
                <a:buNone/>
              </a:pPr>
              <a:r>
                <a:rPr b="1" i="0" lang="iw-IL" sz="2456" u="none" cap="none" strike="noStrike">
                  <a:solidFill>
                    <a:srgbClr val="192A72"/>
                  </a:solidFill>
                  <a:latin typeface="Arial"/>
                  <a:ea typeface="Arial"/>
                  <a:cs typeface="Arial"/>
                  <a:sym typeface="Arial"/>
                </a:rPr>
                <a:t>אסטרטגיה</a:t>
              </a:r>
              <a:endParaRPr b="1" i="0" sz="2456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7" name="Google Shape;257;p10"/>
            <p:cNvCxnSpPr/>
            <p:nvPr/>
          </p:nvCxnSpPr>
          <p:spPr>
            <a:xfrm>
              <a:off x="11180600" y="7492405"/>
              <a:ext cx="2362200" cy="0"/>
            </a:xfrm>
            <a:prstGeom prst="straightConnector1">
              <a:avLst/>
            </a:prstGeom>
            <a:noFill/>
            <a:ln cap="rnd" cmpd="sng" w="63500">
              <a:solidFill>
                <a:srgbClr val="192A72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  <p:grpSp>
        <p:nvGrpSpPr>
          <p:cNvPr id="258" name="Google Shape;258;p10"/>
          <p:cNvGrpSpPr/>
          <p:nvPr/>
        </p:nvGrpSpPr>
        <p:grpSpPr>
          <a:xfrm>
            <a:off x="7216202" y="1582249"/>
            <a:ext cx="2560096" cy="470257"/>
            <a:chOff x="11180600" y="6950075"/>
            <a:chExt cx="5629099" cy="1033994"/>
          </a:xfrm>
        </p:grpSpPr>
        <p:sp>
          <p:nvSpPr>
            <p:cNvPr id="259" name="Google Shape;259;p10"/>
            <p:cNvSpPr/>
            <p:nvPr/>
          </p:nvSpPr>
          <p:spPr>
            <a:xfrm>
              <a:off x="13390400" y="6950075"/>
              <a:ext cx="3419299" cy="103399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EC234"/>
                </a:buClr>
                <a:buSzPts val="2456"/>
                <a:buFont typeface="Quattrocento Sans"/>
                <a:buNone/>
              </a:pPr>
              <a:r>
                <a:rPr b="1" i="0" lang="iw-IL" sz="2456" u="none" cap="none" strike="noStrike">
                  <a:solidFill>
                    <a:srgbClr val="7EC234"/>
                  </a:solidFill>
                  <a:latin typeface="Arial"/>
                  <a:ea typeface="Arial"/>
                  <a:cs typeface="Arial"/>
                  <a:sym typeface="Arial"/>
                </a:rPr>
                <a:t>טקטיקה</a:t>
              </a:r>
              <a:endParaRPr b="1" i="0" sz="2456" u="none" cap="none" strike="noStrike">
                <a:solidFill>
                  <a:srgbClr val="7EC234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60" name="Google Shape;260;p10"/>
            <p:cNvCxnSpPr/>
            <p:nvPr/>
          </p:nvCxnSpPr>
          <p:spPr>
            <a:xfrm>
              <a:off x="11180600" y="7492405"/>
              <a:ext cx="2362200" cy="0"/>
            </a:xfrm>
            <a:prstGeom prst="straightConnector1">
              <a:avLst/>
            </a:prstGeom>
            <a:noFill/>
            <a:ln cap="rnd" cmpd="sng" w="63500">
              <a:solidFill>
                <a:srgbClr val="7EC234"/>
              </a:solidFill>
              <a:prstDash val="dot"/>
              <a:round/>
              <a:headEnd len="sm" w="sm" type="none"/>
              <a:tailEnd len="sm" w="sm" type="none"/>
            </a:ln>
          </p:spPr>
        </p:cxnSp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