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63" r:id="rId5"/>
    <p:sldId id="534" r:id="rId6"/>
    <p:sldId id="535" r:id="rId7"/>
    <p:sldId id="536" r:id="rId8"/>
    <p:sldId id="537" r:id="rId9"/>
    <p:sldId id="538" r:id="rId10"/>
    <p:sldId id="572" r:id="rId11"/>
    <p:sldId id="573" r:id="rId12"/>
    <p:sldId id="575" r:id="rId13"/>
    <p:sldId id="574" r:id="rId14"/>
    <p:sldId id="577" r:id="rId15"/>
    <p:sldId id="578" r:id="rId16"/>
    <p:sldId id="35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ma Nylk" initials="EN" lastIdx="10" clrIdx="0">
    <p:extLst>
      <p:ext uri="{19B8F6BF-5375-455C-9EA6-DF929625EA0E}">
        <p15:presenceInfo xmlns:p15="http://schemas.microsoft.com/office/powerpoint/2012/main" userId="Emma Nylk" providerId="None"/>
      </p:ext>
    </p:extLst>
  </p:cmAuthor>
  <p:cmAuthor id="2" name="John Bell" initials="JB" lastIdx="8" clrIdx="1">
    <p:extLst>
      <p:ext uri="{19B8F6BF-5375-455C-9EA6-DF929625EA0E}">
        <p15:presenceInfo xmlns:p15="http://schemas.microsoft.com/office/powerpoint/2012/main" userId="S::john@effini.com::f70f6676-4d37-4a98-a7ac-a82923374731" providerId="AD"/>
      </p:ext>
    </p:extLst>
  </p:cmAuthor>
  <p:cmAuthor id="3" name="Emma Nylk" initials="EN [2]" lastIdx="1" clrIdx="2">
    <p:extLst>
      <p:ext uri="{19B8F6BF-5375-455C-9EA6-DF929625EA0E}">
        <p15:presenceInfo xmlns:p15="http://schemas.microsoft.com/office/powerpoint/2012/main" userId="S::emma@effini.com::55b2440a-9e28-4c70-bd2e-709c92f993b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C036"/>
    <a:srgbClr val="CE673B"/>
    <a:srgbClr val="6A9CA1"/>
    <a:srgbClr val="6C587C"/>
    <a:srgbClr val="3840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289816-4EFE-4CBB-A147-4D39DBD4CA40}" v="26" dt="2021-11-10T06:57:36.581"/>
    <p1510:client id="{44961531-03BD-694C-999E-3F8483E28B06}" v="1" dt="2021-11-10T12:15:11.5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4"/>
  </p:normalViewPr>
  <p:slideViewPr>
    <p:cSldViewPr snapToGrid="0">
      <p:cViewPr varScale="1">
        <p:scale>
          <a:sx n="86" d="100"/>
          <a:sy n="86" d="100"/>
        </p:scale>
        <p:origin x="53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32DFF-9A69-4CF3-905A-BFD153C5F59B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B2BEC-CF82-4C09-9201-E8A94A91E3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75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1363" y="636430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1363" y="3116105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E1A06AF-0F7F-41F9-AB22-B8FE5BD93D26}"/>
              </a:ext>
            </a:extLst>
          </p:cNvPr>
          <p:cNvSpPr/>
          <p:nvPr userDrawn="1"/>
        </p:nvSpPr>
        <p:spPr>
          <a:xfrm>
            <a:off x="34539" y="5218747"/>
            <a:ext cx="1686758" cy="159893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2" name="Picture 11" descr="A picture containing clock&#10;&#10;Description automatically generated">
            <a:extLst>
              <a:ext uri="{FF2B5EF4-FFF2-40B4-BE49-F238E27FC236}">
                <a16:creationId xmlns:a16="http://schemas.microsoft.com/office/drawing/2014/main" id="{E989D2D2-E96D-43E9-A3AC-9751B4AB74EB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33200" y="5621192"/>
            <a:ext cx="1055043" cy="1033198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D87B5A3C-DB28-46B2-816C-FF706B23D1A3}"/>
              </a:ext>
            </a:extLst>
          </p:cNvPr>
          <p:cNvSpPr/>
          <p:nvPr userDrawn="1"/>
        </p:nvSpPr>
        <p:spPr>
          <a:xfrm>
            <a:off x="34539" y="5590029"/>
            <a:ext cx="1331532" cy="12276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86C5F780-C58D-475D-96E5-7C523B3A335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9267" y="5621192"/>
            <a:ext cx="1127735" cy="93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A blue and white sign&#10;&#10;Description automatically generated with medium confidence">
            <a:extLst>
              <a:ext uri="{FF2B5EF4-FFF2-40B4-BE49-F238E27FC236}">
                <a16:creationId xmlns:a16="http://schemas.microsoft.com/office/drawing/2014/main" id="{B268C6B5-AACB-41B7-8440-085EA31DAF1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25138" y="5687254"/>
            <a:ext cx="1844980" cy="951318"/>
          </a:xfrm>
          <a:prstGeom prst="rect">
            <a:avLst/>
          </a:prstGeom>
        </p:spPr>
      </p:pic>
      <p:pic>
        <p:nvPicPr>
          <p:cNvPr id="16" name="Picture 2" descr="Home - The Data Lab">
            <a:extLst>
              <a:ext uri="{FF2B5EF4-FFF2-40B4-BE49-F238E27FC236}">
                <a16:creationId xmlns:a16="http://schemas.microsoft.com/office/drawing/2014/main" id="{5CC93EA9-A732-44E6-ABFD-3DC3ADD289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69825" y="5735836"/>
            <a:ext cx="2425239" cy="765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52605B2A-EAC9-401D-AD9B-CEC862ACC725}"/>
              </a:ext>
            </a:extLst>
          </p:cNvPr>
          <p:cNvSpPr/>
          <p:nvPr userDrawn="1"/>
        </p:nvSpPr>
        <p:spPr>
          <a:xfrm>
            <a:off x="0" y="5363483"/>
            <a:ext cx="12192000" cy="58277"/>
          </a:xfrm>
          <a:prstGeom prst="rect">
            <a:avLst/>
          </a:prstGeom>
          <a:ln>
            <a:solidFill>
              <a:srgbClr val="6A9CA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552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71C459A-0EA2-4F58-B130-CE5FAD9E3065}"/>
              </a:ext>
            </a:extLst>
          </p:cNvPr>
          <p:cNvSpPr txBox="1">
            <a:spLocks/>
          </p:cNvSpPr>
          <p:nvPr userDrawn="1"/>
        </p:nvSpPr>
        <p:spPr>
          <a:xfrm>
            <a:off x="139083" y="365125"/>
            <a:ext cx="11913833" cy="1325563"/>
          </a:xfrm>
          <a:prstGeom prst="rect">
            <a:avLst/>
          </a:prstGeom>
          <a:noFill/>
          <a:ln w="38100">
            <a:solidFill>
              <a:srgbClr val="CE673B"/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754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D668AE1-2F2B-4D17-A393-76B469763C0F}"/>
              </a:ext>
            </a:extLst>
          </p:cNvPr>
          <p:cNvSpPr txBox="1">
            <a:spLocks/>
          </p:cNvSpPr>
          <p:nvPr userDrawn="1"/>
        </p:nvSpPr>
        <p:spPr>
          <a:xfrm>
            <a:off x="139083" y="365125"/>
            <a:ext cx="11913833" cy="1325563"/>
          </a:xfrm>
          <a:prstGeom prst="rect">
            <a:avLst/>
          </a:prstGeom>
          <a:noFill/>
          <a:ln w="38100">
            <a:solidFill>
              <a:srgbClr val="EAC036"/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Graphic 6" descr="Person with idea with solid fill">
            <a:extLst>
              <a:ext uri="{FF2B5EF4-FFF2-40B4-BE49-F238E27FC236}">
                <a16:creationId xmlns:a16="http://schemas.microsoft.com/office/drawing/2014/main" id="{E25AACE2-3951-471B-8CFA-5CCC751F56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43460" y="477175"/>
            <a:ext cx="1067540" cy="106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690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D668AE1-2F2B-4D17-A393-76B469763C0F}"/>
              </a:ext>
            </a:extLst>
          </p:cNvPr>
          <p:cNvSpPr txBox="1">
            <a:spLocks/>
          </p:cNvSpPr>
          <p:nvPr userDrawn="1"/>
        </p:nvSpPr>
        <p:spPr>
          <a:xfrm>
            <a:off x="139083" y="365125"/>
            <a:ext cx="11913833" cy="1325563"/>
          </a:xfrm>
          <a:prstGeom prst="rect">
            <a:avLst/>
          </a:prstGeom>
          <a:noFill/>
          <a:ln w="38100">
            <a:solidFill>
              <a:srgbClr val="EAC036"/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Graphic 6" descr="Person with idea with solid fill">
            <a:extLst>
              <a:ext uri="{FF2B5EF4-FFF2-40B4-BE49-F238E27FC236}">
                <a16:creationId xmlns:a16="http://schemas.microsoft.com/office/drawing/2014/main" id="{E25AACE2-3951-471B-8CFA-5CCC751F56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43460" y="477175"/>
            <a:ext cx="1067540" cy="106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690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D668AE1-2F2B-4D17-A393-76B469763C0F}"/>
              </a:ext>
            </a:extLst>
          </p:cNvPr>
          <p:cNvSpPr txBox="1">
            <a:spLocks/>
          </p:cNvSpPr>
          <p:nvPr userDrawn="1"/>
        </p:nvSpPr>
        <p:spPr>
          <a:xfrm>
            <a:off x="139083" y="365125"/>
            <a:ext cx="11913833" cy="1325563"/>
          </a:xfrm>
          <a:prstGeom prst="rect">
            <a:avLst/>
          </a:prstGeom>
          <a:noFill/>
          <a:ln w="38100">
            <a:solidFill>
              <a:srgbClr val="EAC036"/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Graphic 7" descr="Laptop with phone and calculator">
            <a:extLst>
              <a:ext uri="{FF2B5EF4-FFF2-40B4-BE49-F238E27FC236}">
                <a16:creationId xmlns:a16="http://schemas.microsoft.com/office/drawing/2014/main" id="{8D3DC25F-F35E-4DE4-9331-F5BAE53A7C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4412" b="4412"/>
          <a:stretch/>
        </p:blipFill>
        <p:spPr>
          <a:xfrm>
            <a:off x="10635448" y="461425"/>
            <a:ext cx="1242603" cy="1132961"/>
          </a:xfrm>
          <a:prstGeom prst="flowChartConnector">
            <a:avLst/>
          </a:prstGeom>
        </p:spPr>
      </p:pic>
    </p:spTree>
    <p:extLst>
      <p:ext uri="{BB962C8B-B14F-4D97-AF65-F5344CB8AC3E}">
        <p14:creationId xmlns:p14="http://schemas.microsoft.com/office/powerpoint/2010/main" val="409069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1363" y="636430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1363" y="3116105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EF22CF6-B432-4127-8727-92509BF66A0B}"/>
              </a:ext>
            </a:extLst>
          </p:cNvPr>
          <p:cNvSpPr/>
          <p:nvPr userDrawn="1"/>
        </p:nvSpPr>
        <p:spPr>
          <a:xfrm>
            <a:off x="34539" y="5218747"/>
            <a:ext cx="1686758" cy="159893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47435ED-A21A-4866-AA1D-EB145468B534}"/>
              </a:ext>
            </a:extLst>
          </p:cNvPr>
          <p:cNvSpPr/>
          <p:nvPr userDrawn="1"/>
        </p:nvSpPr>
        <p:spPr>
          <a:xfrm>
            <a:off x="34539" y="5590029"/>
            <a:ext cx="1331532" cy="12276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4D59AAAB-7C6B-4DD6-B5A8-F045571820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9267" y="5621192"/>
            <a:ext cx="1127735" cy="93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A blue and white sign&#10;&#10;Description automatically generated with medium confidence">
            <a:extLst>
              <a:ext uri="{FF2B5EF4-FFF2-40B4-BE49-F238E27FC236}">
                <a16:creationId xmlns:a16="http://schemas.microsoft.com/office/drawing/2014/main" id="{C727EC0E-2A2F-4A67-9842-0111FD944C1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25138" y="5687254"/>
            <a:ext cx="1844980" cy="951318"/>
          </a:xfrm>
          <a:prstGeom prst="rect">
            <a:avLst/>
          </a:prstGeom>
        </p:spPr>
      </p:pic>
      <p:pic>
        <p:nvPicPr>
          <p:cNvPr id="17" name="Picture 2" descr="Home - The Data Lab">
            <a:extLst>
              <a:ext uri="{FF2B5EF4-FFF2-40B4-BE49-F238E27FC236}">
                <a16:creationId xmlns:a16="http://schemas.microsoft.com/office/drawing/2014/main" id="{095DCC10-2C73-4208-BFFA-01AA3F2BF1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69825" y="5735836"/>
            <a:ext cx="2425239" cy="765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6A54839-DD7D-4D43-B7B4-5A74388EC6DD}"/>
              </a:ext>
            </a:extLst>
          </p:cNvPr>
          <p:cNvSpPr/>
          <p:nvPr userDrawn="1"/>
        </p:nvSpPr>
        <p:spPr>
          <a:xfrm>
            <a:off x="0" y="5363483"/>
            <a:ext cx="12192000" cy="58277"/>
          </a:xfrm>
          <a:prstGeom prst="rect">
            <a:avLst/>
          </a:prstGeom>
          <a:ln>
            <a:solidFill>
              <a:srgbClr val="6A9CA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AC04E017-DC3C-472D-AB27-D067A11C20A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8716" y="5621192"/>
            <a:ext cx="1922636" cy="853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526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BBD0DA7-BBDB-4BF4-9DD1-BE8DCD03695B}"/>
              </a:ext>
            </a:extLst>
          </p:cNvPr>
          <p:cNvSpPr txBox="1">
            <a:spLocks/>
          </p:cNvSpPr>
          <p:nvPr userDrawn="1"/>
        </p:nvSpPr>
        <p:spPr>
          <a:xfrm>
            <a:off x="142043" y="365124"/>
            <a:ext cx="11913833" cy="1325563"/>
          </a:xfrm>
          <a:prstGeom prst="rect">
            <a:avLst/>
          </a:prstGeom>
          <a:noFill/>
          <a:ln w="38100">
            <a:solidFill>
              <a:srgbClr val="6A9CA1"/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912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3FCF9DCF-4425-4748-A316-CF0BFB290CE0}"/>
              </a:ext>
            </a:extLst>
          </p:cNvPr>
          <p:cNvSpPr txBox="1">
            <a:spLocks/>
          </p:cNvSpPr>
          <p:nvPr userDrawn="1"/>
        </p:nvSpPr>
        <p:spPr>
          <a:xfrm>
            <a:off x="139083" y="365125"/>
            <a:ext cx="11913833" cy="1325563"/>
          </a:xfrm>
          <a:prstGeom prst="rect">
            <a:avLst/>
          </a:prstGeom>
          <a:noFill/>
          <a:ln w="38100">
            <a:solidFill>
              <a:srgbClr val="6C587C"/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C91017B-A279-4B83-A84B-B79DBB7D7C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927225"/>
            <a:ext cx="8686800" cy="4110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1" name="Graphic 10" descr="An open book">
            <a:extLst>
              <a:ext uri="{FF2B5EF4-FFF2-40B4-BE49-F238E27FC236}">
                <a16:creationId xmlns:a16="http://schemas.microsoft.com/office/drawing/2014/main" id="{C1209097-37ED-4D22-A6B8-01560ED364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18704" y="-19660"/>
            <a:ext cx="2095129" cy="2095129"/>
          </a:xfrm>
          <a:prstGeom prst="flowChartConnector">
            <a:avLst/>
          </a:prstGeom>
        </p:spPr>
      </p:pic>
    </p:spTree>
    <p:extLst>
      <p:ext uri="{BB962C8B-B14F-4D97-AF65-F5344CB8AC3E}">
        <p14:creationId xmlns:p14="http://schemas.microsoft.com/office/powerpoint/2010/main" val="226216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71C459A-0EA2-4F58-B130-CE5FAD9E3065}"/>
              </a:ext>
            </a:extLst>
          </p:cNvPr>
          <p:cNvSpPr txBox="1">
            <a:spLocks/>
          </p:cNvSpPr>
          <p:nvPr userDrawn="1"/>
        </p:nvSpPr>
        <p:spPr>
          <a:xfrm>
            <a:off x="139083" y="365125"/>
            <a:ext cx="11913833" cy="1325563"/>
          </a:xfrm>
          <a:prstGeom prst="rect">
            <a:avLst/>
          </a:prstGeom>
          <a:noFill/>
          <a:ln w="38100">
            <a:solidFill>
              <a:srgbClr val="CE673B"/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F97ECF9-DF2E-451D-9EAB-ADD157F1FBAC}"/>
              </a:ext>
            </a:extLst>
          </p:cNvPr>
          <p:cNvSpPr txBox="1">
            <a:spLocks/>
          </p:cNvSpPr>
          <p:nvPr userDrawn="1"/>
        </p:nvSpPr>
        <p:spPr>
          <a:xfrm>
            <a:off x="838199" y="365124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Example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875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D668AE1-2F2B-4D17-A393-76B469763C0F}"/>
              </a:ext>
            </a:extLst>
          </p:cNvPr>
          <p:cNvSpPr txBox="1">
            <a:spLocks/>
          </p:cNvSpPr>
          <p:nvPr userDrawn="1"/>
        </p:nvSpPr>
        <p:spPr>
          <a:xfrm>
            <a:off x="139083" y="365125"/>
            <a:ext cx="11913833" cy="1325563"/>
          </a:xfrm>
          <a:prstGeom prst="rect">
            <a:avLst/>
          </a:prstGeom>
          <a:noFill/>
          <a:ln w="38100">
            <a:solidFill>
              <a:srgbClr val="EAC036"/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Your turn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10" name="Graphic 9" descr="Person with idea with solid fill">
            <a:extLst>
              <a:ext uri="{FF2B5EF4-FFF2-40B4-BE49-F238E27FC236}">
                <a16:creationId xmlns:a16="http://schemas.microsoft.com/office/drawing/2014/main" id="{51C6C5E8-6F4F-4B39-AC8F-C2BAEABB88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43460" y="477175"/>
            <a:ext cx="1067540" cy="106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690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D668AE1-2F2B-4D17-A393-76B469763C0F}"/>
              </a:ext>
            </a:extLst>
          </p:cNvPr>
          <p:cNvSpPr txBox="1">
            <a:spLocks/>
          </p:cNvSpPr>
          <p:nvPr userDrawn="1"/>
        </p:nvSpPr>
        <p:spPr>
          <a:xfrm>
            <a:off x="139083" y="365125"/>
            <a:ext cx="11913833" cy="1325563"/>
          </a:xfrm>
          <a:prstGeom prst="rect">
            <a:avLst/>
          </a:prstGeom>
          <a:noFill/>
          <a:ln w="38100">
            <a:solidFill>
              <a:srgbClr val="EAC036"/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Your turn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Graphic 7" descr="Laptop with phone and calculator">
            <a:extLst>
              <a:ext uri="{FF2B5EF4-FFF2-40B4-BE49-F238E27FC236}">
                <a16:creationId xmlns:a16="http://schemas.microsoft.com/office/drawing/2014/main" id="{8D3DC25F-F35E-4DE4-9331-F5BAE53A7C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4412" b="4412"/>
          <a:stretch/>
        </p:blipFill>
        <p:spPr>
          <a:xfrm>
            <a:off x="10635448" y="461425"/>
            <a:ext cx="1242603" cy="1132961"/>
          </a:xfrm>
          <a:prstGeom prst="flowChartConnector">
            <a:avLst/>
          </a:prstGeom>
        </p:spPr>
      </p:pic>
    </p:spTree>
    <p:extLst>
      <p:ext uri="{BB962C8B-B14F-4D97-AF65-F5344CB8AC3E}">
        <p14:creationId xmlns:p14="http://schemas.microsoft.com/office/powerpoint/2010/main" val="4090690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3FCF9DCF-4425-4748-A316-CF0BFB290CE0}"/>
              </a:ext>
            </a:extLst>
          </p:cNvPr>
          <p:cNvSpPr txBox="1">
            <a:spLocks/>
          </p:cNvSpPr>
          <p:nvPr userDrawn="1"/>
        </p:nvSpPr>
        <p:spPr>
          <a:xfrm>
            <a:off x="139083" y="365125"/>
            <a:ext cx="11913833" cy="1325563"/>
          </a:xfrm>
          <a:prstGeom prst="rect">
            <a:avLst/>
          </a:prstGeom>
          <a:noFill/>
          <a:ln w="38100">
            <a:solidFill>
              <a:srgbClr val="6C587C"/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Definition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C91017B-A279-4B83-A84B-B79DBB7D7C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927225"/>
            <a:ext cx="8686800" cy="4110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1" name="Graphic 10" descr="An open book">
            <a:extLst>
              <a:ext uri="{FF2B5EF4-FFF2-40B4-BE49-F238E27FC236}">
                <a16:creationId xmlns:a16="http://schemas.microsoft.com/office/drawing/2014/main" id="{C1209097-37ED-4D22-A6B8-01560ED364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18704" y="-19660"/>
            <a:ext cx="2095129" cy="2095129"/>
          </a:xfrm>
          <a:prstGeom prst="flowChartConnector">
            <a:avLst/>
          </a:prstGeom>
        </p:spPr>
      </p:pic>
    </p:spTree>
    <p:extLst>
      <p:ext uri="{BB962C8B-B14F-4D97-AF65-F5344CB8AC3E}">
        <p14:creationId xmlns:p14="http://schemas.microsoft.com/office/powerpoint/2010/main" val="2262167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3FCF9DCF-4425-4748-A316-CF0BFB290CE0}"/>
              </a:ext>
            </a:extLst>
          </p:cNvPr>
          <p:cNvSpPr txBox="1">
            <a:spLocks/>
          </p:cNvSpPr>
          <p:nvPr userDrawn="1"/>
        </p:nvSpPr>
        <p:spPr>
          <a:xfrm>
            <a:off x="139083" y="365125"/>
            <a:ext cx="11913833" cy="1325563"/>
          </a:xfrm>
          <a:prstGeom prst="rect">
            <a:avLst/>
          </a:prstGeom>
          <a:noFill/>
          <a:ln w="38100">
            <a:solidFill>
              <a:srgbClr val="6C587C"/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Definition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C91017B-A279-4B83-A84B-B79DBB7D7C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927225"/>
            <a:ext cx="8686800" cy="4110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1" name="Graphic 10" descr="An open book">
            <a:extLst>
              <a:ext uri="{FF2B5EF4-FFF2-40B4-BE49-F238E27FC236}">
                <a16:creationId xmlns:a16="http://schemas.microsoft.com/office/drawing/2014/main" id="{C1209097-37ED-4D22-A6B8-01560ED364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18704" y="-19660"/>
            <a:ext cx="2095129" cy="2095129"/>
          </a:xfrm>
          <a:prstGeom prst="flowChartConnector">
            <a:avLst/>
          </a:prstGeom>
        </p:spPr>
      </p:pic>
    </p:spTree>
    <p:extLst>
      <p:ext uri="{BB962C8B-B14F-4D97-AF65-F5344CB8AC3E}">
        <p14:creationId xmlns:p14="http://schemas.microsoft.com/office/powerpoint/2010/main" val="2262167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6DF6F-4D60-4FD1-8EA1-73321BFA1540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48FEC-0018-4823-B398-ED9D6E1B44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6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9" r:id="rId2"/>
    <p:sldLayoutId id="2147483662" r:id="rId3"/>
    <p:sldLayoutId id="2147483694" r:id="rId4"/>
    <p:sldLayoutId id="2147483705" r:id="rId5"/>
    <p:sldLayoutId id="2147483692" r:id="rId6"/>
    <p:sldLayoutId id="2147483693" r:id="rId7"/>
    <p:sldLayoutId id="2147483672" r:id="rId8"/>
    <p:sldLayoutId id="2147483709" r:id="rId9"/>
    <p:sldLayoutId id="2147483674" r:id="rId10"/>
    <p:sldLayoutId id="2147483708" r:id="rId11"/>
    <p:sldLayoutId id="2147483675" r:id="rId12"/>
    <p:sldLayoutId id="214748371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-nc/4.0/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22.png"/><Relationship Id="rId2" Type="http://schemas.openxmlformats.org/officeDocument/2006/relationships/hyperlink" Target="https://creativecommons.org/licenses/by-nc/4.0/legalcode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hyperlink" Target="https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microsoft.com/en-us/excel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microsoft.com/en-us/office/combine-text-from-two-or-more-cells-into-one-cell-81ba0946-ce78-42ed-b3c3-21340eb164a6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461" y="1131216"/>
            <a:ext cx="9301112" cy="3016577"/>
          </a:xfrm>
        </p:spPr>
        <p:txBody>
          <a:bodyPr>
            <a:normAutofit/>
          </a:bodyPr>
          <a:lstStyle/>
          <a:p>
            <a:r>
              <a:rPr lang="he-IL" dirty="0"/>
              <a:t>יצירת משתנים על ידי פונקציות טקסט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91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דוגמא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1529DF-1966-4991-8756-BB1AF222A9A0}"/>
              </a:ext>
            </a:extLst>
          </p:cNvPr>
          <p:cNvSpPr txBox="1"/>
          <p:nvPr/>
        </p:nvSpPr>
        <p:spPr>
          <a:xfrm>
            <a:off x="1296185" y="2126610"/>
            <a:ext cx="9599629" cy="715089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= first_name </a:t>
            </a:r>
            <a:r>
              <a:rPr lang="en-GB" sz="3600" b="1" dirty="0"/>
              <a:t>&amp;” ”&amp; </a:t>
            </a:r>
            <a:r>
              <a:rPr lang="en-GB" sz="3600" dirty="0"/>
              <a:t>last_name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A259BF7-BC24-4F52-94EE-0FEEE12423D5}"/>
              </a:ext>
            </a:extLst>
          </p:cNvPr>
          <p:cNvSpPr/>
          <p:nvPr/>
        </p:nvSpPr>
        <p:spPr>
          <a:xfrm>
            <a:off x="3709496" y="3996858"/>
            <a:ext cx="2005945" cy="1777193"/>
          </a:xfrm>
          <a:prstGeom prst="ellipse">
            <a:avLst/>
          </a:prstGeom>
          <a:noFill/>
          <a:ln w="76200">
            <a:solidFill>
              <a:srgbClr val="CE67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D6B7917-A2B3-470F-95C3-415CDB8BA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870" y="3876737"/>
            <a:ext cx="5524500" cy="219075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4186EBE-D378-44C0-9591-BD2265D391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3204" y="3876737"/>
            <a:ext cx="5419725" cy="21812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F2575BD0-ACD1-469A-AABF-3B431A9CF47D}"/>
              </a:ext>
            </a:extLst>
          </p:cNvPr>
          <p:cNvSpPr/>
          <p:nvPr/>
        </p:nvSpPr>
        <p:spPr>
          <a:xfrm>
            <a:off x="3236338" y="4290294"/>
            <a:ext cx="2005945" cy="1777193"/>
          </a:xfrm>
          <a:prstGeom prst="ellipse">
            <a:avLst/>
          </a:prstGeom>
          <a:noFill/>
          <a:ln w="76200">
            <a:solidFill>
              <a:srgbClr val="CE67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8D5158E-A862-47D0-A575-BE84E5CF7E63}"/>
              </a:ext>
            </a:extLst>
          </p:cNvPr>
          <p:cNvSpPr/>
          <p:nvPr/>
        </p:nvSpPr>
        <p:spPr>
          <a:xfrm>
            <a:off x="9233996" y="4280769"/>
            <a:ext cx="2005945" cy="1777193"/>
          </a:xfrm>
          <a:prstGeom prst="ellipse">
            <a:avLst/>
          </a:prstGeom>
          <a:noFill/>
          <a:ln w="76200">
            <a:solidFill>
              <a:srgbClr val="CE67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FADAA0B-194A-45AA-AF49-AF5B3C30679A}"/>
              </a:ext>
            </a:extLst>
          </p:cNvPr>
          <p:cNvSpPr txBox="1"/>
          <p:nvPr/>
        </p:nvSpPr>
        <p:spPr>
          <a:xfrm>
            <a:off x="281870" y="3458357"/>
            <a:ext cx="552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/>
              <a:t>ללא רווח</a:t>
            </a:r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28B7B5A-A95E-4B9E-83ED-4A5AC4BC231C}"/>
              </a:ext>
            </a:extLst>
          </p:cNvPr>
          <p:cNvSpPr txBox="1"/>
          <p:nvPr/>
        </p:nvSpPr>
        <p:spPr>
          <a:xfrm>
            <a:off x="6433202" y="3429000"/>
            <a:ext cx="5410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/>
              <a:t>עם רווח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7281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>
                <a:solidFill>
                  <a:schemeClr val="tx1"/>
                </a:solidFill>
              </a:rPr>
              <a:t>איחוד למשתנה תאריך ע"י </a:t>
            </a:r>
            <a:r>
              <a:rPr lang="en-US" dirty="0">
                <a:solidFill>
                  <a:schemeClr val="tx1"/>
                </a:solidFill>
              </a:rPr>
              <a:t>DATE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6730F5-0903-451B-9B5C-1455C6AFF16C}"/>
              </a:ext>
            </a:extLst>
          </p:cNvPr>
          <p:cNvSpPr txBox="1"/>
          <p:nvPr/>
        </p:nvSpPr>
        <p:spPr>
          <a:xfrm>
            <a:off x="772997" y="3808429"/>
            <a:ext cx="10646005" cy="783193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= </a:t>
            </a:r>
            <a:r>
              <a:rPr lang="en-GB" sz="4000" b="1" dirty="0"/>
              <a:t>date(</a:t>
            </a:r>
            <a:r>
              <a:rPr lang="en-GB" sz="4000" dirty="0"/>
              <a:t>year,month,day</a:t>
            </a:r>
            <a:r>
              <a:rPr lang="en-GB" sz="40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3563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דוגמא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3D8040-7166-4F0B-999D-996253D988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4630" y="3450117"/>
            <a:ext cx="5710301" cy="221736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3EFFC74-BC0E-4508-931D-43D49DB3217F}"/>
              </a:ext>
            </a:extLst>
          </p:cNvPr>
          <p:cNvSpPr txBox="1"/>
          <p:nvPr/>
        </p:nvSpPr>
        <p:spPr>
          <a:xfrm>
            <a:off x="386498" y="2207844"/>
            <a:ext cx="10646005" cy="783193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= </a:t>
            </a:r>
            <a:r>
              <a:rPr lang="en-GB" sz="4000" b="1" dirty="0"/>
              <a:t>date(</a:t>
            </a:r>
            <a:r>
              <a:rPr lang="en-GB" sz="4000" dirty="0"/>
              <a:t>year,month,day</a:t>
            </a:r>
            <a:r>
              <a:rPr lang="en-GB" sz="4000" b="1" dirty="0"/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D0FB17-C7F7-43D5-A624-73A5A6C011C4}"/>
              </a:ext>
            </a:extLst>
          </p:cNvPr>
          <p:cNvSpPr txBox="1"/>
          <p:nvPr/>
        </p:nvSpPr>
        <p:spPr>
          <a:xfrm>
            <a:off x="9228841" y="4703975"/>
            <a:ext cx="2432116" cy="71508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e-IL" dirty="0"/>
              <a:t>תאריך מלא שנוצר מיום, חודש ושנה.</a:t>
            </a:r>
            <a:endParaRPr lang="en-GB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A6A3BAC-973C-44F0-8162-4B83B2EC4A7F}"/>
              </a:ext>
            </a:extLst>
          </p:cNvPr>
          <p:cNvCxnSpPr>
            <a:stCxn id="9" idx="1"/>
          </p:cNvCxnSpPr>
          <p:nvPr/>
        </p:nvCxnSpPr>
        <p:spPr>
          <a:xfrm flipH="1">
            <a:off x="8606672" y="5061520"/>
            <a:ext cx="622169" cy="1952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1941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4C500-9482-4AC0-A364-6C6C3AF4C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How you can use this lesson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23C89-4329-452C-A897-296AF15B4AE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3314" y="4824975"/>
            <a:ext cx="10734675" cy="45731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600" dirty="0"/>
              <a:t>© 2021. This work is licensed under a </a:t>
            </a:r>
            <a:r>
              <a:rPr lang="en-US" sz="1600" b="0" i="1" u="none" strike="noStrike" dirty="0">
                <a:solidFill>
                  <a:srgbClr val="049CCF"/>
                </a:solidFill>
                <a:effectLst/>
                <a:latin typeface="source sans pro" panose="020B0604020202020204" pitchFamily="34" charset="0"/>
                <a:hlinkClick r:id="rId2"/>
              </a:rPr>
              <a:t>CC BY-NC-SA 4.0 license</a:t>
            </a:r>
            <a:r>
              <a:rPr lang="en-US" sz="1600" b="0" i="1" dirty="0">
                <a:solidFill>
                  <a:srgbClr val="464646"/>
                </a:solidFill>
                <a:effectLst/>
                <a:latin typeface="source sans pro" panose="020B0604020202020204" pitchFamily="34" charset="0"/>
              </a:rPr>
              <a:t>. </a:t>
            </a:r>
            <a:endParaRPr lang="en-US" sz="1600" b="0" i="0" dirty="0">
              <a:effectLst/>
            </a:endParaRPr>
          </a:p>
          <a:p>
            <a:pPr marL="0" indent="0" algn="l">
              <a:buNone/>
            </a:pPr>
            <a:endParaRPr lang="en-US" sz="1600" b="0" i="0" dirty="0">
              <a:effectLst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3E9C027-9220-4418-A3A3-A835D282F5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9267" y="5845313"/>
            <a:ext cx="1127735" cy="93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blue and white sign&#10;&#10;Description automatically generated with medium confidence">
            <a:extLst>
              <a:ext uri="{FF2B5EF4-FFF2-40B4-BE49-F238E27FC236}">
                <a16:creationId xmlns:a16="http://schemas.microsoft.com/office/drawing/2014/main" id="{82B7D941-002C-41BF-B09E-50D1CF70F59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32769" y="5915876"/>
            <a:ext cx="1675683" cy="864024"/>
          </a:xfrm>
          <a:prstGeom prst="rect">
            <a:avLst/>
          </a:prstGeom>
        </p:spPr>
      </p:pic>
      <p:pic>
        <p:nvPicPr>
          <p:cNvPr id="6" name="Picture 2" descr="Home - The Data Lab">
            <a:extLst>
              <a:ext uri="{FF2B5EF4-FFF2-40B4-BE49-F238E27FC236}">
                <a16:creationId xmlns:a16="http://schemas.microsoft.com/office/drawing/2014/main" id="{7994E953-212C-4BD8-90C1-1A2DE97D4E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97266" y="6014035"/>
            <a:ext cx="2425239" cy="765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F0374880-B990-4DFC-A8EA-6E77ABEB6B5E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8716" y="5926505"/>
            <a:ext cx="1922636" cy="85339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75FE8AF-312A-432D-AD26-BF735E872EB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4976" y="532652"/>
            <a:ext cx="3018389" cy="10560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A7C6DFE-5008-4454-B9B1-12B8D87988FA}"/>
              </a:ext>
            </a:extLst>
          </p:cNvPr>
          <p:cNvSpPr txBox="1"/>
          <p:nvPr/>
        </p:nvSpPr>
        <p:spPr>
          <a:xfrm>
            <a:off x="303314" y="1857448"/>
            <a:ext cx="11753567" cy="280076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You are free to: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Share</a:t>
            </a:r>
            <a:r>
              <a:rPr lang="en-GB" dirty="0"/>
              <a:t> – copy and redistribute the material in any medium or format</a:t>
            </a:r>
            <a:endParaRPr lang="en-GB" sz="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Adapt</a:t>
            </a:r>
            <a:r>
              <a:rPr lang="en-GB" dirty="0"/>
              <a:t> – remix, transform and build upon the material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r>
              <a:rPr lang="en-GB" dirty="0"/>
              <a:t>Under the following terms: 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b="1" i="0" dirty="0">
                <a:effectLst/>
              </a:rPr>
              <a:t>Attribution</a:t>
            </a:r>
            <a:r>
              <a:rPr lang="en-US" b="0" i="0" dirty="0">
                <a:effectLst/>
              </a:rPr>
              <a:t> — You must give </a:t>
            </a:r>
            <a:r>
              <a:rPr lang="en-US" dirty="0">
                <a:latin typeface="source sans pro"/>
                <a:ea typeface="source sans pro"/>
                <a:hlinkClick r:id="rId8"/>
              </a:rPr>
              <a:t>appropriate credit</a:t>
            </a:r>
            <a:r>
              <a:rPr lang="en-US" b="0" i="0" dirty="0">
                <a:effectLst/>
                <a:latin typeface="source sans pro"/>
                <a:ea typeface="source sans pro"/>
              </a:rPr>
              <a:t>, </a:t>
            </a:r>
            <a:r>
              <a:rPr lang="en-US" b="0" i="0" dirty="0">
                <a:effectLst/>
              </a:rPr>
              <a:t>provide a link to the license, and </a:t>
            </a:r>
            <a:r>
              <a:rPr lang="en-US" b="0" i="0" u="none" strike="noStrike" dirty="0">
                <a:solidFill>
                  <a:srgbClr val="049CCF"/>
                </a:solidFill>
                <a:effectLst/>
                <a:latin typeface="source sans pro"/>
                <a:ea typeface="source sans pro"/>
                <a:hlinkClick r:id="rId8"/>
              </a:rPr>
              <a:t>indicate if changes were made</a:t>
            </a:r>
            <a:r>
              <a:rPr lang="en-US" b="0" i="0" dirty="0">
                <a:effectLst/>
                <a:latin typeface="source sans pro"/>
                <a:ea typeface="source sans pro"/>
              </a:rPr>
              <a:t>. </a:t>
            </a:r>
            <a:r>
              <a:rPr lang="en-US" b="0" i="0" dirty="0">
                <a:effectLst/>
              </a:rPr>
              <a:t>You may do so in any reasonable manner, but not in any way that suggests the licensor endorses you or your use.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b="1" i="0" dirty="0" err="1">
                <a:effectLst/>
              </a:rPr>
              <a:t>NonCommercial</a:t>
            </a:r>
            <a:r>
              <a:rPr lang="en-US" b="0" i="0" dirty="0">
                <a:effectLst/>
              </a:rPr>
              <a:t> — You may not use the material for </a:t>
            </a:r>
            <a:r>
              <a:rPr lang="en-US" b="0" i="0" u="none" strike="noStrike" dirty="0">
                <a:solidFill>
                  <a:srgbClr val="049CCF"/>
                </a:solidFill>
                <a:effectLst/>
                <a:latin typeface="source sans pro" panose="020B0503030403020204" pitchFamily="34" charset="0"/>
                <a:hlinkClick r:id="rId8"/>
              </a:rPr>
              <a:t>commercial purposes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ShareAlike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— If you remix, transform, or build upon the material, you must distribute your contributions under the </a:t>
            </a:r>
            <a:r>
              <a:rPr lang="en-US" b="0" i="0" u="none" strike="noStrike" dirty="0">
                <a:solidFill>
                  <a:srgbClr val="049CCF"/>
                </a:solidFill>
                <a:effectLst/>
                <a:latin typeface="source sans pro" panose="020B0503030403020204" pitchFamily="34" charset="0"/>
                <a:hlinkClick r:id="rId9"/>
              </a:rPr>
              <a:t>same license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as the original.</a:t>
            </a:r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73AE9AC-5815-414D-B0E2-07B76DB71A7E}"/>
              </a:ext>
            </a:extLst>
          </p:cNvPr>
          <p:cNvSpPr/>
          <p:nvPr/>
        </p:nvSpPr>
        <p:spPr>
          <a:xfrm>
            <a:off x="0" y="5755413"/>
            <a:ext cx="12192000" cy="58277"/>
          </a:xfrm>
          <a:prstGeom prst="rect">
            <a:avLst/>
          </a:prstGeom>
          <a:ln>
            <a:solidFill>
              <a:srgbClr val="6A9CA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60E1F8C-2EB8-4FB9-A221-93EB4D5C52AB}"/>
              </a:ext>
            </a:extLst>
          </p:cNvPr>
          <p:cNvSpPr txBox="1">
            <a:spLocks/>
          </p:cNvSpPr>
          <p:nvPr/>
        </p:nvSpPr>
        <p:spPr>
          <a:xfrm>
            <a:off x="303314" y="5282288"/>
            <a:ext cx="11888686" cy="4573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/>
              <a:t>Created by </a:t>
            </a:r>
            <a:r>
              <a:rPr lang="en-US" sz="1600" dirty="0" err="1"/>
              <a:t>Effini</a:t>
            </a:r>
            <a:r>
              <a:rPr lang="en-US" sz="1600" dirty="0"/>
              <a:t> in partnership with Data Education in Schools, The Data Lab and Data Skills for Work, with funding from the Scottish Government. </a:t>
            </a:r>
          </a:p>
        </p:txBody>
      </p:sp>
    </p:spTree>
    <p:extLst>
      <p:ext uri="{BB962C8B-B14F-4D97-AF65-F5344CB8AC3E}">
        <p14:creationId xmlns:p14="http://schemas.microsoft.com/office/powerpoint/2010/main" val="1357656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פונקציות שליפת טקסט</a:t>
            </a:r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537290A-2487-4391-B35C-2E4EDF9EAC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917127"/>
              </p:ext>
            </p:extLst>
          </p:nvPr>
        </p:nvGraphicFramePr>
        <p:xfrm>
          <a:off x="228598" y="2577390"/>
          <a:ext cx="11754856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38714">
                  <a:extLst>
                    <a:ext uri="{9D8B030D-6E8A-4147-A177-3AD203B41FA5}">
                      <a16:colId xmlns:a16="http://schemas.microsoft.com/office/drawing/2014/main" val="3432648290"/>
                    </a:ext>
                  </a:extLst>
                </a:gridCol>
                <a:gridCol w="4147888">
                  <a:extLst>
                    <a:ext uri="{9D8B030D-6E8A-4147-A177-3AD203B41FA5}">
                      <a16:colId xmlns:a16="http://schemas.microsoft.com/office/drawing/2014/main" val="3513655036"/>
                    </a:ext>
                  </a:extLst>
                </a:gridCol>
                <a:gridCol w="2564091">
                  <a:extLst>
                    <a:ext uri="{9D8B030D-6E8A-4147-A177-3AD203B41FA5}">
                      <a16:colId xmlns:a16="http://schemas.microsoft.com/office/drawing/2014/main" val="3654427658"/>
                    </a:ext>
                  </a:extLst>
                </a:gridCol>
                <a:gridCol w="2104163">
                  <a:extLst>
                    <a:ext uri="{9D8B030D-6E8A-4147-A177-3AD203B41FA5}">
                      <a16:colId xmlns:a16="http://schemas.microsoft.com/office/drawing/2014/main" val="214665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e-IL" sz="2400" b="1" dirty="0">
                          <a:latin typeface="+mn-lt"/>
                        </a:rPr>
                        <a:t>פונקציה</a:t>
                      </a:r>
                      <a:endParaRPr lang="en-GB" sz="2400" b="1" dirty="0">
                        <a:latin typeface="+mn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b="1" dirty="0">
                          <a:latin typeface="+mn-lt"/>
                        </a:rPr>
                        <a:t>תיאור</a:t>
                      </a:r>
                      <a:endParaRPr lang="en-GB" sz="2400" b="1" dirty="0">
                        <a:latin typeface="+mn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b="1" dirty="0">
                          <a:latin typeface="+mn-lt"/>
                        </a:rPr>
                        <a:t>דוגמא</a:t>
                      </a:r>
                      <a:endParaRPr lang="en-GB" sz="2400" b="1" dirty="0">
                        <a:latin typeface="+mn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b="1" dirty="0">
                          <a:latin typeface="+mn-lt"/>
                        </a:rPr>
                        <a:t>תוצאה</a:t>
                      </a:r>
                      <a:endParaRPr lang="en-GB" sz="2400" b="1" dirty="0">
                        <a:latin typeface="+mn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918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2400" dirty="0">
                          <a:latin typeface="+mn-lt"/>
                        </a:rPr>
                        <a:t>מוציאה מס' נתון של תווים משמאל</a:t>
                      </a:r>
                      <a:endParaRPr lang="en-GB" sz="24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=LEFT(“apple”,3)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“app”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9150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2400" dirty="0">
                          <a:latin typeface="+mn-lt"/>
                        </a:rPr>
                        <a:t>מוציאה מס' נתון של תווים מהמיקום ההתחלתי שנקבע</a:t>
                      </a:r>
                      <a:endParaRPr lang="en-GB" sz="24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=MID(“abcde”,2,3)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“bcd”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3026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RIGHT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2400" dirty="0">
                          <a:latin typeface="+mn-lt"/>
                        </a:rPr>
                        <a:t>מוציאה מס' נתון של תווים מימין</a:t>
                      </a:r>
                      <a:endParaRPr lang="en-GB" sz="24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=RIGHT(“red”,2)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“ed”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258469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4C09898-F539-47FC-B15A-6F5A9CB7A774}"/>
              </a:ext>
            </a:extLst>
          </p:cNvPr>
          <p:cNvSpPr txBox="1"/>
          <p:nvPr/>
        </p:nvSpPr>
        <p:spPr>
          <a:xfrm>
            <a:off x="3844030" y="6378552"/>
            <a:ext cx="81394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dirty="0"/>
              <a:t>למידע נוסף על פונקציות באקסל 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E2F9F5-CBC1-4920-81E3-299563144D9A}"/>
              </a:ext>
            </a:extLst>
          </p:cNvPr>
          <p:cNvSpPr txBox="1"/>
          <p:nvPr/>
        </p:nvSpPr>
        <p:spPr>
          <a:xfrm>
            <a:off x="4282911" y="6378552"/>
            <a:ext cx="61179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https://support.microsoft.com/en-us/excel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814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B4E557BA-EF56-48C0-AF34-B34A873824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2667" y="4582408"/>
            <a:ext cx="3114675" cy="16383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>
                <a:solidFill>
                  <a:schemeClr val="tx1"/>
                </a:solidFill>
              </a:rPr>
              <a:t>פונקציה </a:t>
            </a:r>
            <a:r>
              <a:rPr lang="en-US" dirty="0">
                <a:solidFill>
                  <a:schemeClr val="tx1"/>
                </a:solidFill>
              </a:rPr>
              <a:t>SEARCH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FBB130-5648-4CC7-9D4F-8808116C5156}"/>
              </a:ext>
            </a:extLst>
          </p:cNvPr>
          <p:cNvSpPr txBox="1"/>
          <p:nvPr/>
        </p:nvSpPr>
        <p:spPr>
          <a:xfrm>
            <a:off x="225457" y="1852442"/>
            <a:ext cx="113035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000" dirty="0"/>
              <a:t>כדי להוציא טקסט על פי תו מסוים, כמו רווח או פסיק</a:t>
            </a:r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645550-F042-48FF-A12F-356AE73CCF54}"/>
              </a:ext>
            </a:extLst>
          </p:cNvPr>
          <p:cNvSpPr txBox="1"/>
          <p:nvPr/>
        </p:nvSpPr>
        <p:spPr>
          <a:xfrm>
            <a:off x="260022" y="2868105"/>
            <a:ext cx="48838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000" dirty="0"/>
              <a:t>הפונקציה מוציאה את המיקום של התו שמחפשים</a:t>
            </a:r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73CE6D-AA69-48D1-B69F-EF241FE40309}"/>
              </a:ext>
            </a:extLst>
          </p:cNvPr>
          <p:cNvSpPr txBox="1"/>
          <p:nvPr/>
        </p:nvSpPr>
        <p:spPr>
          <a:xfrm>
            <a:off x="2160360" y="5653355"/>
            <a:ext cx="2529526" cy="71508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e-IL" dirty="0"/>
              <a:t>המיקום של הפסיק בתו החמישי משמאל</a:t>
            </a:r>
            <a:endParaRPr lang="en-GB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12296C0-3814-4BFA-9DC0-BE9791DB26AB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4689886" y="5392131"/>
            <a:ext cx="2554663" cy="6187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987FE7E-2D8A-4968-AD73-0E60B17A7F5D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4689886" y="5392131"/>
            <a:ext cx="1027521" cy="6187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3FE2D9D-B2AB-4D9B-8CD3-FB16F13D9D04}"/>
              </a:ext>
            </a:extLst>
          </p:cNvPr>
          <p:cNvSpPr/>
          <p:nvPr/>
        </p:nvSpPr>
        <p:spPr>
          <a:xfrm>
            <a:off x="5627802" y="2868105"/>
            <a:ext cx="6059079" cy="848795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=SEARCH(</a:t>
            </a:r>
            <a:r>
              <a:rPr lang="en-GB" sz="2400" i="1" dirty="0"/>
              <a:t>find_text</a:t>
            </a:r>
            <a:r>
              <a:rPr lang="en-GB" sz="2400" dirty="0"/>
              <a:t>,</a:t>
            </a:r>
            <a:r>
              <a:rPr lang="en-GB" sz="2400" i="1" dirty="0"/>
              <a:t>text)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8094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>
                <a:solidFill>
                  <a:schemeClr val="tx1"/>
                </a:solidFill>
              </a:rPr>
              <a:t>פונקציות </a:t>
            </a:r>
            <a:r>
              <a:rPr lang="en-US" dirty="0">
                <a:solidFill>
                  <a:schemeClr val="tx1"/>
                </a:solidFill>
              </a:rPr>
              <a:t>SEARCH</a:t>
            </a:r>
            <a:r>
              <a:rPr lang="he-IL" dirty="0">
                <a:solidFill>
                  <a:schemeClr val="tx1"/>
                </a:solidFill>
              </a:rPr>
              <a:t> ו </a:t>
            </a:r>
            <a:r>
              <a:rPr lang="en-US" dirty="0">
                <a:solidFill>
                  <a:schemeClr val="tx1"/>
                </a:solidFill>
              </a:rPr>
              <a:t>LEFT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645550-F042-48FF-A12F-356AE73CCF54}"/>
              </a:ext>
            </a:extLst>
          </p:cNvPr>
          <p:cNvSpPr txBox="1"/>
          <p:nvPr/>
        </p:nvSpPr>
        <p:spPr>
          <a:xfrm>
            <a:off x="157553" y="2080535"/>
            <a:ext cx="5345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000" dirty="0"/>
              <a:t>אם רוצים להוציא את הטקסט שלפני הפסיק</a:t>
            </a:r>
            <a:endParaRPr lang="en-GB" sz="2000" dirty="0"/>
          </a:p>
          <a:p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ED84D1-3C90-4F51-9056-29B5598C6C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273" y="4240982"/>
            <a:ext cx="5095875" cy="158115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FA90C0D-A0B0-429A-9E50-D9A17AAD0D9D}"/>
              </a:ext>
            </a:extLst>
          </p:cNvPr>
          <p:cNvSpPr txBox="1"/>
          <p:nvPr/>
        </p:nvSpPr>
        <p:spPr>
          <a:xfrm>
            <a:off x="7161228" y="4768280"/>
            <a:ext cx="4037815" cy="71508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e-IL" dirty="0"/>
              <a:t>.הוצאנו את 5 התווים ראשונים משמאל</a:t>
            </a:r>
          </a:p>
          <a:p>
            <a:r>
              <a:rPr lang="he-IL" dirty="0"/>
              <a:t>כיצד נתקן שהפסיק לא יופיע?</a:t>
            </a:r>
            <a:endParaRPr lang="en-GB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0E50F61-8118-4C65-AF56-291ED3AEDE64}"/>
              </a:ext>
            </a:extLst>
          </p:cNvPr>
          <p:cNvCxnSpPr>
            <a:cxnSpLocks/>
            <a:stCxn id="14" idx="1"/>
          </p:cNvCxnSpPr>
          <p:nvPr/>
        </p:nvCxnSpPr>
        <p:spPr>
          <a:xfrm flipH="1" flipV="1">
            <a:off x="4581428" y="5024489"/>
            <a:ext cx="2579800" cy="1013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699960F-9E08-42F8-94B3-B47A365702E0}"/>
              </a:ext>
            </a:extLst>
          </p:cNvPr>
          <p:cNvSpPr/>
          <p:nvPr/>
        </p:nvSpPr>
        <p:spPr>
          <a:xfrm>
            <a:off x="5599522" y="2080535"/>
            <a:ext cx="6059079" cy="1581149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/>
              <a:t>=</a:t>
            </a:r>
            <a:r>
              <a:rPr lang="en-GB" sz="2400" b="1" dirty="0"/>
              <a:t>LEFT(</a:t>
            </a:r>
            <a:r>
              <a:rPr lang="en-GB" sz="2400" b="1" i="1" dirty="0"/>
              <a:t>text</a:t>
            </a:r>
            <a:r>
              <a:rPr lang="en-GB" sz="2400" b="1" dirty="0"/>
              <a:t>,</a:t>
            </a:r>
            <a:r>
              <a:rPr lang="en-GB" sz="2400" dirty="0"/>
              <a:t>SEARCH(</a:t>
            </a:r>
            <a:r>
              <a:rPr lang="en-GB" sz="2400" i="1" dirty="0"/>
              <a:t>find_text</a:t>
            </a:r>
            <a:r>
              <a:rPr lang="en-GB" sz="2400" dirty="0"/>
              <a:t>,</a:t>
            </a:r>
            <a:r>
              <a:rPr lang="en-GB" sz="2400" i="1" dirty="0"/>
              <a:t>text)</a:t>
            </a:r>
            <a:r>
              <a:rPr lang="en-GB" sz="24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39492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>
                <a:solidFill>
                  <a:schemeClr val="tx1"/>
                </a:solidFill>
              </a:rPr>
              <a:t>פונקציות </a:t>
            </a:r>
            <a:r>
              <a:rPr lang="en-US" dirty="0">
                <a:solidFill>
                  <a:schemeClr val="tx1"/>
                </a:solidFill>
              </a:rPr>
              <a:t>SEARCH</a:t>
            </a:r>
            <a:r>
              <a:rPr lang="he-IL" dirty="0">
                <a:solidFill>
                  <a:schemeClr val="tx1"/>
                </a:solidFill>
              </a:rPr>
              <a:t> ו </a:t>
            </a:r>
            <a:r>
              <a:rPr lang="en-US" dirty="0">
                <a:solidFill>
                  <a:schemeClr val="tx1"/>
                </a:solidFill>
              </a:rPr>
              <a:t>LEFT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B1AF1FA-733E-47D4-8312-FFB50E1D69C5}"/>
              </a:ext>
            </a:extLst>
          </p:cNvPr>
          <p:cNvSpPr/>
          <p:nvPr/>
        </p:nvSpPr>
        <p:spPr>
          <a:xfrm>
            <a:off x="5599522" y="2080535"/>
            <a:ext cx="6059079" cy="1581149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/>
              <a:t>=LEFT(</a:t>
            </a:r>
            <a:r>
              <a:rPr lang="en-GB" sz="2400" i="1" dirty="0"/>
              <a:t>text</a:t>
            </a:r>
            <a:r>
              <a:rPr lang="en-GB" sz="2400" dirty="0"/>
              <a:t>,SEARCH(</a:t>
            </a:r>
            <a:r>
              <a:rPr lang="en-GB" sz="2400" i="1" dirty="0"/>
              <a:t>find_text</a:t>
            </a:r>
            <a:r>
              <a:rPr lang="en-GB" sz="2400" dirty="0"/>
              <a:t>,</a:t>
            </a:r>
            <a:r>
              <a:rPr lang="en-GB" sz="2400" i="1" dirty="0"/>
              <a:t>text)</a:t>
            </a:r>
            <a:r>
              <a:rPr lang="en-GB" sz="2400" b="1" dirty="0"/>
              <a:t>-1</a:t>
            </a:r>
            <a:r>
              <a:rPr lang="en-GB" sz="2400" dirty="0"/>
              <a:t>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1578EF-1CF1-40B9-B664-7D3C61104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9016" y="4475769"/>
            <a:ext cx="7343775" cy="17526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714868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>
                <a:solidFill>
                  <a:schemeClr val="tx1"/>
                </a:solidFill>
              </a:rPr>
              <a:t>פונקציות </a:t>
            </a:r>
            <a:r>
              <a:rPr lang="en-US" dirty="0">
                <a:solidFill>
                  <a:schemeClr val="tx1"/>
                </a:solidFill>
              </a:rPr>
              <a:t>LEN</a:t>
            </a:r>
            <a:r>
              <a:rPr lang="he-IL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RIGHT</a:t>
            </a:r>
            <a:r>
              <a:rPr lang="he-IL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SEARCH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B1AF1FA-733E-47D4-8312-FFB50E1D69C5}"/>
              </a:ext>
            </a:extLst>
          </p:cNvPr>
          <p:cNvSpPr/>
          <p:nvPr/>
        </p:nvSpPr>
        <p:spPr>
          <a:xfrm>
            <a:off x="2505075" y="2914134"/>
            <a:ext cx="7181850" cy="967327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=</a:t>
            </a:r>
            <a:r>
              <a:rPr lang="en-GB" sz="2400" b="1" dirty="0"/>
              <a:t>RIGHT</a:t>
            </a:r>
            <a:r>
              <a:rPr lang="en-GB" sz="2400" dirty="0"/>
              <a:t>(</a:t>
            </a:r>
            <a:r>
              <a:rPr lang="en-GB" sz="2400" i="1" dirty="0"/>
              <a:t>text</a:t>
            </a:r>
            <a:r>
              <a:rPr lang="en-GB" sz="2400" dirty="0"/>
              <a:t>,</a:t>
            </a:r>
            <a:r>
              <a:rPr lang="en-GB" sz="2400" b="1" dirty="0"/>
              <a:t>LEN</a:t>
            </a:r>
            <a:r>
              <a:rPr lang="en-GB" sz="2400" dirty="0"/>
              <a:t>(</a:t>
            </a:r>
            <a:r>
              <a:rPr lang="en-GB" sz="2400" i="1" dirty="0"/>
              <a:t>text</a:t>
            </a:r>
            <a:r>
              <a:rPr lang="en-GB" sz="2400" dirty="0"/>
              <a:t>)-</a:t>
            </a:r>
            <a:r>
              <a:rPr lang="en-GB" sz="2400" b="1" dirty="0"/>
              <a:t>SEARCH</a:t>
            </a:r>
            <a:r>
              <a:rPr lang="en-GB" sz="2400" dirty="0"/>
              <a:t>(</a:t>
            </a:r>
            <a:r>
              <a:rPr lang="en-GB" sz="2400" i="1" dirty="0"/>
              <a:t>find_text</a:t>
            </a:r>
            <a:r>
              <a:rPr lang="en-GB" sz="2400" dirty="0"/>
              <a:t>,</a:t>
            </a:r>
            <a:r>
              <a:rPr lang="en-GB" sz="2400" i="1" dirty="0"/>
              <a:t>text)</a:t>
            </a:r>
            <a:r>
              <a:rPr lang="en-GB" sz="2400" dirty="0"/>
              <a:t>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645550-F042-48FF-A12F-356AE73CCF54}"/>
              </a:ext>
            </a:extLst>
          </p:cNvPr>
          <p:cNvSpPr txBox="1"/>
          <p:nvPr/>
        </p:nvSpPr>
        <p:spPr>
          <a:xfrm>
            <a:off x="253737" y="1938408"/>
            <a:ext cx="114072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000" dirty="0"/>
              <a:t>אם רוצים לשלוף את הטקסט אחרי תו מסוים, במקרה הזה אחרי הפסיק את שם המשפחה:</a:t>
            </a:r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0D392AD-4F15-4608-953F-F215168396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5075" y="4475866"/>
            <a:ext cx="7181850" cy="173355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155049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איחוד מחרוזות באקסל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6C803B-854E-4D10-972F-DF4B6022C67B}"/>
              </a:ext>
            </a:extLst>
          </p:cNvPr>
          <p:cNvSpPr txBox="1"/>
          <p:nvPr/>
        </p:nvSpPr>
        <p:spPr>
          <a:xfrm>
            <a:off x="471340" y="1996840"/>
            <a:ext cx="10515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400" dirty="0"/>
              <a:t>בעזרת &amp; או הפונקציה </a:t>
            </a:r>
            <a:r>
              <a:rPr lang="en-US" sz="2400" dirty="0"/>
              <a:t>CONCATENATE</a:t>
            </a:r>
            <a:endParaRPr lang="en-GB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6730F5-0903-451B-9B5C-1455C6AFF16C}"/>
              </a:ext>
            </a:extLst>
          </p:cNvPr>
          <p:cNvSpPr txBox="1"/>
          <p:nvPr/>
        </p:nvSpPr>
        <p:spPr>
          <a:xfrm>
            <a:off x="772997" y="3808429"/>
            <a:ext cx="10646005" cy="783193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= </a:t>
            </a:r>
            <a:r>
              <a:rPr lang="he-IL" sz="4000" dirty="0"/>
              <a:t>תא1</a:t>
            </a:r>
            <a:r>
              <a:rPr lang="en-GB" sz="4000" dirty="0"/>
              <a:t> </a:t>
            </a:r>
            <a:r>
              <a:rPr lang="en-GB" sz="4000" b="1" dirty="0"/>
              <a:t>&amp;</a:t>
            </a:r>
            <a:r>
              <a:rPr lang="en-GB" sz="4000" dirty="0"/>
              <a:t> </a:t>
            </a:r>
            <a:r>
              <a:rPr lang="he-IL" sz="4000" dirty="0"/>
              <a:t>תא2</a:t>
            </a:r>
            <a:r>
              <a:rPr lang="en-GB" sz="4000" dirty="0"/>
              <a:t> </a:t>
            </a:r>
            <a:r>
              <a:rPr lang="en-GB" sz="4000" b="1" dirty="0"/>
              <a:t>&amp;</a:t>
            </a:r>
            <a:r>
              <a:rPr lang="en-GB" sz="4000" dirty="0"/>
              <a:t> </a:t>
            </a:r>
            <a:r>
              <a:rPr lang="he-IL" sz="4000" dirty="0"/>
              <a:t>תא3</a:t>
            </a:r>
            <a:r>
              <a:rPr lang="en-GB" sz="4000" b="1" dirty="0"/>
              <a:t> &amp;</a:t>
            </a:r>
            <a:r>
              <a:rPr lang="en-GB" sz="4000" dirty="0"/>
              <a:t> </a:t>
            </a:r>
            <a:r>
              <a:rPr lang="he-IL" sz="4000" dirty="0"/>
              <a:t>תא4</a:t>
            </a:r>
            <a:r>
              <a:rPr lang="en-GB" sz="4000" dirty="0"/>
              <a:t>……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11F9A2-6C40-490E-AE02-6ED441E52E65}"/>
              </a:ext>
            </a:extLst>
          </p:cNvPr>
          <p:cNvSpPr txBox="1"/>
          <p:nvPr/>
        </p:nvSpPr>
        <p:spPr>
          <a:xfrm>
            <a:off x="134332" y="6323598"/>
            <a:ext cx="11658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hlinkClick r:id="rId2"/>
              </a:rPr>
              <a:t>https://support.microsoft.com/en-us/office/combine-text-from-two-or-more-cells-into-one-cell-81ba0946-ce78-42ed-b3c3-21340eb164a6</a:t>
            </a:r>
            <a:r>
              <a:rPr lang="en-GB" sz="1600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B45A0B-FDA4-42F2-80B1-8A34F1499BCB}"/>
              </a:ext>
            </a:extLst>
          </p:cNvPr>
          <p:cNvSpPr txBox="1"/>
          <p:nvPr/>
        </p:nvSpPr>
        <p:spPr>
          <a:xfrm>
            <a:off x="134332" y="5954266"/>
            <a:ext cx="7635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להסבר נוסף ראה: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884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דוגמא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5012AC-CDB9-4161-9861-BF506E8B99BA}"/>
              </a:ext>
            </a:extLst>
          </p:cNvPr>
          <p:cNvSpPr txBox="1"/>
          <p:nvPr/>
        </p:nvSpPr>
        <p:spPr>
          <a:xfrm>
            <a:off x="245097" y="2011742"/>
            <a:ext cx="714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אחד שם ושם משפחה בעזרת הסימן &amp;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A413CD-7565-4F01-95C0-9CF44AA572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9462" y="3590476"/>
            <a:ext cx="5553075" cy="278855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5A259BF7-BC24-4F52-94EE-0FEEE12423D5}"/>
              </a:ext>
            </a:extLst>
          </p:cNvPr>
          <p:cNvSpPr/>
          <p:nvPr/>
        </p:nvSpPr>
        <p:spPr>
          <a:xfrm>
            <a:off x="6866592" y="4333973"/>
            <a:ext cx="2005945" cy="1777193"/>
          </a:xfrm>
          <a:prstGeom prst="ellipse">
            <a:avLst/>
          </a:prstGeom>
          <a:noFill/>
          <a:ln w="76200">
            <a:solidFill>
              <a:srgbClr val="CE67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1529DF-1966-4991-8756-BB1AF222A9A0}"/>
              </a:ext>
            </a:extLst>
          </p:cNvPr>
          <p:cNvSpPr txBox="1"/>
          <p:nvPr/>
        </p:nvSpPr>
        <p:spPr>
          <a:xfrm>
            <a:off x="1216058" y="2605631"/>
            <a:ext cx="9599629" cy="715089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= </a:t>
            </a:r>
            <a:r>
              <a:rPr lang="en-GB" sz="3600" b="1" dirty="0"/>
              <a:t>first_name </a:t>
            </a:r>
            <a:r>
              <a:rPr lang="en-GB" sz="3600" dirty="0"/>
              <a:t>&amp;</a:t>
            </a:r>
            <a:r>
              <a:rPr lang="en-GB" sz="3600" b="1" dirty="0"/>
              <a:t> last_name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159130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איחוד מחרוזות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25615E-7D60-4DA9-97CF-1EEF3ABB365B}"/>
              </a:ext>
            </a:extLst>
          </p:cNvPr>
          <p:cNvSpPr txBox="1"/>
          <p:nvPr/>
        </p:nvSpPr>
        <p:spPr>
          <a:xfrm>
            <a:off x="292230" y="2129773"/>
            <a:ext cx="111267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/>
              <a:t>אפשר לאחד עם רווח, סימני פיסוק, טקסט או מספר. לזכור לשים תמיד ב " ".</a:t>
            </a:r>
            <a:endParaRPr lang="en-GB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4B46BB-C1A7-4570-B2FB-CD46BF1C9451}"/>
              </a:ext>
            </a:extLst>
          </p:cNvPr>
          <p:cNvSpPr txBox="1"/>
          <p:nvPr/>
        </p:nvSpPr>
        <p:spPr>
          <a:xfrm>
            <a:off x="772997" y="4402317"/>
            <a:ext cx="10646005" cy="783193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= </a:t>
            </a:r>
            <a:r>
              <a:rPr lang="he-IL" sz="4000" dirty="0"/>
              <a:t>תא1</a:t>
            </a:r>
            <a:r>
              <a:rPr lang="en-GB" sz="4000" dirty="0"/>
              <a:t> &amp; </a:t>
            </a:r>
            <a:r>
              <a:rPr lang="en-GB" sz="4000" b="1" dirty="0"/>
              <a:t>“</a:t>
            </a:r>
            <a:r>
              <a:rPr lang="he-IL" sz="4000" b="1" dirty="0"/>
              <a:t>טקסט</a:t>
            </a:r>
            <a:r>
              <a:rPr lang="en-GB" sz="4000" b="1" dirty="0"/>
              <a:t>” </a:t>
            </a:r>
            <a:r>
              <a:rPr lang="en-GB" sz="4000" dirty="0"/>
              <a:t>&amp;</a:t>
            </a:r>
            <a:r>
              <a:rPr lang="en-GB" sz="4000" b="1" dirty="0"/>
              <a:t> </a:t>
            </a:r>
            <a:r>
              <a:rPr lang="he-IL" sz="4000" dirty="0"/>
              <a:t>תא2</a:t>
            </a:r>
            <a:r>
              <a:rPr lang="en-GB" sz="4000" dirty="0"/>
              <a:t> &amp; </a:t>
            </a:r>
            <a:r>
              <a:rPr lang="he-IL" sz="4000" dirty="0"/>
              <a:t>תא3</a:t>
            </a:r>
            <a:r>
              <a:rPr lang="en-GB" sz="4000" dirty="0"/>
              <a:t> &amp; </a:t>
            </a:r>
            <a:r>
              <a:rPr lang="he-IL" sz="4000" dirty="0"/>
              <a:t>תא4</a:t>
            </a:r>
            <a:r>
              <a:rPr lang="en-GB" sz="4000" dirty="0"/>
              <a:t>…… </a:t>
            </a:r>
          </a:p>
        </p:txBody>
      </p:sp>
    </p:spTree>
    <p:extLst>
      <p:ext uri="{BB962C8B-B14F-4D97-AF65-F5344CB8AC3E}">
        <p14:creationId xmlns:p14="http://schemas.microsoft.com/office/powerpoint/2010/main" val="337432028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Data Education in School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84049"/>
      </a:accent1>
      <a:accent2>
        <a:srgbClr val="EAC036"/>
      </a:accent2>
      <a:accent3>
        <a:srgbClr val="6C587C"/>
      </a:accent3>
      <a:accent4>
        <a:srgbClr val="CE673B"/>
      </a:accent4>
      <a:accent5>
        <a:srgbClr val="6A9CA1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_POWERPOINT_LESSON_TEMPLATE.docx" id="{C9ED7C33-DC77-4FA5-86DD-0A034F8A2FB7}" vid="{358AFC5C-2C86-4A96-95F1-D4B4C4DB4B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030EE94CCDFA4C88D8D33A29A81B8D" ma:contentTypeVersion="11" ma:contentTypeDescription="Create a new document." ma:contentTypeScope="" ma:versionID="98aef29cb8176f72c0e9e7cecfed2d21">
  <xsd:schema xmlns:xsd="http://www.w3.org/2001/XMLSchema" xmlns:xs="http://www.w3.org/2001/XMLSchema" xmlns:p="http://schemas.microsoft.com/office/2006/metadata/properties" xmlns:ns2="4297454b-9d9d-4311-9194-cdf6c01c0e73" targetNamespace="http://schemas.microsoft.com/office/2006/metadata/properties" ma:root="true" ma:fieldsID="a761e8550470d16bb342baae9d7e143c" ns2:_="">
    <xsd:import namespace="4297454b-9d9d-4311-9194-cdf6c01c0e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97454b-9d9d-4311-9194-cdf6c01c0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E9DB8A-6628-413F-BA4F-19B2DD611012}">
  <ds:schemaRefs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4297454b-9d9d-4311-9194-cdf6c01c0e7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74F55CF-142F-4BED-8679-60542D3DE2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2AF0C8-D0EE-49AD-895D-9F1CBF2B87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97454b-9d9d-4311-9194-cdf6c01c0e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510</Words>
  <Application>Microsoft Office PowerPoint</Application>
  <PresentationFormat>מסך רחב</PresentationFormat>
  <Paragraphs>66</Paragraphs>
  <Slides>13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source sans pro</vt:lpstr>
      <vt:lpstr>1_Office Theme</vt:lpstr>
      <vt:lpstr>יצירת משתנים על ידי פונקציות טקסט</vt:lpstr>
      <vt:lpstr>פונקציות שליפת טקסט</vt:lpstr>
      <vt:lpstr>פונקציה SEARCH</vt:lpstr>
      <vt:lpstr>פונקציות SEARCH ו LEFT</vt:lpstr>
      <vt:lpstr>פונקציות SEARCH ו LEFT</vt:lpstr>
      <vt:lpstr>פונקציות LEN, RIGHT, SEARCH</vt:lpstr>
      <vt:lpstr>איחוד מחרוזות באקסל</vt:lpstr>
      <vt:lpstr>דוגמא</vt:lpstr>
      <vt:lpstr>איחוד מחרוזות</vt:lpstr>
      <vt:lpstr>דוגמא</vt:lpstr>
      <vt:lpstr>איחוד למשתנה תאריך ע"י DATE</vt:lpstr>
      <vt:lpstr>דוגמא</vt:lpstr>
      <vt:lpstr>How you can use this lesson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Nylk</dc:creator>
  <cp:lastModifiedBy>גלי הראל</cp:lastModifiedBy>
  <cp:revision>152</cp:revision>
  <dcterms:created xsi:type="dcterms:W3CDTF">2021-04-26T06:41:53Z</dcterms:created>
  <dcterms:modified xsi:type="dcterms:W3CDTF">2022-10-01T13:20:57Z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0x010100C4030EE94CCDFA4C88D8D33A29A81B8D</vt:lpwstr>
  </property>
</Properties>
</file>