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541" r:id="rId5"/>
    <p:sldId id="335" r:id="rId6"/>
    <p:sldId id="513" r:id="rId7"/>
    <p:sldId id="527" r:id="rId8"/>
    <p:sldId id="528" r:id="rId9"/>
    <p:sldId id="536" r:id="rId10"/>
    <p:sldId id="538" r:id="rId11"/>
    <p:sldId id="535" r:id="rId12"/>
    <p:sldId id="537" r:id="rId13"/>
    <p:sldId id="474" r:id="rId14"/>
    <p:sldId id="516" r:id="rId15"/>
    <p:sldId id="518" r:id="rId16"/>
    <p:sldId id="519" r:id="rId17"/>
    <p:sldId id="520" r:id="rId18"/>
    <p:sldId id="548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1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9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  <p:cmAuthor id="3" name="Emma Nylk" initials="EN [2]" lastIdx="1" clrIdx="2">
    <p:extLst>
      <p:ext uri="{19B8F6BF-5375-455C-9EA6-DF929625EA0E}">
        <p15:presenceInfo xmlns:p15="http://schemas.microsoft.com/office/powerpoint/2012/main" userId="S::emma@effini.com::55b2440a-9e28-4c70-bd2e-709c92f993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036"/>
    <a:srgbClr val="CE673B"/>
    <a:srgbClr val="6A9CA1"/>
    <a:srgbClr val="6C587C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19AA7-65F6-478B-BA02-BEEB0C5EAA92}" v="26" dt="2021-11-10T06:54:50.107"/>
    <p1510:client id="{DF0FFCEE-5E91-C34F-905A-472F1C2CEEF0}" v="1" dt="2021-11-10T12:11:40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94646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435ED-A21A-4866-AA1D-EB145468B534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D59AAAB-7C6B-4DD6-B5A8-F04557182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727EC0E-2A2F-4A67-9842-0111FD944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38" y="5687254"/>
            <a:ext cx="1844980" cy="951318"/>
          </a:xfrm>
          <a:prstGeom prst="rect">
            <a:avLst/>
          </a:prstGeom>
        </p:spPr>
      </p:pic>
      <p:pic>
        <p:nvPicPr>
          <p:cNvPr id="17" name="Picture 2" descr="Home - The Data Lab">
            <a:extLst>
              <a:ext uri="{FF2B5EF4-FFF2-40B4-BE49-F238E27FC236}">
                <a16:creationId xmlns:a16="http://schemas.microsoft.com/office/drawing/2014/main" id="{095DCC10-2C73-4208-BFFA-01AA3F2BF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25" y="5735836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A54839-DD7D-4D43-B7B4-5A74388EC6DD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0BAFE9-11B3-40BC-B786-95B527884A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21192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Graphic 6" descr="Person with idea with solid fill">
            <a:extLst>
              <a:ext uri="{FF2B5EF4-FFF2-40B4-BE49-F238E27FC236}">
                <a16:creationId xmlns:a16="http://schemas.microsoft.com/office/drawing/2014/main" id="{E25AACE2-3951-471B-8CFA-5CCC751F5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exce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3703"/>
            <a:ext cx="9144000" cy="1845297"/>
          </a:xfrm>
        </p:spPr>
        <p:txBody>
          <a:bodyPr>
            <a:normAutofit/>
          </a:bodyPr>
          <a:lstStyle/>
          <a:p>
            <a:r>
              <a:rPr lang="he-IL" dirty="0"/>
              <a:t>יצירת משתנים חדשים בעזרת חישובים באקסל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4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>
                <a:solidFill>
                  <a:schemeClr val="tx1"/>
                </a:solidFill>
              </a:rPr>
              <a:t>טקסט בפונקציית </a:t>
            </a:r>
            <a:r>
              <a:rPr lang="en-US" dirty="0">
                <a:solidFill>
                  <a:schemeClr val="tx1"/>
                </a:solidFill>
              </a:rPr>
              <a:t>IF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6D008-3A44-4ECF-A779-6E8DF7C2F0CF}"/>
              </a:ext>
            </a:extLst>
          </p:cNvPr>
          <p:cNvSpPr txBox="1"/>
          <p:nvPr/>
        </p:nvSpPr>
        <p:spPr>
          <a:xfrm>
            <a:off x="1622809" y="2111227"/>
            <a:ext cx="8946381" cy="24857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r>
              <a:rPr lang="he-IL" sz="3600" b="0" i="0" dirty="0">
                <a:solidFill>
                  <a:schemeClr val="tx1"/>
                </a:solidFill>
                <a:effectLst/>
              </a:rPr>
              <a:t>את הטקסט תמיד שמים ב " " (למשל "טקסט").</a:t>
            </a:r>
            <a:endParaRPr lang="en-US" sz="3600" b="0" i="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36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algn="ctr" rtl="1"/>
            <a:r>
              <a:rPr lang="he-IL" sz="3600" b="0" i="0" dirty="0">
                <a:solidFill>
                  <a:schemeClr val="tx1"/>
                </a:solidFill>
                <a:effectLst/>
              </a:rPr>
              <a:t>יוצא מן הכלל הביטויים </a:t>
            </a:r>
            <a:r>
              <a:rPr lang="en-US" sz="3600" b="0" i="0" dirty="0">
                <a:solidFill>
                  <a:schemeClr val="tx1"/>
                </a:solidFill>
                <a:effectLst/>
              </a:rPr>
              <a:t>TRUE</a:t>
            </a:r>
            <a:r>
              <a:rPr lang="he-IL" sz="3600" b="0" i="0" dirty="0">
                <a:solidFill>
                  <a:schemeClr val="tx1"/>
                </a:solidFill>
                <a:effectLst/>
              </a:rPr>
              <a:t> ו </a:t>
            </a:r>
            <a:r>
              <a:rPr lang="en-US" sz="3600" b="0" i="0" dirty="0">
                <a:solidFill>
                  <a:schemeClr val="tx1"/>
                </a:solidFill>
                <a:effectLst/>
              </a:rPr>
              <a:t>FALSE.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C39E5729-635B-470B-982C-859CB95F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4049" y="422185"/>
            <a:ext cx="1211441" cy="1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9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טיפול בערכים חסרים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D8F4-AAF0-4200-AD9E-167496ECC316}"/>
              </a:ext>
            </a:extLst>
          </p:cNvPr>
          <p:cNvSpPr txBox="1"/>
          <p:nvPr/>
        </p:nvSpPr>
        <p:spPr>
          <a:xfrm>
            <a:off x="462697" y="2092750"/>
            <a:ext cx="5183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/>
              <a:t>ערכים חסרים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/>
              <a:t>ערכים שווים ל 0</a:t>
            </a:r>
            <a:endParaRPr lang="en-GB" sz="2400" b="1" dirty="0"/>
          </a:p>
        </p:txBody>
      </p:sp>
      <p:pic>
        <p:nvPicPr>
          <p:cNvPr id="5" name="Picture 4" descr="Person pointing at the stock market graph with virtual screen">
            <a:extLst>
              <a:ext uri="{FF2B5EF4-FFF2-40B4-BE49-F238E27FC236}">
                <a16:creationId xmlns:a16="http://schemas.microsoft.com/office/drawing/2014/main" id="{76F11947-5AC8-47AA-9C18-DDEE180F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969" y="2366127"/>
            <a:ext cx="5457334" cy="39969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דוגמא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BDED1E5-0625-49D5-BD88-73EBFABF256B}"/>
              </a:ext>
            </a:extLst>
          </p:cNvPr>
          <p:cNvGraphicFramePr>
            <a:graphicFrameLocks noGrp="1"/>
          </p:cNvGraphicFramePr>
          <p:nvPr/>
        </p:nvGraphicFramePr>
        <p:xfrm>
          <a:off x="5319861" y="2442981"/>
          <a:ext cx="6627041" cy="328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446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year_started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year_left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years</a:t>
                      </a:r>
                    </a:p>
                    <a:p>
                      <a:pPr algn="ctr"/>
                      <a:r>
                        <a:rPr lang="en-GB" b="1" dirty="0"/>
                        <a:t>_employed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S. Philips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J.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P. 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L. Whyte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R. Evans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8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245098" y="2006044"/>
            <a:ext cx="4827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בדוגמא זו העובד האחרון בטבלה עדיין עובד בחברה ולכן אין לו שנת עזיבה.</a:t>
            </a:r>
            <a:endParaRPr lang="en-GB" sz="2400" dirty="0"/>
          </a:p>
          <a:p>
            <a:endParaRPr lang="en-GB" sz="2400" dirty="0"/>
          </a:p>
          <a:p>
            <a:r>
              <a:rPr lang="he-IL" sz="2400" b="1" dirty="0"/>
              <a:t>כיצד לדתך ניתן לחשב עבורו את המשתנה שנות העסקה?</a:t>
            </a:r>
            <a:endParaRPr lang="en-GB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ADFCB-EDA7-4AD5-BE7C-D84EA2F77458}"/>
              </a:ext>
            </a:extLst>
          </p:cNvPr>
          <p:cNvSpPr/>
          <p:nvPr/>
        </p:nvSpPr>
        <p:spPr>
          <a:xfrm>
            <a:off x="8486073" y="4432458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1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דוגמא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BDED1E5-0625-49D5-BD88-73EBFABF256B}"/>
              </a:ext>
            </a:extLst>
          </p:cNvPr>
          <p:cNvGraphicFramePr>
            <a:graphicFrameLocks noGrp="1"/>
          </p:cNvGraphicFramePr>
          <p:nvPr/>
        </p:nvGraphicFramePr>
        <p:xfrm>
          <a:off x="5319861" y="2725785"/>
          <a:ext cx="6627041" cy="328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446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year_started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year_left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years</a:t>
                      </a:r>
                    </a:p>
                    <a:p>
                      <a:pPr algn="ctr"/>
                      <a:r>
                        <a:rPr lang="en-GB" b="1" dirty="0"/>
                        <a:t>_employed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S. Philips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J.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P. 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L. Whyte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R. Evans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8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337200" y="1968560"/>
            <a:ext cx="44211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פתרונות אפשריים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NA </a:t>
            </a:r>
            <a:r>
              <a:rPr lang="en-GB" sz="2400" dirty="0"/>
              <a:t>(Not Available), </a:t>
            </a:r>
            <a:r>
              <a:rPr lang="en-GB" sz="2400" b="1" dirty="0"/>
              <a:t>NaN </a:t>
            </a:r>
            <a:r>
              <a:rPr lang="en-GB" sz="2400" dirty="0"/>
              <a:t>(Not a Number)</a:t>
            </a:r>
            <a:r>
              <a:rPr lang="en-GB" sz="2400" b="1" dirty="0"/>
              <a:t> or NULL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/>
              <a:t>להוריד את השורה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/>
              <a:t>לכתוב את התאריך של היום ולשנות את שם העמודה ל "שנת עזיבה/שנה נוכחית"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ADFCB-EDA7-4AD5-BE7C-D84EA2F77458}"/>
              </a:ext>
            </a:extLst>
          </p:cNvPr>
          <p:cNvSpPr/>
          <p:nvPr/>
        </p:nvSpPr>
        <p:spPr>
          <a:xfrm>
            <a:off x="10022635" y="4724689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2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טיפול בערכי 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479656" y="2038125"/>
            <a:ext cx="4901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מה נעשה במקרה שצריך ליצור משתנה מנה והערך במכנה הוא 0?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NA, NaN or NULL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/>
              <a:t>להוריד את השורה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43888D-0ACB-4F2E-90F2-93FDD464D8CF}"/>
              </a:ext>
            </a:extLst>
          </p:cNvPr>
          <p:cNvGraphicFramePr>
            <a:graphicFrameLocks noGrp="1"/>
          </p:cNvGraphicFramePr>
          <p:nvPr/>
        </p:nvGraphicFramePr>
        <p:xfrm>
          <a:off x="6281981" y="3605953"/>
          <a:ext cx="5584082" cy="181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063">
                  <a:extLst>
                    <a:ext uri="{9D8B030D-6E8A-4147-A177-3AD203B41FA5}">
                      <a16:colId xmlns:a16="http://schemas.microsoft.com/office/drawing/2014/main" val="957845687"/>
                    </a:ext>
                  </a:extLst>
                </a:gridCol>
                <a:gridCol w="1282391">
                  <a:extLst>
                    <a:ext uri="{9D8B030D-6E8A-4147-A177-3AD203B41FA5}">
                      <a16:colId xmlns:a16="http://schemas.microsoft.com/office/drawing/2014/main" val="168888447"/>
                    </a:ext>
                  </a:extLst>
                </a:gridCol>
                <a:gridCol w="1411672">
                  <a:extLst>
                    <a:ext uri="{9D8B030D-6E8A-4147-A177-3AD203B41FA5}">
                      <a16:colId xmlns:a16="http://schemas.microsoft.com/office/drawing/2014/main" val="1915666469"/>
                    </a:ext>
                  </a:extLst>
                </a:gridCol>
                <a:gridCol w="1769956">
                  <a:extLst>
                    <a:ext uri="{9D8B030D-6E8A-4147-A177-3AD203B41FA5}">
                      <a16:colId xmlns:a16="http://schemas.microsoft.com/office/drawing/2014/main" val="1033792146"/>
                    </a:ext>
                  </a:extLst>
                </a:gridCol>
              </a:tblGrid>
              <a:tr h="4041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total_sales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number_sold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average_price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69465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trainers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413184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£7.50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544247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£2.50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898408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socks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!can’t divide by 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60805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386E89A-E56F-4A21-91DE-951CAC8FF29D}"/>
              </a:ext>
            </a:extLst>
          </p:cNvPr>
          <p:cNvSpPr/>
          <p:nvPr/>
        </p:nvSpPr>
        <p:spPr>
          <a:xfrm>
            <a:off x="10062392" y="4290617"/>
            <a:ext cx="1803670" cy="1685976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8B6D-539F-4BCA-9D2C-8DD784240FCD}"/>
              </a:ext>
            </a:extLst>
          </p:cNvPr>
          <p:cNvSpPr txBox="1"/>
          <p:nvPr/>
        </p:nvSpPr>
        <p:spPr>
          <a:xfrm>
            <a:off x="6588943" y="2709585"/>
            <a:ext cx="4901152" cy="442674"/>
          </a:xfrm>
          <a:prstGeom prst="roundRect">
            <a:avLst/>
          </a:prstGeom>
          <a:ln w="38100">
            <a:solidFill>
              <a:srgbClr val="CE673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average_price = total_sales/number_sold</a:t>
            </a:r>
          </a:p>
        </p:txBody>
      </p:sp>
    </p:spTree>
    <p:extLst>
      <p:ext uri="{BB962C8B-B14F-4D97-AF65-F5344CB8AC3E}">
        <p14:creationId xmlns:p14="http://schemas.microsoft.com/office/powerpoint/2010/main" val="195232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חשוב לתעד </a:t>
            </a:r>
            <a:r>
              <a:rPr lang="he-IL" dirty="0" err="1">
                <a:solidFill>
                  <a:schemeClr val="tx1"/>
                </a:solidFill>
              </a:rPr>
              <a:t>הכל</a:t>
            </a:r>
            <a:r>
              <a:rPr lang="he-IL" dirty="0">
                <a:solidFill>
                  <a:schemeClr val="tx1"/>
                </a:solidFill>
              </a:rPr>
              <a:t> במהלך הניקיון והניתוח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6D008-3A44-4ECF-A779-6E8DF7C2F0CF}"/>
              </a:ext>
            </a:extLst>
          </p:cNvPr>
          <p:cNvSpPr txBox="1"/>
          <p:nvPr/>
        </p:nvSpPr>
        <p:spPr>
          <a:xfrm>
            <a:off x="1951005" y="2032079"/>
            <a:ext cx="8289989" cy="28263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r>
              <a:rPr lang="he-IL" sz="3200" dirty="0"/>
              <a:t>לתעד למה יוצרים משתנה חדש ובאיזו פונקציה משתמשים.</a:t>
            </a:r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endParaRPr lang="en-GB" sz="3200" dirty="0"/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C39E5729-635B-470B-982C-859CB95F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4049" y="422185"/>
            <a:ext cx="1211441" cy="1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הגדרה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709169" y="2591715"/>
            <a:ext cx="6773662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משתנה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e-IL" sz="4400" dirty="0"/>
              <a:t>עמודה של נתונים שמכילה רק סוג אחד של נתונים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267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פונקציות באקסל ליצירת משתנים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37290A-2487-4391-B35C-2E4EDF9EA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27033"/>
              </p:ext>
            </p:extLst>
          </p:nvPr>
        </p:nvGraphicFramePr>
        <p:xfrm>
          <a:off x="1815183" y="2373872"/>
          <a:ext cx="8128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26482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54427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latin typeface="+mn-lt"/>
                        </a:rPr>
                        <a:t>פעולה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latin typeface="+mn-lt"/>
                        </a:rPr>
                        <a:t>פונקציה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1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חיבור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=sum(A,B,C,D…)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5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הפרש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=B-A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מכפלה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=product(A,B,C,D…)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8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מנה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5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מקסימום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=max(A,B,C,D….)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6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מינימום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=min(A,B,C,D,…)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9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ממוצע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=average(A,B,C,D,…)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137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C09898-F539-47FC-B15A-6F5A9CB7A774}"/>
              </a:ext>
            </a:extLst>
          </p:cNvPr>
          <p:cNvSpPr txBox="1"/>
          <p:nvPr/>
        </p:nvSpPr>
        <p:spPr>
          <a:xfrm>
            <a:off x="1572" y="6488668"/>
            <a:ext cx="10848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לפרטים נוספים על פונקציות באקסל: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2F9F5-CBC1-4920-81E3-299563144D9A}"/>
              </a:ext>
            </a:extLst>
          </p:cNvPr>
          <p:cNvSpPr txBox="1"/>
          <p:nvPr/>
        </p:nvSpPr>
        <p:spPr>
          <a:xfrm>
            <a:off x="3133817" y="6488668"/>
            <a:ext cx="7268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https://support.microsoft.com/en-us/excel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5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הגדרה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877505" y="2497447"/>
            <a:ext cx="8436990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תנאי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e-IL" sz="4400" dirty="0"/>
              <a:t>פעולה אחת אם התנאי מתקיים ופעולה אחרת אם התנאי לא מתקיים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335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solidFill>
                  <a:schemeClr val="tx1"/>
                </a:solidFill>
              </a:rPr>
              <a:t>פונקציה תנאי </a:t>
            </a:r>
            <a:r>
              <a:rPr lang="en-US" dirty="0">
                <a:solidFill>
                  <a:schemeClr val="tx1"/>
                </a:solidFill>
              </a:rPr>
              <a:t>IF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F050E-AEAF-4654-A08A-A66B5AEA6A9E}"/>
              </a:ext>
            </a:extLst>
          </p:cNvPr>
          <p:cNvSpPr txBox="1"/>
          <p:nvPr/>
        </p:nvSpPr>
        <p:spPr>
          <a:xfrm>
            <a:off x="6966408" y="2988808"/>
            <a:ext cx="490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פונקציית תנאי שימושית לצורך השוואה בין פריטים. או לצורך קיבוץ לקטגוריות.</a:t>
            </a:r>
            <a:endParaRPr lang="en-GB" sz="2400" dirty="0"/>
          </a:p>
          <a:p>
            <a:endParaRPr lang="en-GB" sz="2400" dirty="0"/>
          </a:p>
          <a:p>
            <a:r>
              <a:rPr lang="he-IL" sz="2400" dirty="0"/>
              <a:t>ניתן להשוות גם טקסט וגם מספרים בעזרת הפונקציה.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9DE71-C080-4C13-8976-3D0CEDF6F5CA}"/>
              </a:ext>
            </a:extLst>
          </p:cNvPr>
          <p:cNvSpPr txBox="1"/>
          <p:nvPr/>
        </p:nvSpPr>
        <p:spPr>
          <a:xfrm>
            <a:off x="587604" y="2336634"/>
            <a:ext cx="4901938" cy="3507343"/>
          </a:xfrm>
          <a:prstGeom prst="roundRect">
            <a:avLst/>
          </a:prstGeom>
          <a:ln>
            <a:solidFill>
              <a:srgbClr val="EAC03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something is true</a:t>
            </a:r>
          </a:p>
          <a:p>
            <a:r>
              <a:rPr lang="en-GB" sz="4000" dirty="0"/>
              <a:t> </a:t>
            </a:r>
          </a:p>
          <a:p>
            <a:r>
              <a:rPr lang="en-GB" sz="4000" dirty="0"/>
              <a:t>THEN</a:t>
            </a:r>
            <a:r>
              <a:rPr lang="en-GB" sz="4000" i="1" dirty="0"/>
              <a:t> this </a:t>
            </a:r>
          </a:p>
          <a:p>
            <a:endParaRPr lang="en-GB" sz="4000" dirty="0"/>
          </a:p>
          <a:p>
            <a:r>
              <a:rPr lang="en-GB" sz="4000" dirty="0"/>
              <a:t>ELSE </a:t>
            </a:r>
            <a:r>
              <a:rPr lang="en-GB" sz="4000" i="1" dirty="0"/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364555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solidFill>
                  <a:schemeClr val="tx1"/>
                </a:solidFill>
              </a:rPr>
              <a:t>פונקציית </a:t>
            </a:r>
            <a:r>
              <a:rPr lang="en-US" dirty="0">
                <a:solidFill>
                  <a:schemeClr val="tx1"/>
                </a:solidFill>
              </a:rPr>
              <a:t>IF</a:t>
            </a:r>
            <a:r>
              <a:rPr lang="he-IL" dirty="0">
                <a:solidFill>
                  <a:schemeClr val="tx1"/>
                </a:solidFill>
              </a:rPr>
              <a:t> באקסל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90B90-E6E3-43B1-9070-808B7526D600}"/>
              </a:ext>
            </a:extLst>
          </p:cNvPr>
          <p:cNvSpPr txBox="1"/>
          <p:nvPr/>
        </p:nvSpPr>
        <p:spPr>
          <a:xfrm>
            <a:off x="838201" y="4821310"/>
            <a:ext cx="10515599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=IF(</a:t>
            </a:r>
            <a:r>
              <a:rPr lang="en-US" sz="3600" dirty="0"/>
              <a:t>logical_test, [value_if_true], [value_if_false]</a:t>
            </a:r>
            <a:r>
              <a:rPr lang="en-US" sz="3600" b="1" dirty="0"/>
              <a:t>)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6C773-D8F4-45A5-83AF-B046548B0763}"/>
              </a:ext>
            </a:extLst>
          </p:cNvPr>
          <p:cNvSpPr txBox="1"/>
          <p:nvPr/>
        </p:nvSpPr>
        <p:spPr>
          <a:xfrm>
            <a:off x="1278903" y="2691401"/>
            <a:ext cx="9219414" cy="78319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IF </a:t>
            </a:r>
            <a:r>
              <a:rPr lang="en-GB" sz="4000" i="1" dirty="0"/>
              <a:t>something is true</a:t>
            </a:r>
            <a:r>
              <a:rPr lang="en-GB" sz="4000" dirty="0"/>
              <a:t> THEN</a:t>
            </a:r>
            <a:r>
              <a:rPr lang="en-GB" sz="4000" i="1" dirty="0"/>
              <a:t> this </a:t>
            </a:r>
            <a:r>
              <a:rPr lang="en-GB" sz="4000" dirty="0"/>
              <a:t>ELSE </a:t>
            </a:r>
            <a:r>
              <a:rPr lang="en-GB" sz="4000" i="1" dirty="0"/>
              <a:t>that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ABDC57-57CC-4BDD-8180-B1A4A5D65CFF}"/>
              </a:ext>
            </a:extLst>
          </p:cNvPr>
          <p:cNvCxnSpPr>
            <a:cxnSpLocks/>
          </p:cNvCxnSpPr>
          <p:nvPr/>
        </p:nvCxnSpPr>
        <p:spPr>
          <a:xfrm>
            <a:off x="3280529" y="3337089"/>
            <a:ext cx="0" cy="159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F9E256-A3CA-4ED4-97FD-83A4B5787904}"/>
              </a:ext>
            </a:extLst>
          </p:cNvPr>
          <p:cNvCxnSpPr>
            <a:cxnSpLocks/>
          </p:cNvCxnSpPr>
          <p:nvPr/>
        </p:nvCxnSpPr>
        <p:spPr>
          <a:xfrm flipH="1">
            <a:off x="6900421" y="3351387"/>
            <a:ext cx="367645" cy="1578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D40D0E-AFE9-402B-9FD2-1BFBFC17FDA3}"/>
              </a:ext>
            </a:extLst>
          </p:cNvPr>
          <p:cNvCxnSpPr>
            <a:cxnSpLocks/>
          </p:cNvCxnSpPr>
          <p:nvPr/>
        </p:nvCxnSpPr>
        <p:spPr>
          <a:xfrm>
            <a:off x="9436231" y="3337089"/>
            <a:ext cx="84842" cy="159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8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טקסט לוגי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0AF82-77BF-4C29-8D52-44CCD29C2C09}"/>
              </a:ext>
            </a:extLst>
          </p:cNvPr>
          <p:cNvSpPr txBox="1"/>
          <p:nvPr/>
        </p:nvSpPr>
        <p:spPr>
          <a:xfrm>
            <a:off x="253737" y="2026003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מה ניתן לכתוב </a:t>
            </a:r>
            <a:r>
              <a:rPr lang="he-IL" sz="2400" dirty="0" err="1"/>
              <a:t>בפוקנציה</a:t>
            </a:r>
            <a:r>
              <a:rPr lang="he-IL" sz="2400" dirty="0"/>
              <a:t> </a:t>
            </a:r>
            <a:r>
              <a:rPr lang="en-US" sz="2400" dirty="0"/>
              <a:t>IF</a:t>
            </a:r>
            <a:r>
              <a:rPr lang="he-IL" sz="2400" dirty="0"/>
              <a:t>:</a:t>
            </a:r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FCED87-BFE0-4128-BAC5-FC494D47E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15240"/>
              </p:ext>
            </p:extLst>
          </p:nvPr>
        </p:nvGraphicFramePr>
        <p:xfrm>
          <a:off x="3151744" y="3192315"/>
          <a:ext cx="5888512" cy="2567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8619">
                  <a:extLst>
                    <a:ext uri="{9D8B030D-6E8A-4147-A177-3AD203B41FA5}">
                      <a16:colId xmlns:a16="http://schemas.microsoft.com/office/drawing/2014/main" val="4079665199"/>
                    </a:ext>
                  </a:extLst>
                </a:gridCol>
                <a:gridCol w="3619893">
                  <a:extLst>
                    <a:ext uri="{9D8B030D-6E8A-4147-A177-3AD203B41FA5}">
                      <a16:colId xmlns:a16="http://schemas.microsoft.com/office/drawing/2014/main" val="1931698340"/>
                    </a:ext>
                  </a:extLst>
                </a:gridCol>
              </a:tblGrid>
              <a:tr h="4747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e-IL" sz="2000" b="1" u="none" strike="noStrike" dirty="0">
                          <a:effectLst/>
                        </a:rPr>
                        <a:t>טקסט לוגי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4799"/>
                  </a:ext>
                </a:extLst>
              </a:tr>
              <a:tr h="697543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</a:rPr>
                        <a:t>שווה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variable_1=variable_2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8258741"/>
                  </a:ext>
                </a:extLst>
              </a:tr>
              <a:tr h="697543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</a:rPr>
                        <a:t>קטן מ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variable_1&lt;variable_2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2627214"/>
                  </a:ext>
                </a:extLst>
              </a:tr>
              <a:tr h="697543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</a:rPr>
                        <a:t>גדול מ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variable_1&gt;variable_2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96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0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ניצור משתנה חדש מעל גיל 18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1CC0D-C2E6-4828-B7E6-70BF032E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32" y="3561663"/>
            <a:ext cx="4848225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5968344" y="3122837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51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F95370-A27C-4C1A-BDE9-C429FFEA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712" y="3704052"/>
            <a:ext cx="5885611" cy="19065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חישוב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945B-D610-4FAC-B08E-90724BBBB39A}"/>
              </a:ext>
            </a:extLst>
          </p:cNvPr>
          <p:cNvSpPr/>
          <p:nvPr/>
        </p:nvSpPr>
        <p:spPr>
          <a:xfrm>
            <a:off x="5841476" y="3536912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1043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E7F34-6BD6-4444-967F-B714F9E76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9DB8A-6628-413F-BA4F-19B2DD611012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4297454b-9d9d-4311-9194-cdf6c01c0e7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647</Words>
  <Application>Microsoft Office PowerPoint</Application>
  <PresentationFormat>מסך רחב</PresentationFormat>
  <Paragraphs>153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1_Office Theme</vt:lpstr>
      <vt:lpstr>יצירת משתנים חדשים בעזרת חישובים באקסל</vt:lpstr>
      <vt:lpstr>הגדרה</vt:lpstr>
      <vt:lpstr>פונקציות באקסל ליצירת משתנים</vt:lpstr>
      <vt:lpstr>הגדרה</vt:lpstr>
      <vt:lpstr>פונקציה תנאי IF</vt:lpstr>
      <vt:lpstr>פונקציית IF באקסל</vt:lpstr>
      <vt:lpstr>טקסט לוגי</vt:lpstr>
      <vt:lpstr>ניצור משתנה חדש מעל גיל 18</vt:lpstr>
      <vt:lpstr>חישוב</vt:lpstr>
      <vt:lpstr>טקסט בפונקציית IF</vt:lpstr>
      <vt:lpstr>טיפול בערכים חסרים</vt:lpstr>
      <vt:lpstr>דוגמא</vt:lpstr>
      <vt:lpstr>דוגמא</vt:lpstr>
      <vt:lpstr>טיפול בערכי 0</vt:lpstr>
      <vt:lpstr>חשוב לתעד הכל במהלך הניקיון והניתוח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גלי הראל</cp:lastModifiedBy>
  <cp:revision>5</cp:revision>
  <dcterms:created xsi:type="dcterms:W3CDTF">2021-04-26T06:41:53Z</dcterms:created>
  <dcterms:modified xsi:type="dcterms:W3CDTF">2022-10-01T12:50:20Z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