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" panose="020B0604020202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53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3" name="Freeform 3"/>
          <p:cNvSpPr/>
          <p:nvPr/>
        </p:nvSpPr>
        <p:spPr>
          <a:xfrm rot="500615">
            <a:off x="4359687" y="6806570"/>
            <a:ext cx="8053564" cy="2536873"/>
          </a:xfrm>
          <a:custGeom>
            <a:avLst/>
            <a:gdLst/>
            <a:ahLst/>
            <a:cxnLst/>
            <a:rect l="l" t="t" r="r" b="b"/>
            <a:pathLst>
              <a:path w="8053564" h="2536873">
                <a:moveTo>
                  <a:pt x="0" y="0"/>
                </a:moveTo>
                <a:lnTo>
                  <a:pt x="8053563" y="0"/>
                </a:lnTo>
                <a:lnTo>
                  <a:pt x="8053563" y="2536873"/>
                </a:lnTo>
                <a:lnTo>
                  <a:pt x="0" y="2536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40651" y="2863070"/>
            <a:ext cx="11601241" cy="407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14600"/>
              </a:lnSpc>
            </a:pPr>
            <a:r>
              <a:rPr lang="he-IL" sz="14600" spc="7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לקראת פרוייקט הגמר</a:t>
            </a:r>
          </a:p>
        </p:txBody>
      </p:sp>
      <p:sp>
        <p:nvSpPr>
          <p:cNvPr id="5" name="Freeform 5"/>
          <p:cNvSpPr/>
          <p:nvPr/>
        </p:nvSpPr>
        <p:spPr>
          <a:xfrm>
            <a:off x="412161" y="596086"/>
            <a:ext cx="1455328" cy="1827467"/>
          </a:xfrm>
          <a:custGeom>
            <a:avLst/>
            <a:gdLst/>
            <a:ahLst/>
            <a:cxnLst/>
            <a:rect l="l" t="t" r="r" b="b"/>
            <a:pathLst>
              <a:path w="1455328" h="1827467">
                <a:moveTo>
                  <a:pt x="0" y="0"/>
                </a:moveTo>
                <a:lnTo>
                  <a:pt x="1455328" y="0"/>
                </a:lnTo>
                <a:lnTo>
                  <a:pt x="1455328" y="1827467"/>
                </a:lnTo>
                <a:lnTo>
                  <a:pt x="0" y="1827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1893" y="8965633"/>
            <a:ext cx="2620560" cy="1788532"/>
          </a:xfrm>
          <a:custGeom>
            <a:avLst/>
            <a:gdLst/>
            <a:ahLst/>
            <a:cxnLst/>
            <a:rect l="l" t="t" r="r" b="b"/>
            <a:pathLst>
              <a:path w="2620560" h="1788532">
                <a:moveTo>
                  <a:pt x="0" y="0"/>
                </a:moveTo>
                <a:lnTo>
                  <a:pt x="2620559" y="0"/>
                </a:lnTo>
                <a:lnTo>
                  <a:pt x="2620559" y="1788532"/>
                </a:lnTo>
                <a:lnTo>
                  <a:pt x="0" y="17885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20779" y="8965633"/>
            <a:ext cx="2825289" cy="693480"/>
          </a:xfrm>
          <a:custGeom>
            <a:avLst/>
            <a:gdLst/>
            <a:ahLst/>
            <a:cxnLst/>
            <a:rect l="l" t="t" r="r" b="b"/>
            <a:pathLst>
              <a:path w="2825289" h="693480">
                <a:moveTo>
                  <a:pt x="0" y="0"/>
                </a:moveTo>
                <a:lnTo>
                  <a:pt x="2825289" y="0"/>
                </a:lnTo>
                <a:lnTo>
                  <a:pt x="2825289" y="693480"/>
                </a:lnTo>
                <a:lnTo>
                  <a:pt x="0" y="6934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29503" y="5910442"/>
            <a:ext cx="732949" cy="2057400"/>
          </a:xfrm>
          <a:custGeom>
            <a:avLst/>
            <a:gdLst/>
            <a:ahLst/>
            <a:cxnLst/>
            <a:rect l="l" t="t" r="r" b="b"/>
            <a:pathLst>
              <a:path w="732949" h="2057400">
                <a:moveTo>
                  <a:pt x="0" y="0"/>
                </a:moveTo>
                <a:lnTo>
                  <a:pt x="732949" y="0"/>
                </a:lnTo>
                <a:lnTo>
                  <a:pt x="732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29503" y="-778297"/>
            <a:ext cx="1917264" cy="2748766"/>
          </a:xfrm>
          <a:custGeom>
            <a:avLst/>
            <a:gdLst/>
            <a:ahLst/>
            <a:cxnLst/>
            <a:rect l="l" t="t" r="r" b="b"/>
            <a:pathLst>
              <a:path w="1917264" h="2748766">
                <a:moveTo>
                  <a:pt x="0" y="0"/>
                </a:moveTo>
                <a:lnTo>
                  <a:pt x="1917264" y="0"/>
                </a:lnTo>
                <a:lnTo>
                  <a:pt x="1917264" y="2748766"/>
                </a:lnTo>
                <a:lnTo>
                  <a:pt x="0" y="27487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8992" y="3853113"/>
            <a:ext cx="1219415" cy="2580773"/>
          </a:xfrm>
          <a:custGeom>
            <a:avLst/>
            <a:gdLst/>
            <a:ahLst/>
            <a:cxnLst/>
            <a:rect l="l" t="t" r="r" b="b"/>
            <a:pathLst>
              <a:path w="1219415" h="2580773">
                <a:moveTo>
                  <a:pt x="0" y="0"/>
                </a:moveTo>
                <a:lnTo>
                  <a:pt x="1219416" y="0"/>
                </a:lnTo>
                <a:lnTo>
                  <a:pt x="1219416" y="2580774"/>
                </a:lnTo>
                <a:lnTo>
                  <a:pt x="0" y="25807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05049" y="-2835697"/>
            <a:ext cx="4499284" cy="4114800"/>
          </a:xfrm>
          <a:custGeom>
            <a:avLst/>
            <a:gdLst/>
            <a:ahLst/>
            <a:cxnLst/>
            <a:rect l="l" t="t" r="r" b="b"/>
            <a:pathLst>
              <a:path w="4499284" h="4114800">
                <a:moveTo>
                  <a:pt x="0" y="0"/>
                </a:moveTo>
                <a:lnTo>
                  <a:pt x="4499284" y="0"/>
                </a:lnTo>
                <a:lnTo>
                  <a:pt x="4499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83975" y="681960"/>
            <a:ext cx="2825289" cy="693480"/>
          </a:xfrm>
          <a:custGeom>
            <a:avLst/>
            <a:gdLst/>
            <a:ahLst/>
            <a:cxnLst/>
            <a:rect l="l" t="t" r="r" b="b"/>
            <a:pathLst>
              <a:path w="2825289" h="693480">
                <a:moveTo>
                  <a:pt x="0" y="0"/>
                </a:moveTo>
                <a:lnTo>
                  <a:pt x="2825288" y="0"/>
                </a:lnTo>
                <a:lnTo>
                  <a:pt x="2825288" y="693480"/>
                </a:lnTo>
                <a:lnTo>
                  <a:pt x="0" y="69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29503" y="-778297"/>
            <a:ext cx="1917264" cy="2748766"/>
          </a:xfrm>
          <a:custGeom>
            <a:avLst/>
            <a:gdLst/>
            <a:ahLst/>
            <a:cxnLst/>
            <a:rect l="l" t="t" r="r" b="b"/>
            <a:pathLst>
              <a:path w="1917264" h="2748766">
                <a:moveTo>
                  <a:pt x="0" y="0"/>
                </a:moveTo>
                <a:lnTo>
                  <a:pt x="1917264" y="0"/>
                </a:lnTo>
                <a:lnTo>
                  <a:pt x="1917264" y="2748766"/>
                </a:lnTo>
                <a:lnTo>
                  <a:pt x="0" y="27487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05049" y="-2835697"/>
            <a:ext cx="4499284" cy="4114800"/>
          </a:xfrm>
          <a:custGeom>
            <a:avLst/>
            <a:gdLst/>
            <a:ahLst/>
            <a:cxnLst/>
            <a:rect l="l" t="t" r="r" b="b"/>
            <a:pathLst>
              <a:path w="4499284" h="4114800">
                <a:moveTo>
                  <a:pt x="0" y="0"/>
                </a:moveTo>
                <a:lnTo>
                  <a:pt x="4499284" y="0"/>
                </a:lnTo>
                <a:lnTo>
                  <a:pt x="4499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08956" y="8367844"/>
            <a:ext cx="3950344" cy="2582537"/>
          </a:xfrm>
          <a:custGeom>
            <a:avLst/>
            <a:gdLst/>
            <a:ahLst/>
            <a:cxnLst/>
            <a:rect l="l" t="t" r="r" b="b"/>
            <a:pathLst>
              <a:path w="3950344" h="2582537">
                <a:moveTo>
                  <a:pt x="0" y="0"/>
                </a:moveTo>
                <a:lnTo>
                  <a:pt x="3950344" y="0"/>
                </a:lnTo>
                <a:lnTo>
                  <a:pt x="3950344" y="2582537"/>
                </a:lnTo>
                <a:lnTo>
                  <a:pt x="0" y="25825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83975" y="8112877"/>
            <a:ext cx="3022891" cy="3092471"/>
          </a:xfrm>
          <a:custGeom>
            <a:avLst/>
            <a:gdLst/>
            <a:ahLst/>
            <a:cxnLst/>
            <a:rect l="l" t="t" r="r" b="b"/>
            <a:pathLst>
              <a:path w="3022891" h="3092471">
                <a:moveTo>
                  <a:pt x="0" y="0"/>
                </a:moveTo>
                <a:lnTo>
                  <a:pt x="3022890" y="0"/>
                </a:lnTo>
                <a:lnTo>
                  <a:pt x="3022890" y="3092472"/>
                </a:lnTo>
                <a:lnTo>
                  <a:pt x="0" y="30924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50124" y="4086232"/>
            <a:ext cx="2233766" cy="2800960"/>
          </a:xfrm>
          <a:custGeom>
            <a:avLst/>
            <a:gdLst/>
            <a:ahLst/>
            <a:cxnLst/>
            <a:rect l="l" t="t" r="r" b="b"/>
            <a:pathLst>
              <a:path w="2233766" h="2800960">
                <a:moveTo>
                  <a:pt x="0" y="0"/>
                </a:moveTo>
                <a:lnTo>
                  <a:pt x="2233766" y="0"/>
                </a:lnTo>
                <a:lnTo>
                  <a:pt x="2233766" y="2800960"/>
                </a:lnTo>
                <a:lnTo>
                  <a:pt x="0" y="28009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0938" y="9258300"/>
            <a:ext cx="3516444" cy="448347"/>
          </a:xfrm>
          <a:custGeom>
            <a:avLst/>
            <a:gdLst/>
            <a:ahLst/>
            <a:cxnLst/>
            <a:rect l="l" t="t" r="r" b="b"/>
            <a:pathLst>
              <a:path w="3516444" h="448347">
                <a:moveTo>
                  <a:pt x="0" y="0"/>
                </a:moveTo>
                <a:lnTo>
                  <a:pt x="3516444" y="0"/>
                </a:lnTo>
                <a:lnTo>
                  <a:pt x="3516444" y="448347"/>
                </a:lnTo>
                <a:lnTo>
                  <a:pt x="0" y="4483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55383" y="1477944"/>
            <a:ext cx="11646125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000"/>
              </a:lnSpc>
            </a:pPr>
            <a:r>
              <a:rPr lang="he-IL" sz="8000" spc="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תזכורת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8915" y="2996242"/>
            <a:ext cx="12262593" cy="48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59"/>
              </a:lnSpc>
            </a:pPr>
            <a:r>
              <a:rPr lang="he-IL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פרויקט הגמר הוא סיכום ותוצר של תהליכים תלת שנתיים לאחר היכרות עם עולם התוכן של “מידע ונתונים”.</a:t>
            </a:r>
          </a:p>
          <a:p>
            <a:pPr algn="r" rtl="1">
              <a:lnSpc>
                <a:spcPts val="4759"/>
              </a:lnSpc>
            </a:pPr>
            <a:r>
              <a:rPr lang="he-IL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בפרויקט הגמר קיים דגש על כושר הלימוד העצמי של התלמיד.ה ועל שימוש בדרכי לימוד מתקדמות ומחקריות. עבודת הגמר מכוונת את התלמידות והתלמידים להתמודדות עצמאית עם משימה לימודית מעמיקה ומאתגרת.</a:t>
            </a:r>
          </a:p>
          <a:p>
            <a:pPr algn="r" rtl="1">
              <a:lnSpc>
                <a:spcPts val="4759"/>
              </a:lnSpc>
            </a:pPr>
            <a:r>
              <a:rPr lang="he-IL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תהליך הכנת פרויקט הגמר מחייב השקעה עצמית במחקר אישי ועבודה אישית גם מחוץ לשעות הלימודים.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15195" y="1365020"/>
            <a:ext cx="7097287" cy="2434044"/>
            <a:chOff x="0" y="0"/>
            <a:chExt cx="2213460" cy="7591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742753"/>
                  </a:lnTo>
                  <a:cubicBezTo>
                    <a:pt x="2213460" y="747092"/>
                    <a:pt x="2211736" y="751254"/>
                    <a:pt x="2208667" y="754323"/>
                  </a:cubicBezTo>
                  <a:cubicBezTo>
                    <a:pt x="2205599" y="757391"/>
                    <a:pt x="2201437" y="759115"/>
                    <a:pt x="2197097" y="759115"/>
                  </a:cubicBezTo>
                  <a:lnTo>
                    <a:pt x="16362" y="759115"/>
                  </a:lnTo>
                  <a:cubicBezTo>
                    <a:pt x="12023" y="759115"/>
                    <a:pt x="7861" y="757391"/>
                    <a:pt x="4792" y="754323"/>
                  </a:cubicBezTo>
                  <a:cubicBezTo>
                    <a:pt x="1724" y="751254"/>
                    <a:pt x="0" y="747092"/>
                    <a:pt x="0" y="742753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13460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15195" y="3925191"/>
            <a:ext cx="7097287" cy="2434044"/>
            <a:chOff x="0" y="0"/>
            <a:chExt cx="2213460" cy="759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742753"/>
                  </a:lnTo>
                  <a:cubicBezTo>
                    <a:pt x="2213460" y="747092"/>
                    <a:pt x="2211736" y="751254"/>
                    <a:pt x="2208667" y="754323"/>
                  </a:cubicBezTo>
                  <a:cubicBezTo>
                    <a:pt x="2205599" y="757391"/>
                    <a:pt x="2201437" y="759115"/>
                    <a:pt x="2197097" y="759115"/>
                  </a:cubicBezTo>
                  <a:lnTo>
                    <a:pt x="16362" y="759115"/>
                  </a:lnTo>
                  <a:cubicBezTo>
                    <a:pt x="12023" y="759115"/>
                    <a:pt x="7861" y="757391"/>
                    <a:pt x="4792" y="754323"/>
                  </a:cubicBezTo>
                  <a:cubicBezTo>
                    <a:pt x="1724" y="751254"/>
                    <a:pt x="0" y="747092"/>
                    <a:pt x="0" y="742753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13460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15195" y="6487936"/>
            <a:ext cx="7097287" cy="2434044"/>
            <a:chOff x="0" y="0"/>
            <a:chExt cx="2213460" cy="7591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742753"/>
                  </a:lnTo>
                  <a:cubicBezTo>
                    <a:pt x="2213460" y="747092"/>
                    <a:pt x="2211736" y="751254"/>
                    <a:pt x="2208667" y="754323"/>
                  </a:cubicBezTo>
                  <a:cubicBezTo>
                    <a:pt x="2205599" y="757391"/>
                    <a:pt x="2201437" y="759115"/>
                    <a:pt x="2197097" y="759115"/>
                  </a:cubicBezTo>
                  <a:lnTo>
                    <a:pt x="16362" y="759115"/>
                  </a:lnTo>
                  <a:cubicBezTo>
                    <a:pt x="12023" y="759115"/>
                    <a:pt x="7861" y="757391"/>
                    <a:pt x="4792" y="754323"/>
                  </a:cubicBezTo>
                  <a:cubicBezTo>
                    <a:pt x="1724" y="751254"/>
                    <a:pt x="0" y="747092"/>
                    <a:pt x="0" y="742753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13460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65043" y="8740764"/>
            <a:ext cx="3022891" cy="3092471"/>
          </a:xfrm>
          <a:custGeom>
            <a:avLst/>
            <a:gdLst/>
            <a:ahLst/>
            <a:cxnLst/>
            <a:rect l="l" t="t" r="r" b="b"/>
            <a:pathLst>
              <a:path w="3022891" h="3092471">
                <a:moveTo>
                  <a:pt x="0" y="0"/>
                </a:moveTo>
                <a:lnTo>
                  <a:pt x="3022890" y="0"/>
                </a:lnTo>
                <a:lnTo>
                  <a:pt x="3022890" y="3092472"/>
                </a:lnTo>
                <a:lnTo>
                  <a:pt x="0" y="3092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96045" y="-2207879"/>
            <a:ext cx="3947955" cy="3572899"/>
          </a:xfrm>
          <a:custGeom>
            <a:avLst/>
            <a:gdLst/>
            <a:ahLst/>
            <a:cxnLst/>
            <a:rect l="l" t="t" r="r" b="b"/>
            <a:pathLst>
              <a:path w="3947955" h="3572899">
                <a:moveTo>
                  <a:pt x="0" y="0"/>
                </a:moveTo>
                <a:lnTo>
                  <a:pt x="3947955" y="0"/>
                </a:lnTo>
                <a:lnTo>
                  <a:pt x="3947955" y="3572899"/>
                </a:lnTo>
                <a:lnTo>
                  <a:pt x="0" y="3572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798075" y="3699443"/>
            <a:ext cx="5760322" cy="210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 rtl="1">
              <a:lnSpc>
                <a:spcPts val="7500"/>
              </a:lnSpc>
            </a:pPr>
            <a:r>
              <a:rPr lang="en-US" sz="7500" spc="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he-IL" sz="7500" spc="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 השלבים בפרויקט הגמר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50077" y="6854535"/>
            <a:ext cx="1682388" cy="147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5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50077" y="4194470"/>
            <a:ext cx="1682388" cy="147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5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50077" y="1862905"/>
            <a:ext cx="1682388" cy="147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5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04623" y="1788737"/>
            <a:ext cx="3945453" cy="155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031"/>
              </a:lnSpc>
              <a:spcBef>
                <a:spcPct val="0"/>
              </a:spcBef>
            </a:pPr>
            <a:r>
              <a:rPr lang="he-IL"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הגשת הצעת מחקר לפיקוח על המגמה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95249" y="4253929"/>
            <a:ext cx="4454827" cy="155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031"/>
              </a:lnSpc>
              <a:spcBef>
                <a:spcPct val="0"/>
              </a:spcBef>
            </a:pPr>
            <a:r>
              <a:rPr lang="he-IL"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עבודת חקר אנליטית מקיפה בהתאם למחוון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95249" y="6721185"/>
            <a:ext cx="4454827" cy="155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031"/>
              </a:lnSpc>
              <a:spcBef>
                <a:spcPct val="0"/>
              </a:spcBef>
            </a:pPr>
            <a:r>
              <a:rPr lang="he-IL"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הגנה על פרויקט הגמר בפני בוחן חיצוני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67071" y="1365020"/>
            <a:ext cx="7097287" cy="1520870"/>
            <a:chOff x="0" y="0"/>
            <a:chExt cx="2213460" cy="4743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994589"/>
            <a:ext cx="3022891" cy="3092471"/>
          </a:xfrm>
          <a:custGeom>
            <a:avLst/>
            <a:gdLst/>
            <a:ahLst/>
            <a:cxnLst/>
            <a:rect l="l" t="t" r="r" b="b"/>
            <a:pathLst>
              <a:path w="3022891" h="3092471">
                <a:moveTo>
                  <a:pt x="0" y="0"/>
                </a:moveTo>
                <a:lnTo>
                  <a:pt x="3022891" y="0"/>
                </a:lnTo>
                <a:lnTo>
                  <a:pt x="3022891" y="3092472"/>
                </a:lnTo>
                <a:lnTo>
                  <a:pt x="0" y="3092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17655" y="291866"/>
            <a:ext cx="16360801" cy="99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6500"/>
              </a:lnSpc>
            </a:pPr>
            <a:r>
              <a:rPr lang="he-IL" sz="6500" spc="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שלבי העבודה על תיק הפרויקט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01952" y="1613963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56102" y="1607359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מציאת מסד הנתונים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367071" y="3219265"/>
            <a:ext cx="7097287" cy="1520870"/>
            <a:chOff x="0" y="0"/>
            <a:chExt cx="2213460" cy="4743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401952" y="3468208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56102" y="3461604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ניסוח שאלת חקר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367071" y="5073510"/>
            <a:ext cx="7097287" cy="1520870"/>
            <a:chOff x="0" y="0"/>
            <a:chExt cx="2213460" cy="4743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401952" y="5322453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56102" y="5315849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הגדרת הלקוח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367071" y="6927755"/>
            <a:ext cx="7097287" cy="1520870"/>
            <a:chOff x="0" y="0"/>
            <a:chExt cx="2213460" cy="4743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401952" y="7176697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056102" y="7170094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הצעת מחקר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402593" y="8753425"/>
            <a:ext cx="7097287" cy="1520870"/>
            <a:chOff x="0" y="0"/>
            <a:chExt cx="2213460" cy="4743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5401952" y="9044531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91624" y="8995763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ניתוח וממצאים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819531" y="2012171"/>
            <a:ext cx="7097287" cy="1520870"/>
            <a:chOff x="0" y="0"/>
            <a:chExt cx="2213460" cy="4743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854412" y="2261114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08562" y="1922469"/>
            <a:ext cx="4345850" cy="15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868"/>
              </a:lnSpc>
              <a:spcBef>
                <a:spcPct val="0"/>
              </a:spcBef>
            </a:pPr>
            <a:r>
              <a:rPr lang="he-IL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מסקנות לאור צרכי הלקוח ומקורות המידע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819531" y="3866416"/>
            <a:ext cx="7097287" cy="1520870"/>
            <a:chOff x="0" y="0"/>
            <a:chExt cx="2213460" cy="4743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854412" y="4115359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08562" y="4108755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המלצות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2819531" y="5720661"/>
            <a:ext cx="7097287" cy="1520870"/>
            <a:chOff x="0" y="0"/>
            <a:chExt cx="2213460" cy="4743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854412" y="5969604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08562" y="5963000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ביביליוגרפיה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2819531" y="7574906"/>
            <a:ext cx="7097287" cy="1520870"/>
            <a:chOff x="0" y="0"/>
            <a:chExt cx="2213460" cy="4743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213460" cy="474320"/>
            </a:xfrm>
            <a:custGeom>
              <a:avLst/>
              <a:gdLst/>
              <a:ahLst/>
              <a:cxnLst/>
              <a:rect l="l" t="t" r="r" b="b"/>
              <a:pathLst>
                <a:path w="2213460" h="474320">
                  <a:moveTo>
                    <a:pt x="16362" y="0"/>
                  </a:moveTo>
                  <a:lnTo>
                    <a:pt x="2197097" y="0"/>
                  </a:lnTo>
                  <a:cubicBezTo>
                    <a:pt x="2201437" y="0"/>
                    <a:pt x="2205599" y="1724"/>
                    <a:pt x="2208667" y="4792"/>
                  </a:cubicBezTo>
                  <a:cubicBezTo>
                    <a:pt x="2211736" y="7861"/>
                    <a:pt x="2213460" y="12023"/>
                    <a:pt x="2213460" y="16362"/>
                  </a:cubicBezTo>
                  <a:lnTo>
                    <a:pt x="2213460" y="457957"/>
                  </a:lnTo>
                  <a:cubicBezTo>
                    <a:pt x="2213460" y="462297"/>
                    <a:pt x="2211736" y="466459"/>
                    <a:pt x="2208667" y="469527"/>
                  </a:cubicBezTo>
                  <a:cubicBezTo>
                    <a:pt x="2205599" y="472596"/>
                    <a:pt x="2201437" y="474320"/>
                    <a:pt x="2197097" y="474320"/>
                  </a:cubicBezTo>
                  <a:lnTo>
                    <a:pt x="16362" y="474320"/>
                  </a:lnTo>
                  <a:cubicBezTo>
                    <a:pt x="12023" y="474320"/>
                    <a:pt x="7861" y="472596"/>
                    <a:pt x="4792" y="469527"/>
                  </a:cubicBezTo>
                  <a:cubicBezTo>
                    <a:pt x="1724" y="466459"/>
                    <a:pt x="0" y="462297"/>
                    <a:pt x="0" y="457957"/>
                  </a:cubicBezTo>
                  <a:lnTo>
                    <a:pt x="0" y="16362"/>
                  </a:lnTo>
                  <a:cubicBezTo>
                    <a:pt x="0" y="12023"/>
                    <a:pt x="1724" y="7861"/>
                    <a:pt x="4792" y="4792"/>
                  </a:cubicBezTo>
                  <a:cubicBezTo>
                    <a:pt x="7861" y="1724"/>
                    <a:pt x="12023" y="0"/>
                    <a:pt x="16362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76200"/>
              <a:ext cx="2213460" cy="55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854412" y="7823849"/>
            <a:ext cx="1682388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08562" y="7817245"/>
            <a:ext cx="43458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תקציר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07041" y="-1792913"/>
            <a:ext cx="7821499" cy="13872825"/>
            <a:chOff x="0" y="0"/>
            <a:chExt cx="35801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81400" cy="6350000"/>
            </a:xfrm>
            <a:custGeom>
              <a:avLst/>
              <a:gdLst/>
              <a:ahLst/>
              <a:cxnLst/>
              <a:rect l="l" t="t" r="r" b="b"/>
              <a:pathLst>
                <a:path w="3581400" h="6350000">
                  <a:moveTo>
                    <a:pt x="35814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3581400" y="0"/>
                  </a:lnTo>
                  <a:lnTo>
                    <a:pt x="3581400" y="6350000"/>
                  </a:lnTo>
                  <a:close/>
                </a:path>
              </a:pathLst>
            </a:custGeom>
            <a:blipFill>
              <a:blip r:embed="rId3"/>
              <a:stretch>
                <a:fillRect l="-27570" r="-2757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81400" cy="6350000"/>
            </a:xfrm>
            <a:custGeom>
              <a:avLst/>
              <a:gdLst/>
              <a:ahLst/>
              <a:cxnLst/>
              <a:rect l="l" t="t" r="r" b="b"/>
              <a:pathLst>
                <a:path w="3581400" h="6350000">
                  <a:moveTo>
                    <a:pt x="35814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3581400" y="0"/>
                  </a:lnTo>
                  <a:lnTo>
                    <a:pt x="3581400" y="6350000"/>
                  </a:lnTo>
                  <a:close/>
                </a:path>
              </a:pathLst>
            </a:custGeom>
            <a:blipFill>
              <a:blip r:embed="rId4"/>
              <a:stretch>
                <a:fillRect t="-133" b="-13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49024" y="1254227"/>
            <a:ext cx="771506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000"/>
              </a:lnSpc>
            </a:pPr>
            <a:r>
              <a:rPr lang="he-IL" sz="8000" spc="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אופן ההערכה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9024" y="3432473"/>
            <a:ext cx="7454383" cy="493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39"/>
              </a:lnSpc>
            </a:pPr>
            <a:r>
              <a:rPr lang="he-IL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הציון הכולל שיינתן ע"י המעריך החיצוני יהיה שקלול של:</a:t>
            </a:r>
          </a:p>
          <a:p>
            <a:pPr marL="669286" lvl="1" indent="-334643" algn="r" rtl="1">
              <a:lnSpc>
                <a:spcPts val="4339"/>
              </a:lnSpc>
              <a:buFont typeface="Arial"/>
              <a:buChar char="•"/>
            </a:pPr>
            <a:r>
              <a:rPr lang="he-IL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 פרויקט הגמר שהוגש מראש-</a:t>
            </a:r>
            <a:r>
              <a:rPr lang="en-US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  <a:p>
            <a:pPr marL="669286" lvl="1" indent="-334643" algn="r" rtl="1">
              <a:lnSpc>
                <a:spcPts val="4339"/>
              </a:lnSpc>
              <a:buFont typeface="Arial"/>
              <a:buChar char="•"/>
            </a:pPr>
            <a:r>
              <a:rPr lang="he-IL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הגנה על העבודה-</a:t>
            </a:r>
            <a:r>
              <a:rPr lang="en-US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  <a:p>
            <a:pPr algn="r" rtl="1">
              <a:lnSpc>
                <a:spcPts val="4339"/>
              </a:lnSpc>
            </a:pPr>
            <a:endParaRPr lang="en-US" sz="30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rtl="1">
              <a:lnSpc>
                <a:spcPts val="4339"/>
              </a:lnSpc>
              <a:spcBef>
                <a:spcPct val="0"/>
              </a:spcBef>
            </a:pPr>
            <a:r>
              <a:rPr lang="he-IL" sz="3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הציון הסופי (בגרות) יורכב משקלול הציון של המורה- המנחה והציון הסופי של המעריך החיצוני.</a:t>
            </a:r>
          </a:p>
          <a:p>
            <a:pPr algn="r" rtl="1">
              <a:lnSpc>
                <a:spcPts val="4339"/>
              </a:lnSpc>
              <a:spcBef>
                <a:spcPct val="0"/>
              </a:spcBef>
            </a:pPr>
            <a:endParaRPr lang="he-IL" sz="3099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07041" y="-1792913"/>
            <a:ext cx="7821499" cy="13872825"/>
            <a:chOff x="0" y="0"/>
            <a:chExt cx="35801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81400" cy="6350000"/>
            </a:xfrm>
            <a:custGeom>
              <a:avLst/>
              <a:gdLst/>
              <a:ahLst/>
              <a:cxnLst/>
              <a:rect l="l" t="t" r="r" b="b"/>
              <a:pathLst>
                <a:path w="3581400" h="6350000">
                  <a:moveTo>
                    <a:pt x="35814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3581400" y="0"/>
                  </a:lnTo>
                  <a:lnTo>
                    <a:pt x="3581400" y="6350000"/>
                  </a:lnTo>
                  <a:close/>
                </a:path>
              </a:pathLst>
            </a:custGeom>
            <a:blipFill>
              <a:blip r:embed="rId3"/>
              <a:stretch>
                <a:fillRect l="-27570" r="-2757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81400" cy="6350000"/>
            </a:xfrm>
            <a:custGeom>
              <a:avLst/>
              <a:gdLst/>
              <a:ahLst/>
              <a:cxnLst/>
              <a:rect l="l" t="t" r="r" b="b"/>
              <a:pathLst>
                <a:path w="3581400" h="6350000">
                  <a:moveTo>
                    <a:pt x="35814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3581400" y="0"/>
                  </a:lnTo>
                  <a:lnTo>
                    <a:pt x="3581400" y="6350000"/>
                  </a:lnTo>
                  <a:close/>
                </a:path>
              </a:pathLst>
            </a:custGeom>
            <a:blipFill>
              <a:blip r:embed="rId4"/>
              <a:stretch>
                <a:fillRect t="-133" b="-13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49024" y="749402"/>
            <a:ext cx="7715060" cy="223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000"/>
              </a:lnSpc>
            </a:pPr>
            <a:r>
              <a:rPr lang="he-IL" sz="8000" spc="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אופן ההערכה - ציון פנימי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9700" y="3849069"/>
            <a:ext cx="7454383" cy="549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75" lvl="1" indent="-550538" algn="r" rtl="1">
              <a:lnSpc>
                <a:spcPts val="7139"/>
              </a:lnSpc>
              <a:buFont typeface="Arial"/>
              <a:buChar char="•"/>
            </a:pPr>
            <a:r>
              <a:rPr lang="he-IL" sz="5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עבודה על פי מחוון</a:t>
            </a:r>
          </a:p>
          <a:p>
            <a:pPr marL="1101075" lvl="1" indent="-550538" algn="r" rtl="1">
              <a:lnSpc>
                <a:spcPts val="7139"/>
              </a:lnSpc>
              <a:buFont typeface="Arial"/>
              <a:buChar char="•"/>
            </a:pPr>
            <a:r>
              <a:rPr lang="he-IL" sz="5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עמידה בלוחות זמנים (לוחות זמנים מפורטים - בתחילת השנה)</a:t>
            </a:r>
          </a:p>
          <a:p>
            <a:pPr marL="1101075" lvl="1" indent="-550538" algn="r" rtl="1">
              <a:lnSpc>
                <a:spcPts val="7139"/>
              </a:lnSpc>
              <a:buFont typeface="Arial"/>
              <a:buChar char="•"/>
            </a:pPr>
            <a:r>
              <a:rPr lang="he-IL" sz="5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תלמידאות</a:t>
            </a:r>
          </a:p>
          <a:p>
            <a:pPr algn="r" rtl="1">
              <a:lnSpc>
                <a:spcPts val="7139"/>
              </a:lnSpc>
            </a:pPr>
            <a:endParaRPr lang="he-IL" sz="5099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1781" y="360970"/>
            <a:ext cx="1455328" cy="1827467"/>
          </a:xfrm>
          <a:custGeom>
            <a:avLst/>
            <a:gdLst/>
            <a:ahLst/>
            <a:cxnLst/>
            <a:rect l="l" t="t" r="r" b="b"/>
            <a:pathLst>
              <a:path w="1455328" h="1827467">
                <a:moveTo>
                  <a:pt x="0" y="0"/>
                </a:moveTo>
                <a:lnTo>
                  <a:pt x="1455328" y="0"/>
                </a:lnTo>
                <a:lnTo>
                  <a:pt x="1455328" y="1827467"/>
                </a:lnTo>
                <a:lnTo>
                  <a:pt x="0" y="18274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90332" y="5380536"/>
            <a:ext cx="7997668" cy="5028533"/>
          </a:xfrm>
          <a:custGeom>
            <a:avLst/>
            <a:gdLst/>
            <a:ahLst/>
            <a:cxnLst/>
            <a:rect l="l" t="t" r="r" b="b"/>
            <a:pathLst>
              <a:path w="7997668" h="5028533">
                <a:moveTo>
                  <a:pt x="0" y="0"/>
                </a:moveTo>
                <a:lnTo>
                  <a:pt x="7997668" y="0"/>
                </a:lnTo>
                <a:lnTo>
                  <a:pt x="7997668" y="5028534"/>
                </a:lnTo>
                <a:lnTo>
                  <a:pt x="0" y="5028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44882" y="351445"/>
            <a:ext cx="11705403" cy="115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7500"/>
              </a:lnSpc>
            </a:pPr>
            <a:r>
              <a:rPr lang="he-IL" sz="7500" spc="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תאריכים חשובים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464157" y="1708938"/>
            <a:ext cx="9561268" cy="1897041"/>
            <a:chOff x="0" y="0"/>
            <a:chExt cx="2981912" cy="5916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81912" cy="591638"/>
            </a:xfrm>
            <a:custGeom>
              <a:avLst/>
              <a:gdLst/>
              <a:ahLst/>
              <a:cxnLst/>
              <a:rect l="l" t="t" r="r" b="b"/>
              <a:pathLst>
                <a:path w="2981912" h="591638">
                  <a:moveTo>
                    <a:pt x="12146" y="0"/>
                  </a:moveTo>
                  <a:lnTo>
                    <a:pt x="2969766" y="0"/>
                  </a:lnTo>
                  <a:cubicBezTo>
                    <a:pt x="2976474" y="0"/>
                    <a:pt x="2981912" y="5438"/>
                    <a:pt x="2981912" y="12146"/>
                  </a:cubicBezTo>
                  <a:lnTo>
                    <a:pt x="2981912" y="579492"/>
                  </a:lnTo>
                  <a:cubicBezTo>
                    <a:pt x="2981912" y="582713"/>
                    <a:pt x="2980632" y="585803"/>
                    <a:pt x="2978354" y="588080"/>
                  </a:cubicBezTo>
                  <a:cubicBezTo>
                    <a:pt x="2976076" y="590358"/>
                    <a:pt x="2972987" y="591638"/>
                    <a:pt x="2969766" y="591638"/>
                  </a:cubicBezTo>
                  <a:lnTo>
                    <a:pt x="12146" y="591638"/>
                  </a:lnTo>
                  <a:cubicBezTo>
                    <a:pt x="8924" y="591638"/>
                    <a:pt x="5835" y="590358"/>
                    <a:pt x="3557" y="588080"/>
                  </a:cubicBezTo>
                  <a:cubicBezTo>
                    <a:pt x="1280" y="585803"/>
                    <a:pt x="0" y="582713"/>
                    <a:pt x="0" y="579492"/>
                  </a:cubicBezTo>
                  <a:lnTo>
                    <a:pt x="0" y="12146"/>
                  </a:lnTo>
                  <a:cubicBezTo>
                    <a:pt x="0" y="8924"/>
                    <a:pt x="1280" y="5835"/>
                    <a:pt x="3557" y="3557"/>
                  </a:cubicBezTo>
                  <a:cubicBezTo>
                    <a:pt x="5835" y="1280"/>
                    <a:pt x="8924" y="0"/>
                    <a:pt x="12146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981912" cy="667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364556" y="2109303"/>
            <a:ext cx="1291271" cy="1116950"/>
          </a:xfrm>
          <a:custGeom>
            <a:avLst/>
            <a:gdLst/>
            <a:ahLst/>
            <a:cxnLst/>
            <a:rect l="l" t="t" r="r" b="b"/>
            <a:pathLst>
              <a:path w="1291271" h="1116950">
                <a:moveTo>
                  <a:pt x="0" y="0"/>
                </a:moveTo>
                <a:lnTo>
                  <a:pt x="1291272" y="0"/>
                </a:lnTo>
                <a:lnTo>
                  <a:pt x="1291272" y="1116949"/>
                </a:lnTo>
                <a:lnTo>
                  <a:pt x="0" y="1116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919106" y="1725723"/>
            <a:ext cx="6942050" cy="162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ספטמבר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 - אישור הצעת הפרוייקט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752482" y="5997762"/>
            <a:ext cx="9561268" cy="1897041"/>
            <a:chOff x="0" y="0"/>
            <a:chExt cx="2981912" cy="5916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81912" cy="591638"/>
            </a:xfrm>
            <a:custGeom>
              <a:avLst/>
              <a:gdLst/>
              <a:ahLst/>
              <a:cxnLst/>
              <a:rect l="l" t="t" r="r" b="b"/>
              <a:pathLst>
                <a:path w="2981912" h="591638">
                  <a:moveTo>
                    <a:pt x="12146" y="0"/>
                  </a:moveTo>
                  <a:lnTo>
                    <a:pt x="2969766" y="0"/>
                  </a:lnTo>
                  <a:cubicBezTo>
                    <a:pt x="2976474" y="0"/>
                    <a:pt x="2981912" y="5438"/>
                    <a:pt x="2981912" y="12146"/>
                  </a:cubicBezTo>
                  <a:lnTo>
                    <a:pt x="2981912" y="579492"/>
                  </a:lnTo>
                  <a:cubicBezTo>
                    <a:pt x="2981912" y="582713"/>
                    <a:pt x="2980632" y="585803"/>
                    <a:pt x="2978354" y="588080"/>
                  </a:cubicBezTo>
                  <a:cubicBezTo>
                    <a:pt x="2976076" y="590358"/>
                    <a:pt x="2972987" y="591638"/>
                    <a:pt x="2969766" y="591638"/>
                  </a:cubicBezTo>
                  <a:lnTo>
                    <a:pt x="12146" y="591638"/>
                  </a:lnTo>
                  <a:cubicBezTo>
                    <a:pt x="8924" y="591638"/>
                    <a:pt x="5835" y="590358"/>
                    <a:pt x="3557" y="588080"/>
                  </a:cubicBezTo>
                  <a:cubicBezTo>
                    <a:pt x="1280" y="585803"/>
                    <a:pt x="0" y="582713"/>
                    <a:pt x="0" y="579492"/>
                  </a:cubicBezTo>
                  <a:lnTo>
                    <a:pt x="0" y="12146"/>
                  </a:lnTo>
                  <a:cubicBezTo>
                    <a:pt x="0" y="8924"/>
                    <a:pt x="1280" y="5835"/>
                    <a:pt x="3557" y="3557"/>
                  </a:cubicBezTo>
                  <a:cubicBezTo>
                    <a:pt x="5835" y="1280"/>
                    <a:pt x="8924" y="0"/>
                    <a:pt x="12146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981912" cy="667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652882" y="6398127"/>
            <a:ext cx="1291271" cy="1116950"/>
          </a:xfrm>
          <a:custGeom>
            <a:avLst/>
            <a:gdLst/>
            <a:ahLst/>
            <a:cxnLst/>
            <a:rect l="l" t="t" r="r" b="b"/>
            <a:pathLst>
              <a:path w="1291271" h="1116950">
                <a:moveTo>
                  <a:pt x="0" y="0"/>
                </a:moveTo>
                <a:lnTo>
                  <a:pt x="1291271" y="0"/>
                </a:lnTo>
                <a:lnTo>
                  <a:pt x="1291271" y="1116949"/>
                </a:lnTo>
                <a:lnTo>
                  <a:pt x="0" y="1116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44882" y="6014547"/>
            <a:ext cx="7304599" cy="162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אפריל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 - הגשת סופית - כל הפרקים על פי המחוון + מצגות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33966" y="8180553"/>
            <a:ext cx="9561268" cy="1897041"/>
            <a:chOff x="0" y="0"/>
            <a:chExt cx="2981912" cy="591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81912" cy="591638"/>
            </a:xfrm>
            <a:custGeom>
              <a:avLst/>
              <a:gdLst/>
              <a:ahLst/>
              <a:cxnLst/>
              <a:rect l="l" t="t" r="r" b="b"/>
              <a:pathLst>
                <a:path w="2981912" h="591638">
                  <a:moveTo>
                    <a:pt x="12146" y="0"/>
                  </a:moveTo>
                  <a:lnTo>
                    <a:pt x="2969766" y="0"/>
                  </a:lnTo>
                  <a:cubicBezTo>
                    <a:pt x="2976474" y="0"/>
                    <a:pt x="2981912" y="5438"/>
                    <a:pt x="2981912" y="12146"/>
                  </a:cubicBezTo>
                  <a:lnTo>
                    <a:pt x="2981912" y="579492"/>
                  </a:lnTo>
                  <a:cubicBezTo>
                    <a:pt x="2981912" y="582713"/>
                    <a:pt x="2980632" y="585803"/>
                    <a:pt x="2978354" y="588080"/>
                  </a:cubicBezTo>
                  <a:cubicBezTo>
                    <a:pt x="2976076" y="590358"/>
                    <a:pt x="2972987" y="591638"/>
                    <a:pt x="2969766" y="591638"/>
                  </a:cubicBezTo>
                  <a:lnTo>
                    <a:pt x="12146" y="591638"/>
                  </a:lnTo>
                  <a:cubicBezTo>
                    <a:pt x="8924" y="591638"/>
                    <a:pt x="5835" y="590358"/>
                    <a:pt x="3557" y="588080"/>
                  </a:cubicBezTo>
                  <a:cubicBezTo>
                    <a:pt x="1280" y="585803"/>
                    <a:pt x="0" y="582713"/>
                    <a:pt x="0" y="579492"/>
                  </a:cubicBezTo>
                  <a:lnTo>
                    <a:pt x="0" y="12146"/>
                  </a:lnTo>
                  <a:cubicBezTo>
                    <a:pt x="0" y="8924"/>
                    <a:pt x="1280" y="5835"/>
                    <a:pt x="3557" y="3557"/>
                  </a:cubicBezTo>
                  <a:cubicBezTo>
                    <a:pt x="5835" y="1280"/>
                    <a:pt x="8924" y="0"/>
                    <a:pt x="12146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2981912" cy="667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8234365" y="8580917"/>
            <a:ext cx="1291271" cy="1116950"/>
          </a:xfrm>
          <a:custGeom>
            <a:avLst/>
            <a:gdLst/>
            <a:ahLst/>
            <a:cxnLst/>
            <a:rect l="l" t="t" r="r" b="b"/>
            <a:pathLst>
              <a:path w="1291271" h="1116950">
                <a:moveTo>
                  <a:pt x="0" y="0"/>
                </a:moveTo>
                <a:lnTo>
                  <a:pt x="1291272" y="0"/>
                </a:lnTo>
                <a:lnTo>
                  <a:pt x="1291272" y="1116950"/>
                </a:lnTo>
                <a:lnTo>
                  <a:pt x="0" y="1116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88914" y="8597388"/>
            <a:ext cx="6942050" cy="8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יוני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 - הצגה בפני בוחן חיצוני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259939" y="3891729"/>
            <a:ext cx="11524836" cy="1897041"/>
            <a:chOff x="0" y="0"/>
            <a:chExt cx="3594298" cy="59163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94298" cy="591638"/>
            </a:xfrm>
            <a:custGeom>
              <a:avLst/>
              <a:gdLst/>
              <a:ahLst/>
              <a:cxnLst/>
              <a:rect l="l" t="t" r="r" b="b"/>
              <a:pathLst>
                <a:path w="3594298" h="591638">
                  <a:moveTo>
                    <a:pt x="10076" y="0"/>
                  </a:moveTo>
                  <a:lnTo>
                    <a:pt x="3584221" y="0"/>
                  </a:lnTo>
                  <a:cubicBezTo>
                    <a:pt x="3586894" y="0"/>
                    <a:pt x="3589456" y="1062"/>
                    <a:pt x="3591346" y="2951"/>
                  </a:cubicBezTo>
                  <a:cubicBezTo>
                    <a:pt x="3593236" y="4841"/>
                    <a:pt x="3594298" y="7404"/>
                    <a:pt x="3594298" y="10076"/>
                  </a:cubicBezTo>
                  <a:lnTo>
                    <a:pt x="3594298" y="581561"/>
                  </a:lnTo>
                  <a:cubicBezTo>
                    <a:pt x="3594298" y="584234"/>
                    <a:pt x="3593236" y="586797"/>
                    <a:pt x="3591346" y="588686"/>
                  </a:cubicBezTo>
                  <a:cubicBezTo>
                    <a:pt x="3589456" y="590576"/>
                    <a:pt x="3586894" y="591638"/>
                    <a:pt x="3584221" y="591638"/>
                  </a:cubicBezTo>
                  <a:lnTo>
                    <a:pt x="10076" y="591638"/>
                  </a:lnTo>
                  <a:cubicBezTo>
                    <a:pt x="7404" y="591638"/>
                    <a:pt x="4841" y="590576"/>
                    <a:pt x="2951" y="588686"/>
                  </a:cubicBezTo>
                  <a:cubicBezTo>
                    <a:pt x="1062" y="586797"/>
                    <a:pt x="0" y="584234"/>
                    <a:pt x="0" y="581561"/>
                  </a:cubicBezTo>
                  <a:lnTo>
                    <a:pt x="0" y="10076"/>
                  </a:lnTo>
                  <a:cubicBezTo>
                    <a:pt x="0" y="7404"/>
                    <a:pt x="1062" y="4841"/>
                    <a:pt x="2951" y="2951"/>
                  </a:cubicBezTo>
                  <a:cubicBezTo>
                    <a:pt x="4841" y="1062"/>
                    <a:pt x="7404" y="0"/>
                    <a:pt x="10076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3594298" cy="667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4123907" y="4292093"/>
            <a:ext cx="1291271" cy="1116950"/>
          </a:xfrm>
          <a:custGeom>
            <a:avLst/>
            <a:gdLst/>
            <a:ahLst/>
            <a:cxnLst/>
            <a:rect l="l" t="t" r="r" b="b"/>
            <a:pathLst>
              <a:path w="1291271" h="1116950">
                <a:moveTo>
                  <a:pt x="0" y="0"/>
                </a:moveTo>
                <a:lnTo>
                  <a:pt x="1291271" y="0"/>
                </a:lnTo>
                <a:lnTo>
                  <a:pt x="1291271" y="1116950"/>
                </a:lnTo>
                <a:lnTo>
                  <a:pt x="0" y="1116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810864" y="3908514"/>
            <a:ext cx="8809642" cy="162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356"/>
              </a:lnSpc>
              <a:spcBef>
                <a:spcPct val="0"/>
              </a:spcBef>
            </a:pP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דצמבר-ינואר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he-IL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/>
              </a:rPr>
              <a:t> - גרסה ראשונה מוכנה - הגעת בוחן חיצוני לסקירה ראשונית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3" name="Freeform 3"/>
          <p:cNvSpPr/>
          <p:nvPr/>
        </p:nvSpPr>
        <p:spPr>
          <a:xfrm rot="500615">
            <a:off x="6318849" y="6049219"/>
            <a:ext cx="5650302" cy="1779845"/>
          </a:xfrm>
          <a:custGeom>
            <a:avLst/>
            <a:gdLst/>
            <a:ahLst/>
            <a:cxnLst/>
            <a:rect l="l" t="t" r="r" b="b"/>
            <a:pathLst>
              <a:path w="5650302" h="1779845">
                <a:moveTo>
                  <a:pt x="0" y="0"/>
                </a:moveTo>
                <a:lnTo>
                  <a:pt x="5650302" y="0"/>
                </a:lnTo>
                <a:lnTo>
                  <a:pt x="5650302" y="1779845"/>
                </a:lnTo>
                <a:lnTo>
                  <a:pt x="0" y="177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654476" y="3645174"/>
            <a:ext cx="6979047" cy="197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12320"/>
              </a:lnSpc>
            </a:pPr>
            <a:r>
              <a:rPr lang="he-IL" sz="14000" spc="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/>
              </a:rPr>
              <a:t>בהצלחה!</a:t>
            </a:r>
          </a:p>
        </p:txBody>
      </p:sp>
      <p:sp>
        <p:nvSpPr>
          <p:cNvPr id="5" name="Freeform 5"/>
          <p:cNvSpPr/>
          <p:nvPr/>
        </p:nvSpPr>
        <p:spPr>
          <a:xfrm>
            <a:off x="412161" y="596086"/>
            <a:ext cx="1455328" cy="1827467"/>
          </a:xfrm>
          <a:custGeom>
            <a:avLst/>
            <a:gdLst/>
            <a:ahLst/>
            <a:cxnLst/>
            <a:rect l="l" t="t" r="r" b="b"/>
            <a:pathLst>
              <a:path w="1455328" h="1827467">
                <a:moveTo>
                  <a:pt x="0" y="0"/>
                </a:moveTo>
                <a:lnTo>
                  <a:pt x="1455328" y="0"/>
                </a:lnTo>
                <a:lnTo>
                  <a:pt x="1455328" y="1827467"/>
                </a:lnTo>
                <a:lnTo>
                  <a:pt x="0" y="1827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1893" y="8965633"/>
            <a:ext cx="2620560" cy="1788532"/>
          </a:xfrm>
          <a:custGeom>
            <a:avLst/>
            <a:gdLst/>
            <a:ahLst/>
            <a:cxnLst/>
            <a:rect l="l" t="t" r="r" b="b"/>
            <a:pathLst>
              <a:path w="2620560" h="1788532">
                <a:moveTo>
                  <a:pt x="0" y="0"/>
                </a:moveTo>
                <a:lnTo>
                  <a:pt x="2620559" y="0"/>
                </a:lnTo>
                <a:lnTo>
                  <a:pt x="2620559" y="1788532"/>
                </a:lnTo>
                <a:lnTo>
                  <a:pt x="0" y="17885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20779" y="8965633"/>
            <a:ext cx="2825289" cy="693480"/>
          </a:xfrm>
          <a:custGeom>
            <a:avLst/>
            <a:gdLst/>
            <a:ahLst/>
            <a:cxnLst/>
            <a:rect l="l" t="t" r="r" b="b"/>
            <a:pathLst>
              <a:path w="2825289" h="693480">
                <a:moveTo>
                  <a:pt x="0" y="0"/>
                </a:moveTo>
                <a:lnTo>
                  <a:pt x="2825289" y="0"/>
                </a:lnTo>
                <a:lnTo>
                  <a:pt x="2825289" y="693480"/>
                </a:lnTo>
                <a:lnTo>
                  <a:pt x="0" y="6934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29503" y="5910442"/>
            <a:ext cx="732949" cy="2057400"/>
          </a:xfrm>
          <a:custGeom>
            <a:avLst/>
            <a:gdLst/>
            <a:ahLst/>
            <a:cxnLst/>
            <a:rect l="l" t="t" r="r" b="b"/>
            <a:pathLst>
              <a:path w="732949" h="2057400">
                <a:moveTo>
                  <a:pt x="0" y="0"/>
                </a:moveTo>
                <a:lnTo>
                  <a:pt x="732949" y="0"/>
                </a:lnTo>
                <a:lnTo>
                  <a:pt x="732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29503" y="-778297"/>
            <a:ext cx="1917264" cy="2748766"/>
          </a:xfrm>
          <a:custGeom>
            <a:avLst/>
            <a:gdLst/>
            <a:ahLst/>
            <a:cxnLst/>
            <a:rect l="l" t="t" r="r" b="b"/>
            <a:pathLst>
              <a:path w="1917264" h="2748766">
                <a:moveTo>
                  <a:pt x="0" y="0"/>
                </a:moveTo>
                <a:lnTo>
                  <a:pt x="1917264" y="0"/>
                </a:lnTo>
                <a:lnTo>
                  <a:pt x="1917264" y="2748766"/>
                </a:lnTo>
                <a:lnTo>
                  <a:pt x="0" y="27487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8992" y="3853113"/>
            <a:ext cx="1219415" cy="2580773"/>
          </a:xfrm>
          <a:custGeom>
            <a:avLst/>
            <a:gdLst/>
            <a:ahLst/>
            <a:cxnLst/>
            <a:rect l="l" t="t" r="r" b="b"/>
            <a:pathLst>
              <a:path w="1219415" h="2580773">
                <a:moveTo>
                  <a:pt x="0" y="0"/>
                </a:moveTo>
                <a:lnTo>
                  <a:pt x="1219416" y="0"/>
                </a:lnTo>
                <a:lnTo>
                  <a:pt x="1219416" y="2580774"/>
                </a:lnTo>
                <a:lnTo>
                  <a:pt x="0" y="25807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05049" y="-2835697"/>
            <a:ext cx="4499284" cy="4114800"/>
          </a:xfrm>
          <a:custGeom>
            <a:avLst/>
            <a:gdLst/>
            <a:ahLst/>
            <a:cxnLst/>
            <a:rect l="l" t="t" r="r" b="b"/>
            <a:pathLst>
              <a:path w="4499284" h="4114800">
                <a:moveTo>
                  <a:pt x="0" y="0"/>
                </a:moveTo>
                <a:lnTo>
                  <a:pt x="4499284" y="0"/>
                </a:lnTo>
                <a:lnTo>
                  <a:pt x="4499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מותאם אישית</PresentationFormat>
  <Paragraphs>47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פרוייקט גמר</dc:title>
  <dc:creator>איילת רייך</dc:creator>
  <cp:lastModifiedBy>איילת רייך</cp:lastModifiedBy>
  <cp:revision>1</cp:revision>
  <dcterms:created xsi:type="dcterms:W3CDTF">2006-08-16T00:00:00Z</dcterms:created>
  <dcterms:modified xsi:type="dcterms:W3CDTF">2025-07-13T09:07:47Z</dcterms:modified>
  <dc:identifier>DAGIGY6_eYU</dc:identifier>
</cp:coreProperties>
</file>