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Assistant SemiBold"/>
      <p:regular r:id="rId24"/>
      <p:bold r:id="rId25"/>
    </p:embeddedFont>
    <p:embeddedFont>
      <p:font typeface="Assistant"/>
      <p:regular r:id="rId26"/>
      <p:bold r:id="rId27"/>
    </p:embeddedFont>
    <p:embeddedFont>
      <p:font typeface="Assistant ExtraBold"/>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IjGqf6BKIzPPRROs2oF0CMA9P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ssistantSemiBold-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ssistant-regular.fntdata"/><Relationship Id="rId25" Type="http://schemas.openxmlformats.org/officeDocument/2006/relationships/font" Target="fonts/AssistantSemiBold-bold.fntdata"/><Relationship Id="rId28" Type="http://schemas.openxmlformats.org/officeDocument/2006/relationships/font" Target="fonts/AssistantExtraBold-bold.fntdata"/><Relationship Id="rId27" Type="http://schemas.openxmlformats.org/officeDocument/2006/relationships/font" Target="fonts/Assistant-bold.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ssistant"/>
                <a:ea typeface="Assistant"/>
                <a:cs typeface="Assistant"/>
                <a:sym typeface="Assistant"/>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 name="Google Shape;2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נסקור כעת דוגמאות לנקודות שימור ושיפור/ שינוי לפי מקורות המשוב שסקרנו.</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הבנו משוב מהו, למדנו מה הוא כולל ומהם מקורותיו ולמעשה סיימנו ללמוד על כלל שלבי מחזור הנתונים.</a:t>
            </a:r>
            <a:endParaRPr/>
          </a:p>
          <a:p>
            <a:pPr indent="0" lvl="0" marL="0" rtl="0"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אך נתעכב עוד מעט ונבין עד כמה הפרק האחרון – המשוב – הוא פרק חשוב ומיוחד במחזור הנתונים.</a:t>
            </a:r>
            <a:endParaRPr/>
          </a:p>
        </p:txBody>
      </p:sp>
      <p:sp>
        <p:nvSpPr>
          <p:cNvPr id="252" name="Google Shape;25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עד כמה פרק המשוב חשוב ומשמעותי? </a:t>
            </a:r>
            <a:endParaRPr/>
          </a:p>
          <a:p>
            <a:pPr indent="0" lvl="0" marL="0" rtl="1" algn="r">
              <a:lnSpc>
                <a:spcPct val="100000"/>
              </a:lnSpc>
              <a:spcBef>
                <a:spcPts val="0"/>
              </a:spcBef>
              <a:spcAft>
                <a:spcPts val="0"/>
              </a:spcAft>
              <a:buSzPts val="1400"/>
              <a:buNone/>
            </a:pPr>
            <a:r>
              <a:rPr lang="iw-IL"/>
              <a:t>דמיינו ש"הקובייה" המכילה את המילה "משוב" כוללת בתוכה מחזור נתונים שלם!</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כדי לבצע משוב טוב לעבודת ניתוח נתונים:</a:t>
            </a:r>
            <a:endParaRPr/>
          </a:p>
          <a:p>
            <a:pPr indent="-285750" lvl="0" marL="285750" rtl="1" algn="r">
              <a:lnSpc>
                <a:spcPct val="100000"/>
              </a:lnSpc>
              <a:spcBef>
                <a:spcPts val="0"/>
              </a:spcBef>
              <a:spcAft>
                <a:spcPts val="0"/>
              </a:spcAft>
              <a:buSzPts val="1400"/>
              <a:buFont typeface="Noto Sans Symbols"/>
              <a:buChar char="✔"/>
            </a:pPr>
            <a:r>
              <a:rPr lang="iw-IL"/>
              <a:t>יש לאתר את מקורות המשוב (מקביל לאיתור וזיהוי מקורות נתונים).</a:t>
            </a:r>
            <a:endParaRPr/>
          </a:p>
          <a:p>
            <a:pPr indent="-285750" lvl="0" marL="285750" rtl="1" algn="r">
              <a:lnSpc>
                <a:spcPct val="100000"/>
              </a:lnSpc>
              <a:spcBef>
                <a:spcPts val="0"/>
              </a:spcBef>
              <a:spcAft>
                <a:spcPts val="0"/>
              </a:spcAft>
              <a:buSzPts val="1400"/>
              <a:buFont typeface="Noto Sans Symbols"/>
              <a:buChar char="✔"/>
            </a:pPr>
            <a:r>
              <a:rPr lang="iw-IL"/>
              <a:t>יש לאגד את כלל הנקודות העולות מהמשוב מכלל המקורות השונים ולבצע ביניהם אינטגרציה (מקביל לשלב אחזור ואחסון נתונים + שלב ניקוי ואינטגרציה של נתונים).</a:t>
            </a:r>
            <a:endParaRPr/>
          </a:p>
          <a:p>
            <a:pPr indent="-285750" lvl="0" marL="285750" rtl="1" algn="r">
              <a:lnSpc>
                <a:spcPct val="100000"/>
              </a:lnSpc>
              <a:spcBef>
                <a:spcPts val="0"/>
              </a:spcBef>
              <a:spcAft>
                <a:spcPts val="0"/>
              </a:spcAft>
              <a:buSzPts val="1400"/>
              <a:buFont typeface="Noto Sans Symbols"/>
              <a:buChar char="✔"/>
            </a:pPr>
            <a:r>
              <a:rPr lang="iw-IL"/>
              <a:t>יש לבצע עיבוד על כלל הנקודות שקובצו בשלב הקודם ( מקביל לשלב עיבוד, ניתוח נתונים וויזואליזציה) – שימו לב! מסקנות המשוב של מנתח הנתונים מבוססות אף הן על נתונים!</a:t>
            </a:r>
            <a:endParaRPr/>
          </a:p>
          <a:p>
            <a:pPr indent="-285750" lvl="0" marL="285750" rtl="1" algn="r">
              <a:lnSpc>
                <a:spcPct val="100000"/>
              </a:lnSpc>
              <a:spcBef>
                <a:spcPts val="0"/>
              </a:spcBef>
              <a:spcAft>
                <a:spcPts val="0"/>
              </a:spcAft>
              <a:buSzPts val="1400"/>
              <a:buFont typeface="Noto Sans Symbols"/>
              <a:buChar char="✔"/>
            </a:pPr>
            <a:r>
              <a:rPr lang="iw-IL"/>
              <a:t>יש להציג לעצמנו (למנתח הנתונים) את הממצאים, המסקנות וההמלצות (זוהי עבודה עצמית המקבילה לשלב הפרזנטציה). </a:t>
            </a:r>
            <a:endParaRPr/>
          </a:p>
          <a:p>
            <a:pPr indent="-285750" lvl="0" marL="285750" rtl="1" algn="r">
              <a:lnSpc>
                <a:spcPct val="100000"/>
              </a:lnSpc>
              <a:spcBef>
                <a:spcPts val="0"/>
              </a:spcBef>
              <a:spcAft>
                <a:spcPts val="0"/>
              </a:spcAft>
              <a:buSzPts val="1400"/>
              <a:buFont typeface="Noto Sans Symbols"/>
              <a:buChar char="✔"/>
            </a:pPr>
            <a:r>
              <a:rPr lang="iw-IL"/>
              <a:t>יש לקבל החלטות להמשך על סמך המלצות המשוב.</a:t>
            </a:r>
            <a:endParaRPr/>
          </a:p>
          <a:p>
            <a:pPr indent="-285750" lvl="0" marL="285750" rtl="1" algn="r">
              <a:lnSpc>
                <a:spcPct val="100000"/>
              </a:lnSpc>
              <a:spcBef>
                <a:spcPts val="0"/>
              </a:spcBef>
              <a:spcAft>
                <a:spcPts val="0"/>
              </a:spcAft>
              <a:buSzPts val="1400"/>
              <a:buFont typeface="Noto Sans Symbols"/>
              <a:buChar char="✔"/>
            </a:pPr>
            <a:r>
              <a:rPr lang="iw-IL"/>
              <a:t>וכן, גם המשוב עובר משוב ונבחן שבוצע באופן נאות המשרת את מטרותיו. </a:t>
            </a:r>
            <a:endParaRPr/>
          </a:p>
          <a:p>
            <a:pPr indent="0" lvl="0" marL="0" rtl="0" algn="r">
              <a:lnSpc>
                <a:spcPct val="100000"/>
              </a:lnSpc>
              <a:spcBef>
                <a:spcPts val="0"/>
              </a:spcBef>
              <a:spcAft>
                <a:spcPts val="0"/>
              </a:spcAft>
              <a:buSzPts val="1400"/>
              <a:buNone/>
            </a:pPr>
            <a:r>
              <a:t/>
            </a:r>
            <a:endParaRPr/>
          </a:p>
        </p:txBody>
      </p:sp>
      <p:sp>
        <p:nvSpPr>
          <p:cNvPr id="292" name="Google Shape;29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עד כמה פרק המשוב חשוב ומשמעותי? </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בכל שלב במחזור הנתונים אנו מבצעים משוב! בכל פרק למדנו שעל מנתח הנתונים להיות בעל יכולת בקרה עצמית גבוהה מאוד.</a:t>
            </a:r>
            <a:endParaRPr/>
          </a:p>
          <a:p>
            <a:pPr indent="0" lvl="0" marL="0" rtl="1" algn="r">
              <a:lnSpc>
                <a:spcPct val="100000"/>
              </a:lnSpc>
              <a:spcBef>
                <a:spcPts val="0"/>
              </a:spcBef>
              <a:spcAft>
                <a:spcPts val="0"/>
              </a:spcAft>
              <a:buSzPts val="1400"/>
              <a:buNone/>
            </a:pPr>
            <a:r>
              <a:rPr lang="iw-IL"/>
              <a:t>כך בכל שלב במחזור הנתונים, לדוגמה, מנתח הנתונים צריך לדעת לעצור ולבקר את עצמו ולבדוק אם עשה באופן נאות את שלב אחזור הנתונים או את שלב עיבוד הנתונים.</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כמו כן, ראוי לקבל משוב בכל שלב במחזור הנתונים משלושת המעגלים הפנימיים (מנתח הנתונים עצמו, מקבלי ההחלטות ומשתמשי הקצה בארגון)  – כך מטרות ניתוח הנתונים לא יוחמצו, ויש סיכוי גבוה שהן ישמשו להפקת תוצאות חיוביות לארגון. </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ונקודה נוספת, לעתים המשוב עצמו משמש להצפת נושאים לשיפור שניתן וראוי ליישם כבר במחזור הנתונים הנוכחי (מעין מקצה שיפורים אחרון לפני שמיישמים את החלטות מחזור הנתונים).</a:t>
            </a:r>
            <a:endParaRPr/>
          </a:p>
        </p:txBody>
      </p:sp>
      <p:sp>
        <p:nvSpPr>
          <p:cNvPr id="333" name="Google Shape;33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זהו. מחזור הנתונים הסתיים!</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אבל! וזה אבל חשוב מאוד! סיום מחזור נתונים אחד הוא התחלה של מחזור נתונים אחר!</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מהמשוב קיבלנו מכלל מעגלי מקורות המשוב והנקודות שעלו מהם את הבסיס להגדרת בעיה חדשה ולהתחלה של מחזור נתונים חדש.</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כך מחזור הנתונים הוא מעגלי ומתקיים שוב ושוב.</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שימו לב שמכאן מנתח הנתונים עצמו עשוי להיות הגורם בארגון שיתחיל מחזור נתונים חדש!</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יתרה מכך, יש לו אף יתרון משמעותי שכן הוא היחיד ש"חי" את הנתונים בארגון, ויתרון זה טומן בחובו כוח אדיר, כוח עם פוטנציאל משמעותי להשפיע על האסטרטגיות של הארגון ולשנות אותן.</a:t>
            </a:r>
            <a:endParaRPr/>
          </a:p>
        </p:txBody>
      </p:sp>
      <p:sp>
        <p:nvSpPr>
          <p:cNvPr id="381" name="Google Shape;38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w-IL"/>
              <a:t>תרגול המשוב יבוצע במסגרת תרגילי הסיכום המלאים של מחזור הנתונים</a:t>
            </a:r>
            <a:endParaRPr/>
          </a:p>
        </p:txBody>
      </p:sp>
      <p:sp>
        <p:nvSpPr>
          <p:cNvPr id="421" name="Google Shape;42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400"/>
              <a:buFont typeface="Arial"/>
              <a:buNone/>
            </a:pPr>
            <a:r>
              <a:rPr lang="iw-IL"/>
              <a:t>מחזור הנתונים – שיעור בנושא המשוב (</a:t>
            </a:r>
            <a:r>
              <a:rPr b="1" lang="iw-IL" sz="1400">
                <a:solidFill>
                  <a:srgbClr val="FFFFFF"/>
                </a:solidFill>
                <a:latin typeface="Assistant"/>
                <a:ea typeface="Assistant"/>
                <a:cs typeface="Assistant"/>
                <a:sym typeface="Assistant"/>
              </a:rPr>
              <a:t>Feedback and </a:t>
            </a:r>
            <a:r>
              <a:rPr b="1" i="0" lang="iw-IL" sz="1400" u="none" cap="none" strike="noStrike">
                <a:solidFill>
                  <a:srgbClr val="FFFFFF"/>
                </a:solidFill>
                <a:latin typeface="Assistant"/>
                <a:ea typeface="Assistant"/>
                <a:cs typeface="Assistant"/>
                <a:sym typeface="Assistant"/>
              </a:rPr>
              <a:t>conclusions)</a:t>
            </a:r>
            <a:r>
              <a:rPr lang="iw-IL"/>
              <a:t>.</a:t>
            </a:r>
            <a:endParaRPr/>
          </a:p>
          <a:p>
            <a:pPr indent="0" lvl="0" marL="0" rtl="1" algn="r">
              <a:lnSpc>
                <a:spcPct val="100000"/>
              </a:lnSpc>
              <a:spcBef>
                <a:spcPts val="0"/>
              </a:spcBef>
              <a:spcAft>
                <a:spcPts val="0"/>
              </a:spcAft>
              <a:buSzPts val="1400"/>
              <a:buNone/>
            </a:pPr>
            <a:r>
              <a:t/>
            </a:r>
            <a:endParaRPr/>
          </a:p>
        </p:txBody>
      </p:sp>
      <p:sp>
        <p:nvSpPr>
          <p:cNvPr id="33" name="Google Shape;3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לאחר ש:</a:t>
            </a:r>
            <a:endParaRPr/>
          </a:p>
          <a:p>
            <a:pPr indent="-285750" lvl="0" marL="285750" rtl="1" algn="r">
              <a:lnSpc>
                <a:spcPct val="100000"/>
              </a:lnSpc>
              <a:spcBef>
                <a:spcPts val="0"/>
              </a:spcBef>
              <a:spcAft>
                <a:spcPts val="0"/>
              </a:spcAft>
              <a:buSzPts val="1400"/>
              <a:buFont typeface="Noto Sans Symbols"/>
              <a:buChar char="✔"/>
            </a:pPr>
            <a:r>
              <a:rPr lang="iw-IL"/>
              <a:t>הגדרנו את הבעיה.</a:t>
            </a:r>
            <a:endParaRPr/>
          </a:p>
          <a:p>
            <a:pPr indent="-285750" lvl="0" marL="285750" rtl="1" algn="r">
              <a:lnSpc>
                <a:spcPct val="100000"/>
              </a:lnSpc>
              <a:spcBef>
                <a:spcPts val="0"/>
              </a:spcBef>
              <a:spcAft>
                <a:spcPts val="0"/>
              </a:spcAft>
              <a:buSzPts val="1400"/>
              <a:buFont typeface="Noto Sans Symbols"/>
              <a:buChar char="✔"/>
            </a:pPr>
            <a:r>
              <a:rPr lang="iw-IL"/>
              <a:t>איתרנו וזיהינו את מקורות הנתונים.</a:t>
            </a:r>
            <a:endParaRPr/>
          </a:p>
          <a:p>
            <a:pPr indent="-285750" lvl="0" marL="285750" rtl="1" algn="r">
              <a:lnSpc>
                <a:spcPct val="100000"/>
              </a:lnSpc>
              <a:spcBef>
                <a:spcPts val="0"/>
              </a:spcBef>
              <a:spcAft>
                <a:spcPts val="0"/>
              </a:spcAft>
              <a:buSzPts val="1400"/>
              <a:buFont typeface="Noto Sans Symbols"/>
              <a:buChar char="✔"/>
            </a:pPr>
            <a:r>
              <a:rPr lang="iw-IL"/>
              <a:t>אחזרנו, אחסנו, ניקינו, ביצענו אינטגרציה, עיבדנו וניתחנו את הנתונים.</a:t>
            </a:r>
            <a:endParaRPr/>
          </a:p>
          <a:p>
            <a:pPr indent="-285750" lvl="0" marL="285750" rtl="1" algn="r">
              <a:lnSpc>
                <a:spcPct val="100000"/>
              </a:lnSpc>
              <a:spcBef>
                <a:spcPts val="0"/>
              </a:spcBef>
              <a:spcAft>
                <a:spcPts val="0"/>
              </a:spcAft>
              <a:buSzPts val="1400"/>
              <a:buFont typeface="Noto Sans Symbols"/>
              <a:buChar char="✔"/>
            </a:pPr>
            <a:r>
              <a:rPr lang="iw-IL"/>
              <a:t>הצגנו את התוצרים בפרזנטציה.</a:t>
            </a:r>
            <a:endParaRPr/>
          </a:p>
          <a:p>
            <a:pPr indent="-285750" lvl="0" marL="285750" rtl="1" algn="r">
              <a:lnSpc>
                <a:spcPct val="100000"/>
              </a:lnSpc>
              <a:spcBef>
                <a:spcPts val="0"/>
              </a:spcBef>
              <a:spcAft>
                <a:spcPts val="0"/>
              </a:spcAft>
              <a:buSzPts val="1400"/>
              <a:buFont typeface="Noto Sans Symbols"/>
              <a:buChar char="✔"/>
            </a:pPr>
            <a:r>
              <a:rPr lang="iw-IL"/>
              <a:t>קיבלנו החלטות.</a:t>
            </a:r>
            <a:endParaRPr/>
          </a:p>
          <a:p>
            <a:pPr indent="0" lvl="0" marL="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הגענו לשלב האחרון של מחזור הנתונים: המשוב.</a:t>
            </a:r>
            <a:endParaRPr/>
          </a:p>
          <a:p>
            <a:pPr indent="0" lvl="0" marL="0" rtl="1" algn="r">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3" name="Google Shape;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מהו המשוב?</a:t>
            </a:r>
            <a:endParaRPr/>
          </a:p>
          <a:p>
            <a:pPr indent="0" lvl="0" marL="0" rtl="0"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משוב הוא קבלת תגובה, הערכה או מידע על פעולה או פעולות שבוצעו.</a:t>
            </a:r>
            <a:endParaRPr/>
          </a:p>
        </p:txBody>
      </p:sp>
      <p:sp>
        <p:nvSpPr>
          <p:cNvPr id="115" name="Google Shape;11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הערות:</a:t>
            </a:r>
            <a:endParaRPr/>
          </a:p>
          <a:p>
            <a:pPr indent="-228600" lvl="0" marL="457200" rtl="0" algn="r">
              <a:lnSpc>
                <a:spcPct val="100000"/>
              </a:lnSpc>
              <a:spcBef>
                <a:spcPts val="0"/>
              </a:spcBef>
              <a:spcAft>
                <a:spcPts val="0"/>
              </a:spcAft>
              <a:buSzPts val="1400"/>
              <a:buNone/>
            </a:pPr>
            <a:r>
              <a:t/>
            </a:r>
            <a:endParaRPr/>
          </a:p>
          <a:p>
            <a:pPr indent="-285750" lvl="0" marL="514350" rtl="1" algn="r">
              <a:lnSpc>
                <a:spcPct val="100000"/>
              </a:lnSpc>
              <a:spcBef>
                <a:spcPts val="0"/>
              </a:spcBef>
              <a:spcAft>
                <a:spcPts val="0"/>
              </a:spcAft>
              <a:buSzPts val="1400"/>
              <a:buFont typeface="Arial"/>
              <a:buChar char="•"/>
            </a:pPr>
            <a:r>
              <a:rPr lang="iw-IL"/>
              <a:t>"להרגיש את השטח" – בהמשך השיעור נסקור את מקורות המשוב ונחזור להרחיב בנושא זה.</a:t>
            </a:r>
            <a:endParaRPr/>
          </a:p>
          <a:p>
            <a:pPr indent="-285750" lvl="0" marL="514350" rtl="1" algn="r">
              <a:lnSpc>
                <a:spcPct val="100000"/>
              </a:lnSpc>
              <a:spcBef>
                <a:spcPts val="0"/>
              </a:spcBef>
              <a:spcAft>
                <a:spcPts val="0"/>
              </a:spcAft>
              <a:buSzPts val="1400"/>
              <a:buFont typeface="Arial"/>
              <a:buChar char="•"/>
            </a:pPr>
            <a:r>
              <a:rPr lang="iw-IL"/>
              <a:t>איתור הגדרות בעיות חדשות – לקראת סוף השיעור נעמיק בנקודה זו המסכמת את כל פרקי מחזור הנתונים.</a:t>
            </a:r>
            <a:endParaRPr/>
          </a:p>
          <a:p>
            <a:pPr indent="-196850" lvl="0" marL="514350" rtl="1" algn="r">
              <a:lnSpc>
                <a:spcPct val="100000"/>
              </a:lnSpc>
              <a:spcBef>
                <a:spcPts val="0"/>
              </a:spcBef>
              <a:spcAft>
                <a:spcPts val="0"/>
              </a:spcAft>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משוב תקין כולל שני מרכיבים:</a:t>
            </a:r>
            <a:endParaRPr/>
          </a:p>
          <a:p>
            <a:pPr indent="0" lvl="0" marL="0" rtl="0" algn="r">
              <a:lnSpc>
                <a:spcPct val="100000"/>
              </a:lnSpc>
              <a:spcBef>
                <a:spcPts val="0"/>
              </a:spcBef>
              <a:spcAft>
                <a:spcPts val="0"/>
              </a:spcAft>
              <a:buSzPts val="1400"/>
              <a:buNone/>
            </a:pPr>
            <a:r>
              <a:t/>
            </a:r>
            <a:endParaRPr/>
          </a:p>
          <a:p>
            <a:pPr indent="-342900" lvl="0" marL="342900" rtl="1" algn="r">
              <a:lnSpc>
                <a:spcPct val="100000"/>
              </a:lnSpc>
              <a:spcBef>
                <a:spcPts val="0"/>
              </a:spcBef>
              <a:spcAft>
                <a:spcPts val="0"/>
              </a:spcAft>
              <a:buSzPts val="1400"/>
              <a:buAutoNum type="arabicPeriod"/>
            </a:pPr>
            <a:r>
              <a:rPr lang="iw-IL"/>
              <a:t>משוב חיובי – המשוב יתחיל בכך ויכלול נקודות לשימור שיש להמשיך וליישם. </a:t>
            </a:r>
            <a:endParaRPr/>
          </a:p>
          <a:p>
            <a:pPr indent="-342900" lvl="0" marL="342900" rtl="1" algn="r">
              <a:lnSpc>
                <a:spcPct val="100000"/>
              </a:lnSpc>
              <a:spcBef>
                <a:spcPts val="0"/>
              </a:spcBef>
              <a:spcAft>
                <a:spcPts val="0"/>
              </a:spcAft>
              <a:buSzPts val="1400"/>
              <a:buAutoNum type="arabicPeriod"/>
            </a:pPr>
            <a:r>
              <a:rPr lang="iw-IL"/>
              <a:t>משוב שלילי – יבוא לאחר המשוב החיובי ויכלול נקודות לשיפור שיש לתקן, לשנות ולשפר בהמשך.</a:t>
            </a:r>
            <a:endParaRPr/>
          </a:p>
          <a:p>
            <a:pPr indent="-254000" lvl="0" marL="34290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iw-IL"/>
              <a:t>משוב טוב יכלול לפחות שתי נקודות לשימור ושתי נקודות לשיפור.</a:t>
            </a:r>
            <a:endParaRPr/>
          </a:p>
          <a:p>
            <a:pPr indent="-254000" lvl="0" marL="342900" rtl="1" algn="r">
              <a:lnSpc>
                <a:spcPct val="100000"/>
              </a:lnSpc>
              <a:spcBef>
                <a:spcPts val="0"/>
              </a:spcBef>
              <a:spcAft>
                <a:spcPts val="0"/>
              </a:spcAft>
              <a:buSzPts val="1400"/>
              <a:buNone/>
            </a:pPr>
            <a:r>
              <a:t/>
            </a:r>
            <a:endParaRPr/>
          </a:p>
          <a:p>
            <a:pPr indent="-254000" lvl="0" marL="342900" rtl="0" algn="r">
              <a:lnSpc>
                <a:spcPct val="100000"/>
              </a:lnSpc>
              <a:spcBef>
                <a:spcPts val="0"/>
              </a:spcBef>
              <a:spcAft>
                <a:spcPts val="0"/>
              </a:spcAft>
              <a:buSzPts val="1400"/>
              <a:buNone/>
            </a:pPr>
            <a:r>
              <a:t/>
            </a:r>
            <a:endParaRPr/>
          </a:p>
        </p:txBody>
      </p:sp>
      <p:sp>
        <p:nvSpPr>
          <p:cNvPr id="147" name="Google Shape;14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דונו בכיתה:</a:t>
            </a:r>
            <a:endParaRPr/>
          </a:p>
          <a:p>
            <a:pPr indent="-228600" lvl="0" marL="457200" rtl="1" algn="r">
              <a:lnSpc>
                <a:spcPct val="100000"/>
              </a:lnSpc>
              <a:spcBef>
                <a:spcPts val="0"/>
              </a:spcBef>
              <a:spcAft>
                <a:spcPts val="0"/>
              </a:spcAft>
              <a:buSzPts val="1400"/>
              <a:buNone/>
            </a:pPr>
            <a:r>
              <a:rPr lang="iw-IL"/>
              <a:t>על מי חלה האחריות לבצע את המשוב? </a:t>
            </a:r>
            <a:endParaRPr/>
          </a:p>
          <a:p>
            <a:pPr indent="-228600" lvl="0" marL="457200" rtl="1" algn="r">
              <a:lnSpc>
                <a:spcPct val="100000"/>
              </a:lnSpc>
              <a:spcBef>
                <a:spcPts val="0"/>
              </a:spcBef>
              <a:spcAft>
                <a:spcPts val="0"/>
              </a:spcAft>
              <a:buSzPts val="1400"/>
              <a:buNone/>
            </a:pPr>
            <a:r>
              <a:rPr lang="iw-IL"/>
              <a:t>האם על מנתח הנתונים או על הארגון המקבל את תוצאות ניתוח הנתונים?</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בתום הדיון יש לכוון את התלמידים למסקנה שהאחריות לביצוע המשוב היא בראש ובראשונה של מנתח הנתונים בכבודו ובעצמו, </a:t>
            </a:r>
            <a:endParaRPr/>
          </a:p>
          <a:p>
            <a:pPr indent="-228600" lvl="0" marL="457200" rtl="1" algn="r">
              <a:lnSpc>
                <a:spcPct val="100000"/>
              </a:lnSpc>
              <a:spcBef>
                <a:spcPts val="0"/>
              </a:spcBef>
              <a:spcAft>
                <a:spcPts val="0"/>
              </a:spcAft>
              <a:buSzPts val="1400"/>
              <a:buNone/>
            </a:pPr>
            <a:r>
              <a:rPr lang="iw-IL"/>
              <a:t>שכן ללא הפקת לקחים ושיפור ליישום מחזורי הנתונים הבאים עלולה להיווצר "סתימה" בזרימת המידע המנותח בארגון וכך מנתח הנתונים עלול לאבד את יכולת השפעתו על אסטרטגיית הארגון.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spcBef>
                <a:spcPts val="0"/>
              </a:spcBef>
              <a:spcAft>
                <a:spcPts val="0"/>
              </a:spcAft>
              <a:buClr>
                <a:schemeClr val="dk1"/>
              </a:buClr>
              <a:buSzPts val="1400"/>
              <a:buFont typeface="Arial"/>
              <a:buNone/>
            </a:pPr>
            <a:r>
              <a:rPr lang="iw-IL">
                <a:solidFill>
                  <a:schemeClr val="dk1"/>
                </a:solidFill>
              </a:rPr>
              <a:t>ללא הפקת לקחים ושיפור ליישום מחזורי הנתונים הבאים עלולה להיווצר "סתימה" בזרימת המידע המנותח בארגון וכך מנתח הנתונים עלול לאבד את יכולת השפעתו על אסטרטגיית הארגון. </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המקור הראשון שבו המשוב מתחיל הוא מנתח הנתונים (למדנו רבות בפרקים הקודמים על חשיבות הביקורת והבקרה העצמית).</a:t>
            </a:r>
            <a:endParaRPr/>
          </a:p>
          <a:p>
            <a:pPr indent="-228600" lvl="0" marL="457200" rtl="1" algn="r">
              <a:lnSpc>
                <a:spcPct val="100000"/>
              </a:lnSpc>
              <a:spcBef>
                <a:spcPts val="0"/>
              </a:spcBef>
              <a:spcAft>
                <a:spcPts val="0"/>
              </a:spcAft>
              <a:buSzPts val="1400"/>
              <a:buNone/>
            </a:pPr>
            <a:r>
              <a:rPr lang="iw-IL"/>
              <a:t>הסיבה לכך היא שרק מנתח הנתונים רואה את התמונה הרחבה והגדולה הכוללת את כלל עבודת מחזור הנתונים שבוצעה ובמרכזה הנתונים עצמם.</a:t>
            </a:r>
            <a:endParaRPr/>
          </a:p>
          <a:p>
            <a:pPr indent="-228600" lvl="0" marL="457200" rtl="1" algn="r">
              <a:lnSpc>
                <a:spcPct val="100000"/>
              </a:lnSpc>
              <a:spcBef>
                <a:spcPts val="0"/>
              </a:spcBef>
              <a:spcAft>
                <a:spcPts val="0"/>
              </a:spcAft>
              <a:buSzPts val="1400"/>
              <a:buNone/>
            </a:pPr>
            <a:r>
              <a:rPr lang="iw-IL"/>
              <a:t>השליטה של מנתח הנתונים בנתונים עצמם מקנה לו כוח ועוצמה שמאפשרים בין היתר הפקת משוב מקצועי ורלוונטי להגדרת הבעיה שהוגדרה ולפתרונות ניתוח הנתונים. </a:t>
            </a:r>
            <a:endParaRPr/>
          </a:p>
          <a:p>
            <a:pPr indent="-228600" lvl="0" marL="457200" rtl="1" algn="r">
              <a:lnSpc>
                <a:spcPct val="100000"/>
              </a:lnSpc>
              <a:spcBef>
                <a:spcPts val="0"/>
              </a:spcBef>
              <a:spcAft>
                <a:spcPts val="0"/>
              </a:spcAft>
              <a:buSzPts val="1400"/>
              <a:buNone/>
            </a:pPr>
            <a:r>
              <a:rPr lang="iw-IL"/>
              <a:t>כמו כן, יש לזכור שמנתח הנתונים עובד באופן עצמאי לאורך מרבית שלבי מחזור הנתונים, ומכאן שיש שלבי עבודה רבים שרק הוא חשוף אליהם ועליו להיות כן ובעל מודעות גבוהה ותשומת לב לאיכות עבודתו כדי לשפרה למשימות הבאות.</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המקור הבא הוא מקבלי ההחלטות בארגון – תוצריו של מנתח הנתונים אמורים לשרת ולייעל את הארגון, ומקבלי ההחלטות בארגון הם אלה שיבחרו אם ליישם אותם. כשמנתח הנתונים מציג את ממצאיו, מסקנותיו והמלצותיו בפני מקבלי ההחלטות בארגון, הוא מקבל מהם פידבק (משוב) אם ניתוח הנתונים מקנה פתרון לבעיה שהוגדרה.</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המעגל הבא של מקור הנתונים הוא משתמשי הקצה. משתמשי הקצה הם עובדי הארגון , למשל, אנשי המכירות במחלקת מכירות של חברת סלולר גדולה. המשוב ממשתמשי הקצה  חשוב ביותר מפני שהם אלה שלרוב מיישמים בפועל את ההמלצות של מנתח הנתונים והם ממש "חיים את השטח" וידעו לומר אם ההמלצות שניתנו טובות או לא.</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המעגל האחרון הוא תוצאות היישום – משוב ממעגל עשוי להתקבל מכלל הגורמים שסקרנו במעגלים הקודמים בתוספת מקבלי השירות – הלקוחות.</a:t>
            </a:r>
            <a:endParaRPr/>
          </a:p>
          <a:p>
            <a:pPr indent="-228600" lvl="0" marL="457200" rtl="1" algn="r">
              <a:lnSpc>
                <a:spcPct val="100000"/>
              </a:lnSpc>
              <a:spcBef>
                <a:spcPts val="0"/>
              </a:spcBef>
              <a:spcAft>
                <a:spcPts val="0"/>
              </a:spcAft>
              <a:buSzPts val="1400"/>
              <a:buNone/>
            </a:pPr>
            <a:r>
              <a:rPr lang="iw-IL"/>
              <a:t>הוא יכול לכלול תוצאות ודוחות עסקיים, סקרי שוק ולקוחות וכו' אשר יעניקו תמונת מצב על ההשפעה שיש להחלטות שהתקבלו מניתוח הנתונים על הארגון.</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לאחר איגוד כלל הנקודות שעלו מכ</a:t>
            </a:r>
            <a:r>
              <a:rPr lang="iw-IL"/>
              <a:t>ל</a:t>
            </a:r>
            <a:r>
              <a:rPr lang="iw-IL"/>
              <a:t>ל המקורות, מנתח הנתונים מסכם את הנקודות העיקריות ומגבש אותן לכדי מסמך אחד קצר ומובן שמסכם את המשוב.</a:t>
            </a:r>
            <a:endParaRPr/>
          </a:p>
          <a:p>
            <a:pPr indent="-228600" lvl="0" marL="457200" rtl="1" algn="r">
              <a:lnSpc>
                <a:spcPct val="100000"/>
              </a:lnSpc>
              <a:spcBef>
                <a:spcPts val="0"/>
              </a:spcBef>
              <a:spcAft>
                <a:spcPts val="0"/>
              </a:spcAft>
              <a:buSzPts val="1400"/>
              <a:buNone/>
            </a:pPr>
            <a:r>
              <a:rPr lang="iw-IL"/>
              <a:t>מסמך זה יישמר כחלק מהתיעוד הנאות של העבודה על מחזור הנתונים.</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2"/>
          <p:cNvSpPr txBox="1"/>
          <p:nvPr>
            <p:ph idx="12" type="sldNum"/>
          </p:nvPr>
        </p:nvSpPr>
        <p:spPr>
          <a:xfrm>
            <a:off x="150768" y="4533500"/>
            <a:ext cx="326310" cy="347951"/>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13" name="Google Shape;13;p22"/>
          <p:cNvSpPr/>
          <p:nvPr/>
        </p:nvSpPr>
        <p:spPr>
          <a:xfrm>
            <a:off x="-2699" y="2697"/>
            <a:ext cx="3561602" cy="199502"/>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14" name="Shape 14"/>
        <p:cNvGrpSpPr/>
        <p:nvPr/>
      </p:nvGrpSpPr>
      <p:grpSpPr>
        <a:xfrm>
          <a:off x="0" y="0"/>
          <a:ext cx="0" cy="0"/>
          <a:chOff x="0" y="0"/>
          <a:chExt cx="0" cy="0"/>
        </a:xfrm>
      </p:grpSpPr>
      <p:pic>
        <p:nvPicPr>
          <p:cNvPr descr="Google Shape;7;p1" id="15" name="Google Shape;15;p23"/>
          <p:cNvPicPr preferRelativeResize="0"/>
          <p:nvPr/>
        </p:nvPicPr>
        <p:blipFill rotWithShape="1">
          <a:blip r:embed="rId2">
            <a:alphaModFix/>
          </a:blip>
          <a:srcRect b="25722" l="4362" r="4571" t="19277"/>
          <a:stretch/>
        </p:blipFill>
        <p:spPr>
          <a:xfrm>
            <a:off x="8062575" y="4375799"/>
            <a:ext cx="875051" cy="528476"/>
          </a:xfrm>
          <a:prstGeom prst="rect">
            <a:avLst/>
          </a:prstGeom>
          <a:noFill/>
          <a:ln>
            <a:noFill/>
          </a:ln>
        </p:spPr>
      </p:pic>
      <p:sp>
        <p:nvSpPr>
          <p:cNvPr id="16" name="Google Shape;16;p23"/>
          <p:cNvSpPr/>
          <p:nvPr/>
        </p:nvSpPr>
        <p:spPr>
          <a:xfrm>
            <a:off x="0" y="5051375"/>
            <a:ext cx="9144000"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7" name="Google Shape;17;p23"/>
          <p:cNvSpPr txBox="1"/>
          <p:nvPr>
            <p:ph idx="12" type="sldNum"/>
          </p:nvPr>
        </p:nvSpPr>
        <p:spPr>
          <a:xfrm>
            <a:off x="150768" y="4533500"/>
            <a:ext cx="326310" cy="347951"/>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18" name="Google Shape;18;p23"/>
          <p:cNvSpPr/>
          <p:nvPr/>
        </p:nvSpPr>
        <p:spPr>
          <a:xfrm>
            <a:off x="-2699" y="2697"/>
            <a:ext cx="3561602" cy="199502"/>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7;p1" id="6" name="Google Shape;6;p21"/>
          <p:cNvPicPr preferRelativeResize="0"/>
          <p:nvPr/>
        </p:nvPicPr>
        <p:blipFill rotWithShape="1">
          <a:blip r:embed="rId1">
            <a:alphaModFix/>
          </a:blip>
          <a:srcRect b="25722" l="4362" r="4571" t="19277"/>
          <a:stretch/>
        </p:blipFill>
        <p:spPr>
          <a:xfrm>
            <a:off x="8062575" y="4375799"/>
            <a:ext cx="875051" cy="528476"/>
          </a:xfrm>
          <a:prstGeom prst="rect">
            <a:avLst/>
          </a:prstGeom>
          <a:noFill/>
          <a:ln>
            <a:noFill/>
          </a:ln>
        </p:spPr>
      </p:pic>
      <p:sp>
        <p:nvSpPr>
          <p:cNvPr id="7" name="Google Shape;7;p21"/>
          <p:cNvSpPr/>
          <p:nvPr/>
        </p:nvSpPr>
        <p:spPr>
          <a:xfrm>
            <a:off x="0" y="5051375"/>
            <a:ext cx="9144000"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 name="Google Shape;8;p21"/>
          <p:cNvSpPr txBox="1"/>
          <p:nvPr>
            <p:ph idx="12" type="sldNum"/>
          </p:nvPr>
        </p:nvSpPr>
        <p:spPr>
          <a:xfrm>
            <a:off x="150768" y="4533500"/>
            <a:ext cx="326310" cy="347951"/>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9" name="Google Shape;9;p21"/>
          <p:cNvSpPr txBox="1"/>
          <p:nvPr>
            <p:ph type="title"/>
          </p:nvPr>
        </p:nvSpPr>
        <p:spPr>
          <a:xfrm>
            <a:off x="457200" y="69056"/>
            <a:ext cx="8229600" cy="1131094"/>
          </a:xfrm>
          <a:prstGeom prst="rect">
            <a:avLst/>
          </a:prstGeom>
          <a:noFill/>
          <a:ln>
            <a:noFill/>
          </a:ln>
        </p:spPr>
        <p:txBody>
          <a:bodyPr anchorCtr="0" anchor="ctr" bIns="45700" lIns="45700" spcFirstLastPara="1" rIns="45700" wrap="square" tIns="45700">
            <a:noAutofit/>
          </a:bodyPr>
          <a:lstStyle>
            <a:lvl1pPr lvl="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21"/>
          <p:cNvSpPr txBox="1"/>
          <p:nvPr>
            <p:ph idx="1" type="body"/>
          </p:nvPr>
        </p:nvSpPr>
        <p:spPr>
          <a:xfrm>
            <a:off x="457200" y="1200150"/>
            <a:ext cx="8229600" cy="3943350"/>
          </a:xfrm>
          <a:prstGeom prst="rect">
            <a:avLst/>
          </a:prstGeom>
          <a:noFill/>
          <a:ln>
            <a:noFill/>
          </a:ln>
        </p:spPr>
        <p:txBody>
          <a:bodyPr anchorCtr="0" anchor="t" bIns="45700" lIns="45700" spcFirstLastPara="1" rIns="45700" wrap="square" tIns="45700">
            <a:noAutofit/>
          </a:bodyPr>
          <a:lstStyle>
            <a:lvl1pPr indent="-228600" lvl="0" marL="4572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1pPr>
            <a:lvl2pPr indent="-228600" lvl="1" marL="9144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2pPr>
            <a:lvl3pPr indent="-228600" lvl="2" marL="13716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3pPr>
            <a:lvl4pPr indent="-228600" lvl="3" marL="18288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4pPr>
            <a:lvl5pPr indent="-228600" lvl="4" marL="22860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7.png"/><Relationship Id="rId13" Type="http://schemas.openxmlformats.org/officeDocument/2006/relationships/image" Target="../media/image17.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3.png"/><Relationship Id="rId14" Type="http://schemas.openxmlformats.org/officeDocument/2006/relationships/image" Target="../media/image24.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6.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png"/><Relationship Id="rId13" Type="http://schemas.openxmlformats.org/officeDocument/2006/relationships/image" Target="../media/image14.png"/><Relationship Id="rId12"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vmlDrawing" Target="../drawings/vmlDrawing1.vml"/><Relationship Id="rId4" Type="http://schemas.openxmlformats.org/officeDocument/2006/relationships/image" Target="../media/image5.png"/><Relationship Id="rId9" Type="http://schemas.openxmlformats.org/officeDocument/2006/relationships/image" Target="../media/image12.png"/><Relationship Id="rId15" Type="http://schemas.openxmlformats.org/officeDocument/2006/relationships/image" Target="../media/image24.png"/><Relationship Id="rId14" Type="http://schemas.openxmlformats.org/officeDocument/2006/relationships/image" Target="../media/image17.png"/><Relationship Id="rId17" Type="http://schemas.openxmlformats.org/officeDocument/2006/relationships/oleObject" Target="../embeddings/oleObject1.bin"/><Relationship Id="rId16" Type="http://schemas.openxmlformats.org/officeDocument/2006/relationships/oleObject" Target="../embeddings/oleObject1.bin"/><Relationship Id="rId5" Type="http://schemas.openxmlformats.org/officeDocument/2006/relationships/image" Target="../media/image15.png"/><Relationship Id="rId6" Type="http://schemas.openxmlformats.org/officeDocument/2006/relationships/image" Target="../media/image2.png"/><Relationship Id="rId18" Type="http://schemas.openxmlformats.org/officeDocument/2006/relationships/image" Target="../media/image40.png"/><Relationship Id="rId7" Type="http://schemas.openxmlformats.org/officeDocument/2006/relationships/image" Target="../media/image4.png"/><Relationship Id="rId8" Type="http://schemas.openxmlformats.org/officeDocument/2006/relationships/image" Target="../media/image36.png"/></Relationships>
</file>

<file path=ppt/slides/_rels/slide1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png"/><Relationship Id="rId13" Type="http://schemas.openxmlformats.org/officeDocument/2006/relationships/image" Target="../media/image14.png"/><Relationship Id="rId12"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vmlDrawing" Target="../drawings/vmlDrawing2.vml"/><Relationship Id="rId4" Type="http://schemas.openxmlformats.org/officeDocument/2006/relationships/image" Target="../media/image5.png"/><Relationship Id="rId9" Type="http://schemas.openxmlformats.org/officeDocument/2006/relationships/image" Target="../media/image12.png"/><Relationship Id="rId15" Type="http://schemas.openxmlformats.org/officeDocument/2006/relationships/image" Target="../media/image24.png"/><Relationship Id="rId14" Type="http://schemas.openxmlformats.org/officeDocument/2006/relationships/image" Target="../media/image17.png"/><Relationship Id="rId17" Type="http://schemas.openxmlformats.org/officeDocument/2006/relationships/oleObject" Target="../embeddings/oleObject2.bin"/><Relationship Id="rId16" Type="http://schemas.openxmlformats.org/officeDocument/2006/relationships/oleObject" Target="../embeddings/oleObject2.bin"/><Relationship Id="rId5" Type="http://schemas.openxmlformats.org/officeDocument/2006/relationships/image" Target="../media/image15.png"/><Relationship Id="rId19" Type="http://schemas.openxmlformats.org/officeDocument/2006/relationships/image" Target="../media/image43.png"/><Relationship Id="rId6" Type="http://schemas.openxmlformats.org/officeDocument/2006/relationships/image" Target="../media/image2.png"/><Relationship Id="rId18" Type="http://schemas.openxmlformats.org/officeDocument/2006/relationships/image" Target="../media/image40.png"/><Relationship Id="rId7" Type="http://schemas.openxmlformats.org/officeDocument/2006/relationships/image" Target="../media/image4.png"/><Relationship Id="rId8" Type="http://schemas.openxmlformats.org/officeDocument/2006/relationships/image" Target="../media/image36.png"/></Relationships>
</file>

<file path=ppt/slides/_rels/slide18.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3.png"/><Relationship Id="rId13" Type="http://schemas.openxmlformats.org/officeDocument/2006/relationships/image" Target="../media/image1.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2.png"/><Relationship Id="rId1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7.png"/></Relationships>
</file>

<file path=ppt/slides/_rels/slide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3.png"/><Relationship Id="rId13" Type="http://schemas.openxmlformats.org/officeDocument/2006/relationships/image" Target="../media/image1.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2.png"/><Relationship Id="rId1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6.png"/></Relationships>
</file>

<file path=ppt/slides/_rels/slide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7.png"/><Relationship Id="rId13" Type="http://schemas.openxmlformats.org/officeDocument/2006/relationships/image" Target="../media/image15.png"/><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6.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4.png"/><Relationship Id="rId7"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1"/>
          <p:cNvSpPr txBox="1"/>
          <p:nvPr/>
        </p:nvSpPr>
        <p:spPr>
          <a:xfrm>
            <a:off x="4503620" y="1920537"/>
            <a:ext cx="4121701" cy="1721031"/>
          </a:xfrm>
          <a:prstGeom prst="rect">
            <a:avLst/>
          </a:prstGeom>
          <a:noFill/>
          <a:ln>
            <a:noFill/>
          </a:ln>
        </p:spPr>
        <p:txBody>
          <a:bodyPr anchorCtr="0" anchor="t" bIns="91400" lIns="91400" spcFirstLastPara="1" rIns="91400" wrap="square" tIns="91400">
            <a:spAutoFit/>
          </a:bodyPr>
          <a:lstStyle/>
          <a:p>
            <a:pPr indent="0" lvl="0" marL="0" marR="0" rtl="1" algn="r">
              <a:lnSpc>
                <a:spcPct val="104166"/>
              </a:lnSpc>
              <a:spcBef>
                <a:spcPts val="0"/>
              </a:spcBef>
              <a:spcAft>
                <a:spcPts val="0"/>
              </a:spcAft>
              <a:buClr>
                <a:srgbClr val="232752"/>
              </a:buClr>
              <a:buSzPts val="4800"/>
              <a:buFont typeface="Assistant ExtraBold"/>
              <a:buNone/>
            </a:pPr>
            <a:r>
              <a:rPr b="0" i="0" lang="iw-IL" sz="4800" u="none" cap="none" strike="noStrike">
                <a:solidFill>
                  <a:srgbClr val="232752"/>
                </a:solidFill>
                <a:latin typeface="Assistant ExtraBold"/>
                <a:ea typeface="Assistant ExtraBold"/>
                <a:cs typeface="Assistant ExtraBold"/>
                <a:sym typeface="Assistant ExtraBold"/>
              </a:rPr>
              <a:t>משוב</a:t>
            </a:r>
            <a:br>
              <a:rPr b="0" i="0" lang="iw-IL" sz="4800" u="none" cap="none" strike="noStrike">
                <a:solidFill>
                  <a:srgbClr val="232752"/>
                </a:solidFill>
                <a:latin typeface="Assistant ExtraBold"/>
                <a:ea typeface="Assistant ExtraBold"/>
                <a:cs typeface="Assistant ExtraBold"/>
                <a:sym typeface="Assistant ExtraBold"/>
              </a:rPr>
            </a:br>
            <a:r>
              <a:rPr b="0" i="0" lang="iw-IL" sz="48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ACE6"/>
              </a:solidFill>
              <a:latin typeface="Arial"/>
              <a:ea typeface="Arial"/>
              <a:cs typeface="Arial"/>
              <a:sym typeface="Arial"/>
            </a:endParaRPr>
          </a:p>
        </p:txBody>
      </p:sp>
      <p:sp>
        <p:nvSpPr>
          <p:cNvPr id="24" name="Google Shape;24;p1"/>
          <p:cNvSpPr/>
          <p:nvPr/>
        </p:nvSpPr>
        <p:spPr>
          <a:xfrm>
            <a:off x="-5125" y="5051375"/>
            <a:ext cx="9144001"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55;p13" id="25" name="Google Shape;25;p1"/>
          <p:cNvPicPr preferRelativeResize="0"/>
          <p:nvPr/>
        </p:nvPicPr>
        <p:blipFill rotWithShape="1">
          <a:blip r:embed="rId3">
            <a:alphaModFix/>
          </a:blip>
          <a:srcRect b="25722" l="4362" r="4571" t="19277"/>
          <a:stretch/>
        </p:blipFill>
        <p:spPr>
          <a:xfrm>
            <a:off x="6905262" y="612625"/>
            <a:ext cx="1442851" cy="871402"/>
          </a:xfrm>
          <a:prstGeom prst="rect">
            <a:avLst/>
          </a:prstGeom>
          <a:noFill/>
          <a:ln>
            <a:noFill/>
          </a:ln>
        </p:spPr>
      </p:pic>
      <p:sp>
        <p:nvSpPr>
          <p:cNvPr id="26" name="Google Shape;26;p1"/>
          <p:cNvSpPr txBox="1"/>
          <p:nvPr>
            <p:ph idx="12" type="sldNum"/>
          </p:nvPr>
        </p:nvSpPr>
        <p:spPr>
          <a:xfrm>
            <a:off x="174198" y="4533500"/>
            <a:ext cx="260930" cy="3479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sz="900">
                <a:solidFill>
                  <a:srgbClr val="232752"/>
                </a:solidFill>
                <a:latin typeface="Assistant SemiBold"/>
                <a:ea typeface="Assistant SemiBold"/>
                <a:cs typeface="Assistant SemiBold"/>
                <a:sym typeface="Assistant SemiBold"/>
              </a:rPr>
              <a:t>‹#›</a:t>
            </a:fld>
            <a:endParaRPr/>
          </a:p>
        </p:txBody>
      </p:sp>
      <p:sp>
        <p:nvSpPr>
          <p:cNvPr id="27" name="Google Shape;27;p1"/>
          <p:cNvSpPr/>
          <p:nvPr/>
        </p:nvSpPr>
        <p:spPr>
          <a:xfrm>
            <a:off x="90899" y="4353924"/>
            <a:ext cx="8962202" cy="56940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0;p13" id="28" name="Google Shape;28;p1"/>
          <p:cNvPicPr preferRelativeResize="0"/>
          <p:nvPr/>
        </p:nvPicPr>
        <p:blipFill rotWithShape="1">
          <a:blip r:embed="rId4">
            <a:alphaModFix/>
          </a:blip>
          <a:srcRect b="0" l="0" r="0" t="0"/>
          <a:stretch/>
        </p:blipFill>
        <p:spPr>
          <a:xfrm rot="3173669">
            <a:off x="4795859" y="1031616"/>
            <a:ext cx="428726" cy="946126"/>
          </a:xfrm>
          <a:prstGeom prst="rect">
            <a:avLst/>
          </a:prstGeom>
          <a:noFill/>
          <a:ln>
            <a:noFill/>
          </a:ln>
        </p:spPr>
      </p:pic>
      <p:pic>
        <p:nvPicPr>
          <p:cNvPr descr="Google Shape;62;p13" id="29" name="Google Shape;29;p1"/>
          <p:cNvPicPr preferRelativeResize="0"/>
          <p:nvPr/>
        </p:nvPicPr>
        <p:blipFill rotWithShape="1">
          <a:blip r:embed="rId5">
            <a:alphaModFix/>
          </a:blip>
          <a:srcRect b="0" l="0" r="0" t="0"/>
          <a:stretch/>
        </p:blipFill>
        <p:spPr>
          <a:xfrm rot="-2133876">
            <a:off x="7689315" y="3988899"/>
            <a:ext cx="1117046" cy="667702"/>
          </a:xfrm>
          <a:prstGeom prst="rect">
            <a:avLst/>
          </a:prstGeom>
          <a:noFill/>
          <a:ln>
            <a:noFill/>
          </a:ln>
        </p:spPr>
      </p:pic>
      <p:pic>
        <p:nvPicPr>
          <p:cNvPr id="30" name="Google Shape;30;p1"/>
          <p:cNvPicPr preferRelativeResize="0"/>
          <p:nvPr/>
        </p:nvPicPr>
        <p:blipFill rotWithShape="1">
          <a:blip r:embed="rId6">
            <a:alphaModFix/>
          </a:blip>
          <a:srcRect b="0" l="0" r="0" t="0"/>
          <a:stretch/>
        </p:blipFill>
        <p:spPr>
          <a:xfrm>
            <a:off x="564985" y="802113"/>
            <a:ext cx="4262195" cy="3594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92" name="Google Shape;192;p29"/>
          <p:cNvSpPr txBox="1"/>
          <p:nvPr/>
        </p:nvSpPr>
        <p:spPr>
          <a:xfrm>
            <a:off x="2556432" y="2219508"/>
            <a:ext cx="3843300" cy="1139100"/>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דוגמ</a:t>
            </a:r>
            <a:r>
              <a:rPr lang="iw-IL" sz="2800">
                <a:solidFill>
                  <a:srgbClr val="00B0F0"/>
                </a:solidFill>
                <a:latin typeface="Assistant ExtraBold"/>
                <a:ea typeface="Assistant ExtraBold"/>
                <a:cs typeface="Assistant ExtraBold"/>
                <a:sym typeface="Assistant ExtraBold"/>
              </a:rPr>
              <a:t>ה</a:t>
            </a:r>
            <a:r>
              <a:rPr b="0" i="0" lang="iw-IL" sz="2800" u="none" cap="none" strike="noStrike">
                <a:solidFill>
                  <a:srgbClr val="00B0F0"/>
                </a:solidFill>
                <a:latin typeface="Assistant ExtraBold"/>
                <a:ea typeface="Assistant ExtraBold"/>
                <a:cs typeface="Assistant ExtraBold"/>
                <a:sym typeface="Assistant ExtraBold"/>
              </a:rPr>
              <a:t> לנקודות למשוב לפי מקורות המשוב</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93" name="Google Shape;193;p29"/>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99" name="Google Shape;199;p30"/>
          <p:cNvSpPr txBox="1"/>
          <p:nvPr/>
        </p:nvSpPr>
        <p:spPr>
          <a:xfrm>
            <a:off x="4902067" y="1106325"/>
            <a:ext cx="3843221" cy="588853"/>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מנתח הנתונים</a:t>
            </a:r>
            <a:endParaRPr/>
          </a:p>
        </p:txBody>
      </p:sp>
      <p:pic>
        <p:nvPicPr>
          <p:cNvPr descr="Google Shape;60;p13" id="200" name="Google Shape;200;p30"/>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201" name="Google Shape;201;p30"/>
          <p:cNvSpPr txBox="1"/>
          <p:nvPr/>
        </p:nvSpPr>
        <p:spPr>
          <a:xfrm>
            <a:off x="3484938" y="2166242"/>
            <a:ext cx="1879737" cy="362381"/>
          </a:xfrm>
          <a:prstGeom prst="rect">
            <a:avLst/>
          </a:prstGeom>
          <a:noFill/>
          <a:ln>
            <a:noFill/>
          </a:ln>
        </p:spPr>
        <p:txBody>
          <a:bodyPr anchorCtr="0" anchor="t" bIns="68550" lIns="68550" spcFirstLastPara="1" rIns="68550" wrap="square" tIns="68550">
            <a:spAutoFit/>
          </a:bodyPr>
          <a:lstStyle/>
          <a:p>
            <a:pPr indent="0" lvl="0" marL="0" marR="0" rtl="0" algn="l">
              <a:lnSpc>
                <a:spcPct val="120000"/>
              </a:lnSpc>
              <a:spcBef>
                <a:spcPts val="0"/>
              </a:spcBef>
              <a:spcAft>
                <a:spcPts val="0"/>
              </a:spcAft>
              <a:buNone/>
            </a:pPr>
            <a:r>
              <a:t/>
            </a:r>
            <a:endParaRPr b="0" i="0" sz="1300" u="none" cap="none" strike="noStrike">
              <a:solidFill>
                <a:srgbClr val="232752"/>
              </a:solidFill>
              <a:latin typeface="Assistant"/>
              <a:ea typeface="Assistant"/>
              <a:cs typeface="Assistant"/>
              <a:sym typeface="Assistant"/>
            </a:endParaRPr>
          </a:p>
        </p:txBody>
      </p:sp>
      <p:sp>
        <p:nvSpPr>
          <p:cNvPr id="202" name="Google Shape;202;p30"/>
          <p:cNvSpPr txBox="1"/>
          <p:nvPr/>
        </p:nvSpPr>
        <p:spPr>
          <a:xfrm>
            <a:off x="5401113" y="1920225"/>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203" name="Google Shape;203;p30"/>
          <p:cNvSpPr txBox="1"/>
          <p:nvPr/>
        </p:nvSpPr>
        <p:spPr>
          <a:xfrm>
            <a:off x="5401113" y="3396484"/>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204" name="Google Shape;204;p30"/>
          <p:cNvSpPr txBox="1"/>
          <p:nvPr/>
        </p:nvSpPr>
        <p:spPr>
          <a:xfrm>
            <a:off x="3753890" y="1887301"/>
            <a:ext cx="1610785"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חיובי </a:t>
            </a:r>
            <a:endParaRPr b="1" i="0" sz="1600" u="none" cap="none" strike="noStrike">
              <a:solidFill>
                <a:srgbClr val="232752"/>
              </a:solidFill>
              <a:latin typeface="Assistant"/>
              <a:ea typeface="Assistant"/>
              <a:cs typeface="Assistant"/>
              <a:sym typeface="Assistant"/>
            </a:endParaRPr>
          </a:p>
        </p:txBody>
      </p:sp>
      <p:sp>
        <p:nvSpPr>
          <p:cNvPr id="205" name="Google Shape;205;p30"/>
          <p:cNvSpPr txBox="1"/>
          <p:nvPr/>
        </p:nvSpPr>
        <p:spPr>
          <a:xfrm>
            <a:off x="3230217" y="3371501"/>
            <a:ext cx="2134460"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שיפור / שינוי</a:t>
            </a:r>
            <a:endParaRPr b="1" i="0" sz="1600" u="none" cap="none" strike="noStrike">
              <a:solidFill>
                <a:srgbClr val="232752"/>
              </a:solidFill>
              <a:latin typeface="Assistant"/>
              <a:ea typeface="Assistant"/>
              <a:cs typeface="Assistant"/>
              <a:sym typeface="Assistant"/>
            </a:endParaRPr>
          </a:p>
        </p:txBody>
      </p:sp>
      <p:sp>
        <p:nvSpPr>
          <p:cNvPr id="206" name="Google Shape;206;p30"/>
          <p:cNvSpPr txBox="1"/>
          <p:nvPr/>
        </p:nvSpPr>
        <p:spPr>
          <a:xfrm>
            <a:off x="3441863" y="3647525"/>
            <a:ext cx="1879738" cy="842512"/>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שילוב של עוד מקורות מידע במחקר שביצעתי כמו כתבות ומאמרים</a:t>
            </a:r>
            <a:endParaRPr b="0" i="0" sz="1300" u="none" cap="none" strike="noStrike">
              <a:solidFill>
                <a:srgbClr val="232752"/>
              </a:solidFill>
              <a:latin typeface="Assistant"/>
              <a:ea typeface="Assistant"/>
              <a:cs typeface="Assistant"/>
              <a:sym typeface="Assistant"/>
            </a:endParaRPr>
          </a:p>
        </p:txBody>
      </p:sp>
      <p:sp>
        <p:nvSpPr>
          <p:cNvPr id="207" name="Google Shape;207;p30"/>
          <p:cNvSpPr txBox="1"/>
          <p:nvPr/>
        </p:nvSpPr>
        <p:spPr>
          <a:xfrm>
            <a:off x="3111421" y="2172827"/>
            <a:ext cx="2271900" cy="8187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בדיקה מעמיקה של הנתונים שבהם השתמשתי כולל טיפול מתאים בכל פער שנמצא</a:t>
            </a:r>
            <a:endParaRPr b="0" i="0" sz="1300" u="none" cap="none" strike="noStrike">
              <a:solidFill>
                <a:srgbClr val="232752"/>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213" name="Google Shape;213;p31"/>
          <p:cNvSpPr txBox="1"/>
          <p:nvPr/>
        </p:nvSpPr>
        <p:spPr>
          <a:xfrm>
            <a:off x="4902067" y="1106325"/>
            <a:ext cx="3843221" cy="588853"/>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מקבלי ההחלטות בארגון</a:t>
            </a:r>
            <a:endParaRPr/>
          </a:p>
        </p:txBody>
      </p:sp>
      <p:pic>
        <p:nvPicPr>
          <p:cNvPr descr="Google Shape;60;p13" id="214" name="Google Shape;214;p31"/>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215" name="Google Shape;215;p31"/>
          <p:cNvSpPr txBox="1"/>
          <p:nvPr/>
        </p:nvSpPr>
        <p:spPr>
          <a:xfrm>
            <a:off x="3484938" y="2166242"/>
            <a:ext cx="1879737" cy="362381"/>
          </a:xfrm>
          <a:prstGeom prst="rect">
            <a:avLst/>
          </a:prstGeom>
          <a:noFill/>
          <a:ln>
            <a:noFill/>
          </a:ln>
        </p:spPr>
        <p:txBody>
          <a:bodyPr anchorCtr="0" anchor="t" bIns="68550" lIns="68550" spcFirstLastPara="1" rIns="68550" wrap="square" tIns="68550">
            <a:spAutoFit/>
          </a:bodyPr>
          <a:lstStyle/>
          <a:p>
            <a:pPr indent="0" lvl="0" marL="0" marR="0" rtl="0" algn="l">
              <a:lnSpc>
                <a:spcPct val="120000"/>
              </a:lnSpc>
              <a:spcBef>
                <a:spcPts val="0"/>
              </a:spcBef>
              <a:spcAft>
                <a:spcPts val="0"/>
              </a:spcAft>
              <a:buNone/>
            </a:pPr>
            <a:r>
              <a:t/>
            </a:r>
            <a:endParaRPr b="0" i="0" sz="1300" u="none" cap="none" strike="noStrike">
              <a:solidFill>
                <a:srgbClr val="232752"/>
              </a:solidFill>
              <a:latin typeface="Assistant"/>
              <a:ea typeface="Assistant"/>
              <a:cs typeface="Assistant"/>
              <a:sym typeface="Assistant"/>
            </a:endParaRPr>
          </a:p>
        </p:txBody>
      </p:sp>
      <p:sp>
        <p:nvSpPr>
          <p:cNvPr id="216" name="Google Shape;216;p31"/>
          <p:cNvSpPr txBox="1"/>
          <p:nvPr/>
        </p:nvSpPr>
        <p:spPr>
          <a:xfrm>
            <a:off x="5401113" y="1920225"/>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217" name="Google Shape;217;p31"/>
          <p:cNvSpPr txBox="1"/>
          <p:nvPr/>
        </p:nvSpPr>
        <p:spPr>
          <a:xfrm>
            <a:off x="5401113" y="3396484"/>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218" name="Google Shape;218;p31"/>
          <p:cNvSpPr txBox="1"/>
          <p:nvPr/>
        </p:nvSpPr>
        <p:spPr>
          <a:xfrm>
            <a:off x="3753890" y="1887301"/>
            <a:ext cx="1610785"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חיובי </a:t>
            </a:r>
            <a:endParaRPr b="1" i="0" sz="1600" u="none" cap="none" strike="noStrike">
              <a:solidFill>
                <a:srgbClr val="232752"/>
              </a:solidFill>
              <a:latin typeface="Assistant"/>
              <a:ea typeface="Assistant"/>
              <a:cs typeface="Assistant"/>
              <a:sym typeface="Assistant"/>
            </a:endParaRPr>
          </a:p>
        </p:txBody>
      </p:sp>
      <p:sp>
        <p:nvSpPr>
          <p:cNvPr id="219" name="Google Shape;219;p31"/>
          <p:cNvSpPr txBox="1"/>
          <p:nvPr/>
        </p:nvSpPr>
        <p:spPr>
          <a:xfrm>
            <a:off x="3230217" y="3371501"/>
            <a:ext cx="2134460"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שיפור / שינוי</a:t>
            </a:r>
            <a:endParaRPr b="1" i="0" sz="1600" u="none" cap="none" strike="noStrike">
              <a:solidFill>
                <a:srgbClr val="232752"/>
              </a:solidFill>
              <a:latin typeface="Assistant"/>
              <a:ea typeface="Assistant"/>
              <a:cs typeface="Assistant"/>
              <a:sym typeface="Assistant"/>
            </a:endParaRPr>
          </a:p>
        </p:txBody>
      </p:sp>
      <p:sp>
        <p:nvSpPr>
          <p:cNvPr id="220" name="Google Shape;220;p31"/>
          <p:cNvSpPr txBox="1"/>
          <p:nvPr/>
        </p:nvSpPr>
        <p:spPr>
          <a:xfrm>
            <a:off x="3441863" y="3647525"/>
            <a:ext cx="1879738" cy="1082578"/>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תיעוד העבודה – מנתח הנתונים לא תיעד את כלל סיכומי הישיבות שבוצעו בתהליך המחקר</a:t>
            </a:r>
            <a:endParaRPr b="0" i="0" sz="1300" u="none" cap="none" strike="noStrike">
              <a:solidFill>
                <a:srgbClr val="232752"/>
              </a:solidFill>
              <a:latin typeface="Assistant"/>
              <a:ea typeface="Assistant"/>
              <a:cs typeface="Assistant"/>
              <a:sym typeface="Assistant"/>
            </a:endParaRPr>
          </a:p>
        </p:txBody>
      </p:sp>
      <p:sp>
        <p:nvSpPr>
          <p:cNvPr id="221" name="Google Shape;221;p31"/>
          <p:cNvSpPr txBox="1"/>
          <p:nvPr/>
        </p:nvSpPr>
        <p:spPr>
          <a:xfrm>
            <a:off x="3111421" y="2172827"/>
            <a:ext cx="2271983" cy="842512"/>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עמידה בזמנים – מנתח הנתונים לא חרג מלוחות הזמנים שהוגדרו לו במשימה</a:t>
            </a:r>
            <a:endParaRPr b="0" i="0" sz="1300" u="none" cap="none" strike="noStrike">
              <a:solidFill>
                <a:srgbClr val="232752"/>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227" name="Google Shape;227;p32"/>
          <p:cNvSpPr txBox="1"/>
          <p:nvPr/>
        </p:nvSpPr>
        <p:spPr>
          <a:xfrm>
            <a:off x="4902067" y="1106325"/>
            <a:ext cx="3843300" cy="569400"/>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משתמשי הקצה</a:t>
            </a:r>
            <a:endParaRPr/>
          </a:p>
        </p:txBody>
      </p:sp>
      <p:pic>
        <p:nvPicPr>
          <p:cNvPr descr="Google Shape;60;p13" id="228" name="Google Shape;228;p32"/>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229" name="Google Shape;229;p32"/>
          <p:cNvSpPr txBox="1"/>
          <p:nvPr/>
        </p:nvSpPr>
        <p:spPr>
          <a:xfrm>
            <a:off x="3484938" y="2166242"/>
            <a:ext cx="1879737" cy="362381"/>
          </a:xfrm>
          <a:prstGeom prst="rect">
            <a:avLst/>
          </a:prstGeom>
          <a:noFill/>
          <a:ln>
            <a:noFill/>
          </a:ln>
        </p:spPr>
        <p:txBody>
          <a:bodyPr anchorCtr="0" anchor="t" bIns="68550" lIns="68550" spcFirstLastPara="1" rIns="68550" wrap="square" tIns="68550">
            <a:spAutoFit/>
          </a:bodyPr>
          <a:lstStyle/>
          <a:p>
            <a:pPr indent="0" lvl="0" marL="0" marR="0" rtl="0" algn="l">
              <a:lnSpc>
                <a:spcPct val="120000"/>
              </a:lnSpc>
              <a:spcBef>
                <a:spcPts val="0"/>
              </a:spcBef>
              <a:spcAft>
                <a:spcPts val="0"/>
              </a:spcAft>
              <a:buNone/>
            </a:pPr>
            <a:r>
              <a:t/>
            </a:r>
            <a:endParaRPr b="0" i="0" sz="1300" u="none" cap="none" strike="noStrike">
              <a:solidFill>
                <a:srgbClr val="232752"/>
              </a:solidFill>
              <a:latin typeface="Assistant"/>
              <a:ea typeface="Assistant"/>
              <a:cs typeface="Assistant"/>
              <a:sym typeface="Assistant"/>
            </a:endParaRPr>
          </a:p>
        </p:txBody>
      </p:sp>
      <p:sp>
        <p:nvSpPr>
          <p:cNvPr id="230" name="Google Shape;230;p32"/>
          <p:cNvSpPr txBox="1"/>
          <p:nvPr/>
        </p:nvSpPr>
        <p:spPr>
          <a:xfrm>
            <a:off x="5401113" y="1920225"/>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231" name="Google Shape;231;p32"/>
          <p:cNvSpPr txBox="1"/>
          <p:nvPr/>
        </p:nvSpPr>
        <p:spPr>
          <a:xfrm>
            <a:off x="5401113" y="3396484"/>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232" name="Google Shape;232;p32"/>
          <p:cNvSpPr txBox="1"/>
          <p:nvPr/>
        </p:nvSpPr>
        <p:spPr>
          <a:xfrm>
            <a:off x="3753890" y="1887301"/>
            <a:ext cx="1610785"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חיובי </a:t>
            </a:r>
            <a:endParaRPr b="1" i="0" sz="1600" u="none" cap="none" strike="noStrike">
              <a:solidFill>
                <a:srgbClr val="232752"/>
              </a:solidFill>
              <a:latin typeface="Assistant"/>
              <a:ea typeface="Assistant"/>
              <a:cs typeface="Assistant"/>
              <a:sym typeface="Assistant"/>
            </a:endParaRPr>
          </a:p>
        </p:txBody>
      </p:sp>
      <p:sp>
        <p:nvSpPr>
          <p:cNvPr id="233" name="Google Shape;233;p32"/>
          <p:cNvSpPr txBox="1"/>
          <p:nvPr/>
        </p:nvSpPr>
        <p:spPr>
          <a:xfrm>
            <a:off x="3230217" y="3371501"/>
            <a:ext cx="2134460"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שיפור / שינוי</a:t>
            </a:r>
            <a:endParaRPr b="1" i="0" sz="1600" u="none" cap="none" strike="noStrike">
              <a:solidFill>
                <a:srgbClr val="232752"/>
              </a:solidFill>
              <a:latin typeface="Assistant"/>
              <a:ea typeface="Assistant"/>
              <a:cs typeface="Assistant"/>
              <a:sym typeface="Assistant"/>
            </a:endParaRPr>
          </a:p>
        </p:txBody>
      </p:sp>
      <p:sp>
        <p:nvSpPr>
          <p:cNvPr id="234" name="Google Shape;234;p32"/>
          <p:cNvSpPr txBox="1"/>
          <p:nvPr/>
        </p:nvSpPr>
        <p:spPr>
          <a:xfrm>
            <a:off x="3049777" y="3647525"/>
            <a:ext cx="2271900" cy="8187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יישום ההמלצות שניתנו מקשה מאוד על תהליכי המכירה וגורם לנטישת לקוחות במהלכה</a:t>
            </a:r>
            <a:endParaRPr b="0" i="0" sz="1300" u="none" cap="none" strike="noStrike">
              <a:solidFill>
                <a:srgbClr val="232752"/>
              </a:solidFill>
              <a:latin typeface="Assistant"/>
              <a:ea typeface="Assistant"/>
              <a:cs typeface="Assistant"/>
              <a:sym typeface="Assistant"/>
            </a:endParaRPr>
          </a:p>
        </p:txBody>
      </p:sp>
      <p:sp>
        <p:nvSpPr>
          <p:cNvPr id="235" name="Google Shape;235;p32"/>
          <p:cNvSpPr txBox="1"/>
          <p:nvPr/>
        </p:nvSpPr>
        <p:spPr>
          <a:xfrm>
            <a:off x="3111421" y="2172827"/>
            <a:ext cx="2271900" cy="8187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ההמלצות שהציע מנתח הנתונים חשובות ורלוונטיות מאוד לתהליכי המכירה</a:t>
            </a:r>
            <a:endParaRPr b="0" i="0" sz="1300" u="none" cap="none" strike="noStrike">
              <a:solidFill>
                <a:srgbClr val="232752"/>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241" name="Google Shape;241;p33"/>
          <p:cNvSpPr txBox="1"/>
          <p:nvPr/>
        </p:nvSpPr>
        <p:spPr>
          <a:xfrm>
            <a:off x="4902067" y="1106325"/>
            <a:ext cx="3843221" cy="588853"/>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תוצאות היישום</a:t>
            </a:r>
            <a:endParaRPr/>
          </a:p>
        </p:txBody>
      </p:sp>
      <p:pic>
        <p:nvPicPr>
          <p:cNvPr descr="Google Shape;60;p13" id="242" name="Google Shape;242;p33"/>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243" name="Google Shape;243;p33"/>
          <p:cNvSpPr txBox="1"/>
          <p:nvPr/>
        </p:nvSpPr>
        <p:spPr>
          <a:xfrm>
            <a:off x="3484938" y="2166242"/>
            <a:ext cx="1879737" cy="362381"/>
          </a:xfrm>
          <a:prstGeom prst="rect">
            <a:avLst/>
          </a:prstGeom>
          <a:noFill/>
          <a:ln>
            <a:noFill/>
          </a:ln>
        </p:spPr>
        <p:txBody>
          <a:bodyPr anchorCtr="0" anchor="t" bIns="68550" lIns="68550" spcFirstLastPara="1" rIns="68550" wrap="square" tIns="68550">
            <a:spAutoFit/>
          </a:bodyPr>
          <a:lstStyle/>
          <a:p>
            <a:pPr indent="0" lvl="0" marL="0" marR="0" rtl="0" algn="l">
              <a:lnSpc>
                <a:spcPct val="120000"/>
              </a:lnSpc>
              <a:spcBef>
                <a:spcPts val="0"/>
              </a:spcBef>
              <a:spcAft>
                <a:spcPts val="0"/>
              </a:spcAft>
              <a:buNone/>
            </a:pPr>
            <a:r>
              <a:t/>
            </a:r>
            <a:endParaRPr b="0" i="0" sz="1300" u="none" cap="none" strike="noStrike">
              <a:solidFill>
                <a:srgbClr val="232752"/>
              </a:solidFill>
              <a:latin typeface="Assistant"/>
              <a:ea typeface="Assistant"/>
              <a:cs typeface="Assistant"/>
              <a:sym typeface="Assistant"/>
            </a:endParaRPr>
          </a:p>
        </p:txBody>
      </p:sp>
      <p:sp>
        <p:nvSpPr>
          <p:cNvPr id="244" name="Google Shape;244;p33"/>
          <p:cNvSpPr txBox="1"/>
          <p:nvPr/>
        </p:nvSpPr>
        <p:spPr>
          <a:xfrm>
            <a:off x="5401113" y="1920225"/>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245" name="Google Shape;245;p33"/>
          <p:cNvSpPr txBox="1"/>
          <p:nvPr/>
        </p:nvSpPr>
        <p:spPr>
          <a:xfrm>
            <a:off x="5401113" y="3396484"/>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246" name="Google Shape;246;p33"/>
          <p:cNvSpPr txBox="1"/>
          <p:nvPr/>
        </p:nvSpPr>
        <p:spPr>
          <a:xfrm>
            <a:off x="3753890" y="1887301"/>
            <a:ext cx="1610785"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חיובי </a:t>
            </a:r>
            <a:endParaRPr b="1" i="0" sz="1600" u="none" cap="none" strike="noStrike">
              <a:solidFill>
                <a:srgbClr val="232752"/>
              </a:solidFill>
              <a:latin typeface="Assistant"/>
              <a:ea typeface="Assistant"/>
              <a:cs typeface="Assistant"/>
              <a:sym typeface="Assistant"/>
            </a:endParaRPr>
          </a:p>
        </p:txBody>
      </p:sp>
      <p:sp>
        <p:nvSpPr>
          <p:cNvPr id="247" name="Google Shape;247;p33"/>
          <p:cNvSpPr txBox="1"/>
          <p:nvPr/>
        </p:nvSpPr>
        <p:spPr>
          <a:xfrm>
            <a:off x="3230217" y="3371501"/>
            <a:ext cx="2134460"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שיפור / שינוי</a:t>
            </a:r>
            <a:endParaRPr b="1" i="0" sz="1600" u="none" cap="none" strike="noStrike">
              <a:solidFill>
                <a:srgbClr val="232752"/>
              </a:solidFill>
              <a:latin typeface="Assistant"/>
              <a:ea typeface="Assistant"/>
              <a:cs typeface="Assistant"/>
              <a:sym typeface="Assistant"/>
            </a:endParaRPr>
          </a:p>
        </p:txBody>
      </p:sp>
      <p:sp>
        <p:nvSpPr>
          <p:cNvPr id="248" name="Google Shape;248;p33"/>
          <p:cNvSpPr txBox="1"/>
          <p:nvPr/>
        </p:nvSpPr>
        <p:spPr>
          <a:xfrm>
            <a:off x="2763078" y="3647525"/>
            <a:ext cx="2558523" cy="1082578"/>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היקפי המכירות ירדו בחודש האחרון מפני שהמלצות מנתח הנתונים בגין איסוף יותר נתונים ממתעניינים גורם ללקוחות מסוימים לנטוש את תהליך המכירה</a:t>
            </a:r>
            <a:endParaRPr b="0" i="0" sz="1300" u="none" cap="none" strike="noStrike">
              <a:solidFill>
                <a:srgbClr val="232752"/>
              </a:solidFill>
              <a:latin typeface="Assistant"/>
              <a:ea typeface="Assistant"/>
              <a:cs typeface="Assistant"/>
              <a:sym typeface="Assistant"/>
            </a:endParaRPr>
          </a:p>
        </p:txBody>
      </p:sp>
      <p:sp>
        <p:nvSpPr>
          <p:cNvPr id="249" name="Google Shape;249;p33"/>
          <p:cNvSpPr txBox="1"/>
          <p:nvPr/>
        </p:nvSpPr>
        <p:spPr>
          <a:xfrm>
            <a:off x="3111421" y="2172827"/>
            <a:ext cx="2271983" cy="602446"/>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מרווחי המכירות עלו בחודש האחרון לאחר יישום המלצות מנתח הנתונים</a:t>
            </a:r>
            <a:endParaRPr b="0" i="0" sz="1300" u="none" cap="none" strike="noStrike">
              <a:solidFill>
                <a:srgbClr val="232752"/>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5" name="Google Shape;255;p9"/>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6" name="Google Shape;256;p9"/>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fontScale="70000" lnSpcReduction="20000"/>
          </a:bodyPr>
          <a:lstStyle/>
          <a:p>
            <a:pPr indent="0" lvl="0" marL="0" rtl="0" algn="r">
              <a:lnSpc>
                <a:spcPct val="100000"/>
              </a:lnSpc>
              <a:spcBef>
                <a:spcPts val="0"/>
              </a:spcBef>
              <a:spcAft>
                <a:spcPts val="0"/>
              </a:spcAft>
              <a:buClr>
                <a:srgbClr val="232752"/>
              </a:buClr>
              <a:buSzPct val="142857"/>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257" name="Google Shape;257;p9"/>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pic>
        <p:nvPicPr>
          <p:cNvPr descr="Google Shape;74;p14" id="258" name="Google Shape;258;p9"/>
          <p:cNvPicPr preferRelativeResize="0"/>
          <p:nvPr/>
        </p:nvPicPr>
        <p:blipFill rotWithShape="1">
          <a:blip r:embed="rId3">
            <a:alphaModFix/>
          </a:blip>
          <a:srcRect b="0" l="0" r="0" t="0"/>
          <a:stretch/>
        </p:blipFill>
        <p:spPr>
          <a:xfrm>
            <a:off x="6178096" y="3402014"/>
            <a:ext cx="309415" cy="280077"/>
          </a:xfrm>
          <a:prstGeom prst="rect">
            <a:avLst/>
          </a:prstGeom>
          <a:noFill/>
          <a:ln>
            <a:noFill/>
          </a:ln>
        </p:spPr>
      </p:pic>
      <p:sp>
        <p:nvSpPr>
          <p:cNvPr id="259" name="Google Shape;259;p9"/>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60" name="Google Shape;260;p9"/>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261" name="Google Shape;261;p9"/>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62" name="Google Shape;262;p9"/>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264" name="Google Shape;264;p9"/>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66" name="Google Shape;266;p9"/>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משוב</a:t>
            </a:r>
            <a:endParaRPr b="1" i="0" sz="1050" u="none" cap="none" strike="noStrike">
              <a:solidFill>
                <a:srgbClr val="FFFFFF"/>
              </a:solidFill>
              <a:latin typeface="Assistant"/>
              <a:ea typeface="Assistant"/>
              <a:cs typeface="Assistant"/>
              <a:sym typeface="Assistant"/>
            </a:endParaRPr>
          </a:p>
        </p:txBody>
      </p:sp>
      <p:sp>
        <p:nvSpPr>
          <p:cNvPr id="267" name="Google Shape;267;p9"/>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68" name="Google Shape;268;p9"/>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קבלת החלטות</a:t>
            </a:r>
            <a:endParaRPr b="1" i="0" sz="1050" u="none" cap="none" strike="noStrike">
              <a:solidFill>
                <a:srgbClr val="FFFFFF"/>
              </a:solidFill>
              <a:latin typeface="Assistant"/>
              <a:ea typeface="Assistant"/>
              <a:cs typeface="Assistant"/>
              <a:sym typeface="Assistant"/>
            </a:endParaRPr>
          </a:p>
        </p:txBody>
      </p:sp>
      <p:sp>
        <p:nvSpPr>
          <p:cNvPr id="269" name="Google Shape;269;p9"/>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70" name="Google Shape;270;p9"/>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פרזנטציה</a:t>
            </a:r>
            <a:endParaRPr b="1" i="0" sz="1050" u="none" cap="none" strike="noStrike">
              <a:solidFill>
                <a:srgbClr val="FFFFFF"/>
              </a:solidFill>
              <a:latin typeface="Assistant"/>
              <a:ea typeface="Assistant"/>
              <a:cs typeface="Assistant"/>
              <a:sym typeface="Assistant"/>
            </a:endParaRPr>
          </a:p>
        </p:txBody>
      </p:sp>
      <p:sp>
        <p:nvSpPr>
          <p:cNvPr id="271" name="Google Shape;271;p9"/>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72" name="Google Shape;272;p9"/>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עיבוד, ניתוח נתונים וויזואליזציה</a:t>
            </a:r>
            <a:endParaRPr b="1" i="0" sz="1050" u="none" cap="none" strike="noStrike">
              <a:solidFill>
                <a:srgbClr val="FFFFFF"/>
              </a:solidFill>
              <a:latin typeface="Assistant"/>
              <a:ea typeface="Assistant"/>
              <a:cs typeface="Assistant"/>
              <a:sym typeface="Assistant"/>
            </a:endParaRPr>
          </a:p>
        </p:txBody>
      </p:sp>
      <p:pic>
        <p:nvPicPr>
          <p:cNvPr descr="Google Shape;91;p14" id="273" name="Google Shape;273;p9"/>
          <p:cNvPicPr preferRelativeResize="0"/>
          <p:nvPr/>
        </p:nvPicPr>
        <p:blipFill rotWithShape="1">
          <a:blip r:embed="rId4">
            <a:alphaModFix/>
          </a:blip>
          <a:srcRect b="0" l="0" r="0" t="0"/>
          <a:stretch/>
        </p:blipFill>
        <p:spPr>
          <a:xfrm>
            <a:off x="7184087" y="2144184"/>
            <a:ext cx="309419" cy="280084"/>
          </a:xfrm>
          <a:prstGeom prst="rect">
            <a:avLst/>
          </a:prstGeom>
          <a:noFill/>
          <a:ln>
            <a:noFill/>
          </a:ln>
        </p:spPr>
      </p:pic>
      <p:pic>
        <p:nvPicPr>
          <p:cNvPr descr="Google Shape;92;p14" id="274" name="Google Shape;274;p9"/>
          <p:cNvPicPr preferRelativeResize="0"/>
          <p:nvPr/>
        </p:nvPicPr>
        <p:blipFill rotWithShape="1">
          <a:blip r:embed="rId5">
            <a:alphaModFix/>
          </a:blip>
          <a:srcRect b="0" l="0" r="0" t="0"/>
          <a:stretch/>
        </p:blipFill>
        <p:spPr>
          <a:xfrm>
            <a:off x="6156623" y="924473"/>
            <a:ext cx="352650" cy="319221"/>
          </a:xfrm>
          <a:prstGeom prst="rect">
            <a:avLst/>
          </a:prstGeom>
          <a:noFill/>
          <a:ln>
            <a:noFill/>
          </a:ln>
        </p:spPr>
      </p:pic>
      <p:pic>
        <p:nvPicPr>
          <p:cNvPr descr="Google Shape;93;p14" id="275" name="Google Shape;275;p9"/>
          <p:cNvPicPr preferRelativeResize="0"/>
          <p:nvPr/>
        </p:nvPicPr>
        <p:blipFill rotWithShape="1">
          <a:blip r:embed="rId6">
            <a:alphaModFix/>
          </a:blip>
          <a:srcRect b="0" l="0" r="0" t="0"/>
          <a:stretch/>
        </p:blipFill>
        <p:spPr>
          <a:xfrm>
            <a:off x="4462276" y="653950"/>
            <a:ext cx="352632" cy="319200"/>
          </a:xfrm>
          <a:prstGeom prst="rect">
            <a:avLst/>
          </a:prstGeom>
          <a:noFill/>
          <a:ln>
            <a:noFill/>
          </a:ln>
        </p:spPr>
      </p:pic>
      <p:pic>
        <p:nvPicPr>
          <p:cNvPr descr="Google Shape;94;p14" id="276" name="Google Shape;276;p9"/>
          <p:cNvPicPr preferRelativeResize="0"/>
          <p:nvPr/>
        </p:nvPicPr>
        <p:blipFill rotWithShape="1">
          <a:blip r:embed="rId7">
            <a:alphaModFix/>
          </a:blip>
          <a:srcRect b="0" l="0" r="0" t="0"/>
          <a:stretch/>
        </p:blipFill>
        <p:spPr>
          <a:xfrm>
            <a:off x="2672981" y="952070"/>
            <a:ext cx="375370" cy="339784"/>
          </a:xfrm>
          <a:prstGeom prst="rect">
            <a:avLst/>
          </a:prstGeom>
          <a:noFill/>
          <a:ln>
            <a:noFill/>
          </a:ln>
        </p:spPr>
      </p:pic>
      <p:pic>
        <p:nvPicPr>
          <p:cNvPr descr="Google Shape;95;p14" id="277" name="Google Shape;277;p9"/>
          <p:cNvPicPr preferRelativeResize="0"/>
          <p:nvPr/>
        </p:nvPicPr>
        <p:blipFill rotWithShape="1">
          <a:blip r:embed="rId8">
            <a:alphaModFix/>
          </a:blip>
          <a:srcRect b="0" l="0" r="0" t="0"/>
          <a:stretch/>
        </p:blipFill>
        <p:spPr>
          <a:xfrm>
            <a:off x="1645578" y="2185853"/>
            <a:ext cx="319221" cy="288954"/>
          </a:xfrm>
          <a:prstGeom prst="rect">
            <a:avLst/>
          </a:prstGeom>
          <a:noFill/>
          <a:ln>
            <a:noFill/>
          </a:ln>
        </p:spPr>
      </p:pic>
      <p:pic>
        <p:nvPicPr>
          <p:cNvPr descr="Google Shape;97;p14" id="278" name="Google Shape;278;p9"/>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sp>
        <p:nvSpPr>
          <p:cNvPr id="279" name="Google Shape;279;p9"/>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280" name="Google Shape;280;p9"/>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281" name="Google Shape;281;p9"/>
          <p:cNvPicPr preferRelativeResize="0"/>
          <p:nvPr/>
        </p:nvPicPr>
        <p:blipFill rotWithShape="1">
          <a:blip r:embed="rId10">
            <a:alphaModFix/>
          </a:blip>
          <a:srcRect b="0" l="0" r="0" t="0"/>
          <a:stretch/>
        </p:blipFill>
        <p:spPr>
          <a:xfrm>
            <a:off x="2679405" y="3390141"/>
            <a:ext cx="330672" cy="319091"/>
          </a:xfrm>
          <a:prstGeom prst="rect">
            <a:avLst/>
          </a:prstGeom>
          <a:noFill/>
          <a:ln>
            <a:noFill/>
          </a:ln>
        </p:spPr>
      </p:pic>
      <p:pic>
        <p:nvPicPr>
          <p:cNvPr descr="תמונה 169" id="282" name="Google Shape;282;p9"/>
          <p:cNvPicPr preferRelativeResize="0"/>
          <p:nvPr/>
        </p:nvPicPr>
        <p:blipFill rotWithShape="1">
          <a:blip r:embed="rId11">
            <a:alphaModFix/>
          </a:blip>
          <a:srcRect b="0" l="0" r="0" t="0"/>
          <a:stretch/>
        </p:blipFill>
        <p:spPr>
          <a:xfrm>
            <a:off x="4462277" y="3863355"/>
            <a:ext cx="352663" cy="319221"/>
          </a:xfrm>
          <a:prstGeom prst="rect">
            <a:avLst/>
          </a:prstGeom>
          <a:noFill/>
          <a:ln>
            <a:noFill/>
          </a:ln>
        </p:spPr>
      </p:pic>
      <p:grpSp>
        <p:nvGrpSpPr>
          <p:cNvPr id="283" name="Google Shape;283;p9"/>
          <p:cNvGrpSpPr/>
          <p:nvPr/>
        </p:nvGrpSpPr>
        <p:grpSpPr>
          <a:xfrm>
            <a:off x="3598938" y="1867847"/>
            <a:ext cx="2161405" cy="1449034"/>
            <a:chOff x="3598938" y="1867847"/>
            <a:chExt cx="2161405" cy="1449034"/>
          </a:xfrm>
        </p:grpSpPr>
        <p:pic>
          <p:nvPicPr>
            <p:cNvPr descr="Google Shape;380;p21" id="284" name="Google Shape;284;p9"/>
            <p:cNvPicPr preferRelativeResize="0"/>
            <p:nvPr/>
          </p:nvPicPr>
          <p:blipFill rotWithShape="1">
            <a:blip r:embed="rId12">
              <a:alphaModFix amt="30000"/>
            </a:blip>
            <a:srcRect b="0" l="0" r="0" t="0"/>
            <a:stretch/>
          </p:blipFill>
          <p:spPr>
            <a:xfrm>
              <a:off x="3676244" y="2192070"/>
              <a:ext cx="450136" cy="448200"/>
            </a:xfrm>
            <a:prstGeom prst="rect">
              <a:avLst/>
            </a:prstGeom>
            <a:noFill/>
            <a:ln>
              <a:noFill/>
            </a:ln>
          </p:spPr>
        </p:pic>
        <p:sp>
          <p:nvSpPr>
            <p:cNvPr id="285" name="Google Shape;285;p9"/>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83;p21" id="286" name="Google Shape;286;p9"/>
            <p:cNvPicPr preferRelativeResize="0"/>
            <p:nvPr/>
          </p:nvPicPr>
          <p:blipFill rotWithShape="1">
            <a:blip r:embed="rId13">
              <a:alphaModFix amt="30000"/>
            </a:blip>
            <a:srcRect b="0" l="0" r="0" t="0"/>
            <a:stretch/>
          </p:blipFill>
          <p:spPr>
            <a:xfrm>
              <a:off x="4631864" y="1867847"/>
              <a:ext cx="1128479" cy="1056765"/>
            </a:xfrm>
            <a:prstGeom prst="rect">
              <a:avLst/>
            </a:prstGeom>
            <a:noFill/>
            <a:ln>
              <a:noFill/>
            </a:ln>
          </p:spPr>
        </p:pic>
        <p:pic>
          <p:nvPicPr>
            <p:cNvPr descr="Google Shape;384;p21" id="287" name="Google Shape;287;p9"/>
            <p:cNvPicPr preferRelativeResize="0"/>
            <p:nvPr/>
          </p:nvPicPr>
          <p:blipFill rotWithShape="1">
            <a:blip r:embed="rId14">
              <a:alphaModFix amt="30000"/>
            </a:blip>
            <a:srcRect b="0" l="0" r="0" t="0"/>
            <a:stretch/>
          </p:blipFill>
          <p:spPr>
            <a:xfrm>
              <a:off x="3598938" y="2544231"/>
              <a:ext cx="1093658" cy="772650"/>
            </a:xfrm>
            <a:prstGeom prst="rect">
              <a:avLst/>
            </a:prstGeom>
            <a:noFill/>
            <a:ln>
              <a:noFill/>
            </a:ln>
          </p:spPr>
        </p:pic>
        <p:sp>
          <p:nvSpPr>
            <p:cNvPr id="288" name="Google Shape;288;p9"/>
            <p:cNvSpPr txBox="1"/>
            <p:nvPr/>
          </p:nvSpPr>
          <p:spPr>
            <a:xfrm>
              <a:off x="4066147" y="2329994"/>
              <a:ext cx="1093801" cy="569491"/>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grpSp>
      <p:sp>
        <p:nvSpPr>
          <p:cNvPr id="289" name="Google Shape;289;p9"/>
          <p:cNvSpPr txBox="1"/>
          <p:nvPr/>
        </p:nvSpPr>
        <p:spPr>
          <a:xfrm>
            <a:off x="441845" y="4320194"/>
            <a:ext cx="3843221" cy="588853"/>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חשיבות המשוב</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4"/>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5" name="Google Shape;295;p34"/>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6" name="Google Shape;296;p34"/>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fontScale="70000" lnSpcReduction="20000"/>
          </a:bodyPr>
          <a:lstStyle/>
          <a:p>
            <a:pPr indent="0" lvl="0" marL="0" rtl="0" algn="r">
              <a:lnSpc>
                <a:spcPct val="100000"/>
              </a:lnSpc>
              <a:spcBef>
                <a:spcPts val="0"/>
              </a:spcBef>
              <a:spcAft>
                <a:spcPts val="0"/>
              </a:spcAft>
              <a:buClr>
                <a:srgbClr val="232752"/>
              </a:buClr>
              <a:buSzPct val="142857"/>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297" name="Google Shape;297;p34"/>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pic>
        <p:nvPicPr>
          <p:cNvPr descr="Google Shape;74;p14" id="298" name="Google Shape;298;p34"/>
          <p:cNvPicPr preferRelativeResize="0"/>
          <p:nvPr/>
        </p:nvPicPr>
        <p:blipFill rotWithShape="1">
          <a:blip r:embed="rId4">
            <a:alphaModFix/>
          </a:blip>
          <a:srcRect b="0" l="0" r="0" t="0"/>
          <a:stretch/>
        </p:blipFill>
        <p:spPr>
          <a:xfrm>
            <a:off x="6178096" y="3402014"/>
            <a:ext cx="309415" cy="280077"/>
          </a:xfrm>
          <a:prstGeom prst="rect">
            <a:avLst/>
          </a:prstGeom>
          <a:noFill/>
          <a:ln>
            <a:noFill/>
          </a:ln>
        </p:spPr>
      </p:pic>
      <p:sp>
        <p:nvSpPr>
          <p:cNvPr id="299" name="Google Shape;299;p34"/>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00" name="Google Shape;300;p34"/>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301" name="Google Shape;301;p34"/>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02" name="Google Shape;302;p34"/>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0" i="0" sz="1400" u="none" cap="none" strike="noStrike">
              <a:solidFill>
                <a:srgbClr val="000000"/>
              </a:solidFill>
              <a:latin typeface="Arial"/>
              <a:ea typeface="Arial"/>
              <a:cs typeface="Arial"/>
              <a:sym typeface="Arial"/>
            </a:endParaRPr>
          </a:p>
        </p:txBody>
      </p:sp>
      <p:sp>
        <p:nvSpPr>
          <p:cNvPr id="303" name="Google Shape;303;p34"/>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304" name="Google Shape;304;p34"/>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0" i="0" sz="1400" u="none" cap="none" strike="noStrike">
              <a:solidFill>
                <a:srgbClr val="000000"/>
              </a:solidFill>
              <a:latin typeface="Arial"/>
              <a:ea typeface="Arial"/>
              <a:cs typeface="Arial"/>
              <a:sym typeface="Arial"/>
            </a:endParaRPr>
          </a:p>
        </p:txBody>
      </p:sp>
      <p:sp>
        <p:nvSpPr>
          <p:cNvPr id="305" name="Google Shape;305;p34"/>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06" name="Google Shape;306;p34"/>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משוב</a:t>
            </a:r>
            <a:endParaRPr b="1" i="0" sz="1050" u="none" cap="none" strike="noStrike">
              <a:solidFill>
                <a:srgbClr val="FFFFFF"/>
              </a:solidFill>
              <a:latin typeface="Assistant"/>
              <a:ea typeface="Assistant"/>
              <a:cs typeface="Assistant"/>
              <a:sym typeface="Assistant"/>
            </a:endParaRPr>
          </a:p>
        </p:txBody>
      </p:sp>
      <p:sp>
        <p:nvSpPr>
          <p:cNvPr id="307" name="Google Shape;307;p34"/>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08" name="Google Shape;308;p34"/>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קבלת החלטות</a:t>
            </a:r>
            <a:endParaRPr b="1" i="0" sz="1050" u="none" cap="none" strike="noStrike">
              <a:solidFill>
                <a:srgbClr val="FFFFFF"/>
              </a:solidFill>
              <a:latin typeface="Assistant"/>
              <a:ea typeface="Assistant"/>
              <a:cs typeface="Assistant"/>
              <a:sym typeface="Assistant"/>
            </a:endParaRPr>
          </a:p>
        </p:txBody>
      </p:sp>
      <p:sp>
        <p:nvSpPr>
          <p:cNvPr id="309" name="Google Shape;309;p34"/>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10" name="Google Shape;310;p34"/>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פרזנטציה</a:t>
            </a:r>
            <a:endParaRPr b="1" i="0" sz="1050" u="none" cap="none" strike="noStrike">
              <a:solidFill>
                <a:srgbClr val="FFFFFF"/>
              </a:solidFill>
              <a:latin typeface="Assistant"/>
              <a:ea typeface="Assistant"/>
              <a:cs typeface="Assistant"/>
              <a:sym typeface="Assistant"/>
            </a:endParaRPr>
          </a:p>
        </p:txBody>
      </p:sp>
      <p:sp>
        <p:nvSpPr>
          <p:cNvPr id="311" name="Google Shape;311;p34"/>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12" name="Google Shape;312;p34"/>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עיבוד, ניתוח נתונים וויזואליזציה</a:t>
            </a:r>
            <a:endParaRPr b="1" i="0" sz="1050" u="none" cap="none" strike="noStrike">
              <a:solidFill>
                <a:srgbClr val="FFFFFF"/>
              </a:solidFill>
              <a:latin typeface="Assistant"/>
              <a:ea typeface="Assistant"/>
              <a:cs typeface="Assistant"/>
              <a:sym typeface="Assistant"/>
            </a:endParaRPr>
          </a:p>
        </p:txBody>
      </p:sp>
      <p:pic>
        <p:nvPicPr>
          <p:cNvPr descr="Google Shape;91;p14" id="313" name="Google Shape;313;p34"/>
          <p:cNvPicPr preferRelativeResize="0"/>
          <p:nvPr/>
        </p:nvPicPr>
        <p:blipFill rotWithShape="1">
          <a:blip r:embed="rId5">
            <a:alphaModFix/>
          </a:blip>
          <a:srcRect b="0" l="0" r="0" t="0"/>
          <a:stretch/>
        </p:blipFill>
        <p:spPr>
          <a:xfrm>
            <a:off x="7184087" y="2144184"/>
            <a:ext cx="309419" cy="280084"/>
          </a:xfrm>
          <a:prstGeom prst="rect">
            <a:avLst/>
          </a:prstGeom>
          <a:noFill/>
          <a:ln>
            <a:noFill/>
          </a:ln>
        </p:spPr>
      </p:pic>
      <p:pic>
        <p:nvPicPr>
          <p:cNvPr descr="Google Shape;92;p14" id="314" name="Google Shape;314;p34"/>
          <p:cNvPicPr preferRelativeResize="0"/>
          <p:nvPr/>
        </p:nvPicPr>
        <p:blipFill rotWithShape="1">
          <a:blip r:embed="rId6">
            <a:alphaModFix/>
          </a:blip>
          <a:srcRect b="0" l="0" r="0" t="0"/>
          <a:stretch/>
        </p:blipFill>
        <p:spPr>
          <a:xfrm>
            <a:off x="6156623" y="924473"/>
            <a:ext cx="352650" cy="319221"/>
          </a:xfrm>
          <a:prstGeom prst="rect">
            <a:avLst/>
          </a:prstGeom>
          <a:noFill/>
          <a:ln>
            <a:noFill/>
          </a:ln>
        </p:spPr>
      </p:pic>
      <p:pic>
        <p:nvPicPr>
          <p:cNvPr descr="Google Shape;93;p14" id="315" name="Google Shape;315;p34"/>
          <p:cNvPicPr preferRelativeResize="0"/>
          <p:nvPr/>
        </p:nvPicPr>
        <p:blipFill rotWithShape="1">
          <a:blip r:embed="rId7">
            <a:alphaModFix/>
          </a:blip>
          <a:srcRect b="0" l="0" r="0" t="0"/>
          <a:stretch/>
        </p:blipFill>
        <p:spPr>
          <a:xfrm>
            <a:off x="4462276" y="653950"/>
            <a:ext cx="352632" cy="319200"/>
          </a:xfrm>
          <a:prstGeom prst="rect">
            <a:avLst/>
          </a:prstGeom>
          <a:noFill/>
          <a:ln>
            <a:noFill/>
          </a:ln>
        </p:spPr>
      </p:pic>
      <p:pic>
        <p:nvPicPr>
          <p:cNvPr descr="Google Shape;94;p14" id="316" name="Google Shape;316;p34"/>
          <p:cNvPicPr preferRelativeResize="0"/>
          <p:nvPr/>
        </p:nvPicPr>
        <p:blipFill rotWithShape="1">
          <a:blip r:embed="rId8">
            <a:alphaModFix/>
          </a:blip>
          <a:srcRect b="0" l="0" r="0" t="0"/>
          <a:stretch/>
        </p:blipFill>
        <p:spPr>
          <a:xfrm>
            <a:off x="2672981" y="952070"/>
            <a:ext cx="375370" cy="339784"/>
          </a:xfrm>
          <a:prstGeom prst="rect">
            <a:avLst/>
          </a:prstGeom>
          <a:noFill/>
          <a:ln>
            <a:noFill/>
          </a:ln>
        </p:spPr>
      </p:pic>
      <p:pic>
        <p:nvPicPr>
          <p:cNvPr descr="Google Shape;95;p14" id="317" name="Google Shape;317;p34"/>
          <p:cNvPicPr preferRelativeResize="0"/>
          <p:nvPr/>
        </p:nvPicPr>
        <p:blipFill rotWithShape="1">
          <a:blip r:embed="rId9">
            <a:alphaModFix/>
          </a:blip>
          <a:srcRect b="0" l="0" r="0" t="0"/>
          <a:stretch/>
        </p:blipFill>
        <p:spPr>
          <a:xfrm>
            <a:off x="1645578" y="2185853"/>
            <a:ext cx="319221" cy="288954"/>
          </a:xfrm>
          <a:prstGeom prst="rect">
            <a:avLst/>
          </a:prstGeom>
          <a:noFill/>
          <a:ln>
            <a:noFill/>
          </a:ln>
        </p:spPr>
      </p:pic>
      <p:pic>
        <p:nvPicPr>
          <p:cNvPr descr="Google Shape;97;p14" id="318" name="Google Shape;318;p34"/>
          <p:cNvPicPr preferRelativeResize="0"/>
          <p:nvPr/>
        </p:nvPicPr>
        <p:blipFill rotWithShape="1">
          <a:blip r:embed="rId10">
            <a:alphaModFix/>
          </a:blip>
          <a:srcRect b="0" l="0" r="0" t="0"/>
          <a:stretch/>
        </p:blipFill>
        <p:spPr>
          <a:xfrm rot="351192">
            <a:off x="255522" y="4358345"/>
            <a:ext cx="682657" cy="408060"/>
          </a:xfrm>
          <a:prstGeom prst="rect">
            <a:avLst/>
          </a:prstGeom>
          <a:noFill/>
          <a:ln>
            <a:noFill/>
          </a:ln>
        </p:spPr>
      </p:pic>
      <p:sp>
        <p:nvSpPr>
          <p:cNvPr id="319" name="Google Shape;319;p34"/>
          <p:cNvSpPr txBox="1"/>
          <p:nvPr/>
        </p:nvSpPr>
        <p:spPr>
          <a:xfrm>
            <a:off x="7456965" y="56674"/>
            <a:ext cx="1610700" cy="1169700"/>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פרק המשוב בעצמו מכיל </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נתונים שלם!</a:t>
            </a:r>
            <a:endParaRPr b="0" i="0" sz="1400" u="none" cap="none" strike="noStrike">
              <a:solidFill>
                <a:srgbClr val="000000"/>
              </a:solidFill>
              <a:latin typeface="Arial"/>
              <a:ea typeface="Arial"/>
              <a:cs typeface="Arial"/>
              <a:sym typeface="Arial"/>
            </a:endParaRPr>
          </a:p>
        </p:txBody>
      </p:sp>
      <p:cxnSp>
        <p:nvCxnSpPr>
          <p:cNvPr id="320" name="Google Shape;320;p34"/>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321" name="Google Shape;321;p34"/>
          <p:cNvPicPr preferRelativeResize="0"/>
          <p:nvPr/>
        </p:nvPicPr>
        <p:blipFill rotWithShape="1">
          <a:blip r:embed="rId11">
            <a:alphaModFix/>
          </a:blip>
          <a:srcRect b="0" l="0" r="0" t="0"/>
          <a:stretch/>
        </p:blipFill>
        <p:spPr>
          <a:xfrm>
            <a:off x="2679405" y="3390141"/>
            <a:ext cx="330672" cy="319091"/>
          </a:xfrm>
          <a:prstGeom prst="rect">
            <a:avLst/>
          </a:prstGeom>
          <a:noFill/>
          <a:ln>
            <a:noFill/>
          </a:ln>
        </p:spPr>
      </p:pic>
      <p:pic>
        <p:nvPicPr>
          <p:cNvPr descr="תמונה 169" id="322" name="Google Shape;322;p34"/>
          <p:cNvPicPr preferRelativeResize="0"/>
          <p:nvPr/>
        </p:nvPicPr>
        <p:blipFill rotWithShape="1">
          <a:blip r:embed="rId12">
            <a:alphaModFix/>
          </a:blip>
          <a:srcRect b="0" l="0" r="0" t="0"/>
          <a:stretch/>
        </p:blipFill>
        <p:spPr>
          <a:xfrm>
            <a:off x="4462277" y="3863355"/>
            <a:ext cx="352663" cy="319221"/>
          </a:xfrm>
          <a:prstGeom prst="rect">
            <a:avLst/>
          </a:prstGeom>
          <a:noFill/>
          <a:ln>
            <a:noFill/>
          </a:ln>
        </p:spPr>
      </p:pic>
      <p:grpSp>
        <p:nvGrpSpPr>
          <p:cNvPr id="323" name="Google Shape;323;p34"/>
          <p:cNvGrpSpPr/>
          <p:nvPr/>
        </p:nvGrpSpPr>
        <p:grpSpPr>
          <a:xfrm>
            <a:off x="3598938" y="1867847"/>
            <a:ext cx="2161405" cy="1449034"/>
            <a:chOff x="3598938" y="1867847"/>
            <a:chExt cx="2161405" cy="1449034"/>
          </a:xfrm>
        </p:grpSpPr>
        <p:pic>
          <p:nvPicPr>
            <p:cNvPr descr="Google Shape;380;p21" id="324" name="Google Shape;324;p34"/>
            <p:cNvPicPr preferRelativeResize="0"/>
            <p:nvPr/>
          </p:nvPicPr>
          <p:blipFill rotWithShape="1">
            <a:blip r:embed="rId13">
              <a:alphaModFix amt="30000"/>
            </a:blip>
            <a:srcRect b="0" l="0" r="0" t="0"/>
            <a:stretch/>
          </p:blipFill>
          <p:spPr>
            <a:xfrm>
              <a:off x="3676244" y="2192070"/>
              <a:ext cx="450136" cy="448200"/>
            </a:xfrm>
            <a:prstGeom prst="rect">
              <a:avLst/>
            </a:prstGeom>
            <a:noFill/>
            <a:ln>
              <a:noFill/>
            </a:ln>
          </p:spPr>
        </p:pic>
        <p:sp>
          <p:nvSpPr>
            <p:cNvPr id="325" name="Google Shape;325;p34"/>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83;p21" id="326" name="Google Shape;326;p34"/>
            <p:cNvPicPr preferRelativeResize="0"/>
            <p:nvPr/>
          </p:nvPicPr>
          <p:blipFill rotWithShape="1">
            <a:blip r:embed="rId14">
              <a:alphaModFix amt="30000"/>
            </a:blip>
            <a:srcRect b="0" l="0" r="0" t="0"/>
            <a:stretch/>
          </p:blipFill>
          <p:spPr>
            <a:xfrm>
              <a:off x="4631864" y="1867847"/>
              <a:ext cx="1128479" cy="1056765"/>
            </a:xfrm>
            <a:prstGeom prst="rect">
              <a:avLst/>
            </a:prstGeom>
            <a:noFill/>
            <a:ln>
              <a:noFill/>
            </a:ln>
          </p:spPr>
        </p:pic>
        <p:pic>
          <p:nvPicPr>
            <p:cNvPr descr="Google Shape;384;p21" id="327" name="Google Shape;327;p34"/>
            <p:cNvPicPr preferRelativeResize="0"/>
            <p:nvPr/>
          </p:nvPicPr>
          <p:blipFill rotWithShape="1">
            <a:blip r:embed="rId15">
              <a:alphaModFix amt="30000"/>
            </a:blip>
            <a:srcRect b="0" l="0" r="0" t="0"/>
            <a:stretch/>
          </p:blipFill>
          <p:spPr>
            <a:xfrm>
              <a:off x="3598938" y="2544231"/>
              <a:ext cx="1093658" cy="772650"/>
            </a:xfrm>
            <a:prstGeom prst="rect">
              <a:avLst/>
            </a:prstGeom>
            <a:noFill/>
            <a:ln>
              <a:noFill/>
            </a:ln>
          </p:spPr>
        </p:pic>
        <p:sp>
          <p:nvSpPr>
            <p:cNvPr id="328" name="Google Shape;328;p34"/>
            <p:cNvSpPr txBox="1"/>
            <p:nvPr/>
          </p:nvSpPr>
          <p:spPr>
            <a:xfrm>
              <a:off x="4066147" y="2329994"/>
              <a:ext cx="1093801" cy="569491"/>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grpSp>
      <p:graphicFrame>
        <p:nvGraphicFramePr>
          <p:cNvPr id="329" name="Google Shape;329;p34"/>
          <p:cNvGraphicFramePr/>
          <p:nvPr/>
        </p:nvGraphicFramePr>
        <p:xfrm>
          <a:off x="2396288" y="859574"/>
          <a:ext cx="944919" cy="570459"/>
        </p:xfrm>
        <a:graphic>
          <a:graphicData uri="http://schemas.openxmlformats.org/presentationml/2006/ole">
            <mc:AlternateContent>
              <mc:Choice Requires="v">
                <p:oleObj r:id="rId16" imgH="570459" imgW="944919" progId="Paint.Picture" spid="_x0000_s1">
                  <p:embed/>
                </p:oleObj>
              </mc:Choice>
              <mc:Fallback>
                <p:oleObj r:id="rId17" imgH="570459" imgW="944919" progId="Paint.Picture">
                  <p:embed/>
                  <p:pic>
                    <p:nvPicPr>
                      <p:cNvPr id="329" name="Google Shape;329;p34"/>
                      <p:cNvPicPr preferRelativeResize="0"/>
                      <p:nvPr/>
                    </p:nvPicPr>
                    <p:blipFill rotWithShape="1">
                      <a:blip r:embed="rId18">
                        <a:alphaModFix/>
                      </a:blip>
                      <a:srcRect b="0" l="0" r="0" t="0"/>
                      <a:stretch/>
                    </p:blipFill>
                    <p:spPr>
                      <a:xfrm>
                        <a:off x="2396288" y="859574"/>
                        <a:ext cx="944919" cy="570459"/>
                      </a:xfrm>
                      <a:prstGeom prst="rect">
                        <a:avLst/>
                      </a:prstGeom>
                      <a:noFill/>
                      <a:ln>
                        <a:noFill/>
                      </a:ln>
                    </p:spPr>
                  </p:pic>
                </p:oleObj>
              </mc:Fallback>
            </mc:AlternateContent>
          </a:graphicData>
        </a:graphic>
      </p:graphicFrame>
      <p:sp>
        <p:nvSpPr>
          <p:cNvPr id="330" name="Google Shape;330;p34"/>
          <p:cNvSpPr txBox="1"/>
          <p:nvPr/>
        </p:nvSpPr>
        <p:spPr>
          <a:xfrm>
            <a:off x="441845" y="4250621"/>
            <a:ext cx="3843221" cy="555126"/>
          </a:xfrm>
          <a:prstGeom prst="rect">
            <a:avLst/>
          </a:prstGeom>
          <a:noFill/>
          <a:ln>
            <a:noFill/>
          </a:ln>
        </p:spPr>
        <p:txBody>
          <a:bodyPr anchorCtr="0" anchor="t" bIns="68550" lIns="68550" spcFirstLastPara="1" rIns="68550" wrap="square" tIns="68550">
            <a:spAutoFit/>
          </a:bodyPr>
          <a:lstStyle/>
          <a:p>
            <a:pPr indent="0" lvl="0" marL="0" marR="0" rtl="1" algn="ctr">
              <a:lnSpc>
                <a:spcPct val="231250"/>
              </a:lnSpc>
              <a:spcBef>
                <a:spcPts val="0"/>
              </a:spcBef>
              <a:spcAft>
                <a:spcPts val="0"/>
              </a:spcAft>
              <a:buNone/>
            </a:pPr>
            <a:r>
              <a:rPr b="0" i="0" lang="iw-IL" sz="1600" u="none" cap="none" strike="noStrike">
                <a:solidFill>
                  <a:srgbClr val="00B0F0"/>
                </a:solidFill>
                <a:latin typeface="Assistant ExtraBold"/>
                <a:ea typeface="Assistant ExtraBold"/>
                <a:cs typeface="Assistant ExtraBold"/>
                <a:sym typeface="Assistant ExtraBold"/>
              </a:rPr>
              <a:t>המשוב מכיל בתוכו מחזור נתונים שלם</a:t>
            </a:r>
            <a:endParaRPr b="0" i="0" sz="16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5"/>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36" name="Google Shape;336;p35"/>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37" name="Google Shape;337;p35"/>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fontScale="70000" lnSpcReduction="20000"/>
          </a:bodyPr>
          <a:lstStyle/>
          <a:p>
            <a:pPr indent="0" lvl="0" marL="0" rtl="0" algn="r">
              <a:lnSpc>
                <a:spcPct val="100000"/>
              </a:lnSpc>
              <a:spcBef>
                <a:spcPts val="0"/>
              </a:spcBef>
              <a:spcAft>
                <a:spcPts val="0"/>
              </a:spcAft>
              <a:buClr>
                <a:srgbClr val="232752"/>
              </a:buClr>
              <a:buSzPct val="142857"/>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338" name="Google Shape;338;p35"/>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pic>
        <p:nvPicPr>
          <p:cNvPr descr="Google Shape;74;p14" id="339" name="Google Shape;339;p35"/>
          <p:cNvPicPr preferRelativeResize="0"/>
          <p:nvPr/>
        </p:nvPicPr>
        <p:blipFill rotWithShape="1">
          <a:blip r:embed="rId4">
            <a:alphaModFix/>
          </a:blip>
          <a:srcRect b="0" l="0" r="0" t="0"/>
          <a:stretch/>
        </p:blipFill>
        <p:spPr>
          <a:xfrm>
            <a:off x="6178096" y="3402014"/>
            <a:ext cx="309415" cy="280077"/>
          </a:xfrm>
          <a:prstGeom prst="rect">
            <a:avLst/>
          </a:prstGeom>
          <a:noFill/>
          <a:ln>
            <a:noFill/>
          </a:ln>
        </p:spPr>
      </p:pic>
      <p:sp>
        <p:nvSpPr>
          <p:cNvPr id="340" name="Google Shape;340;p35"/>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41" name="Google Shape;341;p35"/>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342" name="Google Shape;342;p35"/>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43" name="Google Shape;343;p35"/>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0" i="0" sz="1400" u="none" cap="none" strike="noStrike">
              <a:solidFill>
                <a:srgbClr val="000000"/>
              </a:solidFill>
              <a:latin typeface="Arial"/>
              <a:ea typeface="Arial"/>
              <a:cs typeface="Arial"/>
              <a:sym typeface="Arial"/>
            </a:endParaRPr>
          </a:p>
        </p:txBody>
      </p:sp>
      <p:sp>
        <p:nvSpPr>
          <p:cNvPr id="344" name="Google Shape;344;p35"/>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345" name="Google Shape;345;p35"/>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0" i="0" sz="1400" u="none" cap="none" strike="noStrike">
              <a:solidFill>
                <a:srgbClr val="000000"/>
              </a:solidFill>
              <a:latin typeface="Arial"/>
              <a:ea typeface="Arial"/>
              <a:cs typeface="Arial"/>
              <a:sym typeface="Arial"/>
            </a:endParaRPr>
          </a:p>
        </p:txBody>
      </p:sp>
      <p:sp>
        <p:nvSpPr>
          <p:cNvPr id="346" name="Google Shape;346;p35"/>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47" name="Google Shape;347;p35"/>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משוב</a:t>
            </a:r>
            <a:endParaRPr b="1" i="0" sz="1050" u="none" cap="none" strike="noStrike">
              <a:solidFill>
                <a:srgbClr val="FFFFFF"/>
              </a:solidFill>
              <a:latin typeface="Assistant"/>
              <a:ea typeface="Assistant"/>
              <a:cs typeface="Assistant"/>
              <a:sym typeface="Assistant"/>
            </a:endParaRPr>
          </a:p>
        </p:txBody>
      </p:sp>
      <p:sp>
        <p:nvSpPr>
          <p:cNvPr id="348" name="Google Shape;348;p35"/>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49" name="Google Shape;349;p35"/>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קבלת החלטות</a:t>
            </a:r>
            <a:endParaRPr b="1" i="0" sz="1050" u="none" cap="none" strike="noStrike">
              <a:solidFill>
                <a:srgbClr val="FFFFFF"/>
              </a:solidFill>
              <a:latin typeface="Assistant"/>
              <a:ea typeface="Assistant"/>
              <a:cs typeface="Assistant"/>
              <a:sym typeface="Assistant"/>
            </a:endParaRPr>
          </a:p>
        </p:txBody>
      </p:sp>
      <p:sp>
        <p:nvSpPr>
          <p:cNvPr id="350" name="Google Shape;350;p35"/>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51" name="Google Shape;351;p35"/>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פרזנטציה</a:t>
            </a:r>
            <a:endParaRPr b="1" i="0" sz="1050" u="none" cap="none" strike="noStrike">
              <a:solidFill>
                <a:srgbClr val="FFFFFF"/>
              </a:solidFill>
              <a:latin typeface="Assistant"/>
              <a:ea typeface="Assistant"/>
              <a:cs typeface="Assistant"/>
              <a:sym typeface="Assistant"/>
            </a:endParaRPr>
          </a:p>
        </p:txBody>
      </p:sp>
      <p:sp>
        <p:nvSpPr>
          <p:cNvPr id="352" name="Google Shape;352;p35"/>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53" name="Google Shape;353;p35"/>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עיבוד, ניתוח נתונים וויזואליזציה</a:t>
            </a:r>
            <a:endParaRPr b="1" i="0" sz="1050" u="none" cap="none" strike="noStrike">
              <a:solidFill>
                <a:srgbClr val="FFFFFF"/>
              </a:solidFill>
              <a:latin typeface="Assistant"/>
              <a:ea typeface="Assistant"/>
              <a:cs typeface="Assistant"/>
              <a:sym typeface="Assistant"/>
            </a:endParaRPr>
          </a:p>
        </p:txBody>
      </p:sp>
      <p:pic>
        <p:nvPicPr>
          <p:cNvPr descr="Google Shape;91;p14" id="354" name="Google Shape;354;p35"/>
          <p:cNvPicPr preferRelativeResize="0"/>
          <p:nvPr/>
        </p:nvPicPr>
        <p:blipFill rotWithShape="1">
          <a:blip r:embed="rId5">
            <a:alphaModFix/>
          </a:blip>
          <a:srcRect b="0" l="0" r="0" t="0"/>
          <a:stretch/>
        </p:blipFill>
        <p:spPr>
          <a:xfrm>
            <a:off x="7184087" y="2144184"/>
            <a:ext cx="309419" cy="280084"/>
          </a:xfrm>
          <a:prstGeom prst="rect">
            <a:avLst/>
          </a:prstGeom>
          <a:noFill/>
          <a:ln>
            <a:noFill/>
          </a:ln>
        </p:spPr>
      </p:pic>
      <p:pic>
        <p:nvPicPr>
          <p:cNvPr descr="Google Shape;92;p14" id="355" name="Google Shape;355;p35"/>
          <p:cNvPicPr preferRelativeResize="0"/>
          <p:nvPr/>
        </p:nvPicPr>
        <p:blipFill rotWithShape="1">
          <a:blip r:embed="rId6">
            <a:alphaModFix/>
          </a:blip>
          <a:srcRect b="0" l="0" r="0" t="0"/>
          <a:stretch/>
        </p:blipFill>
        <p:spPr>
          <a:xfrm>
            <a:off x="6156623" y="924473"/>
            <a:ext cx="352650" cy="319221"/>
          </a:xfrm>
          <a:prstGeom prst="rect">
            <a:avLst/>
          </a:prstGeom>
          <a:noFill/>
          <a:ln>
            <a:noFill/>
          </a:ln>
        </p:spPr>
      </p:pic>
      <p:pic>
        <p:nvPicPr>
          <p:cNvPr descr="Google Shape;93;p14" id="356" name="Google Shape;356;p35"/>
          <p:cNvPicPr preferRelativeResize="0"/>
          <p:nvPr/>
        </p:nvPicPr>
        <p:blipFill rotWithShape="1">
          <a:blip r:embed="rId7">
            <a:alphaModFix/>
          </a:blip>
          <a:srcRect b="0" l="0" r="0" t="0"/>
          <a:stretch/>
        </p:blipFill>
        <p:spPr>
          <a:xfrm>
            <a:off x="4462276" y="653950"/>
            <a:ext cx="352632" cy="319200"/>
          </a:xfrm>
          <a:prstGeom prst="rect">
            <a:avLst/>
          </a:prstGeom>
          <a:noFill/>
          <a:ln>
            <a:noFill/>
          </a:ln>
        </p:spPr>
      </p:pic>
      <p:pic>
        <p:nvPicPr>
          <p:cNvPr descr="Google Shape;94;p14" id="357" name="Google Shape;357;p35"/>
          <p:cNvPicPr preferRelativeResize="0"/>
          <p:nvPr/>
        </p:nvPicPr>
        <p:blipFill rotWithShape="1">
          <a:blip r:embed="rId8">
            <a:alphaModFix/>
          </a:blip>
          <a:srcRect b="0" l="0" r="0" t="0"/>
          <a:stretch/>
        </p:blipFill>
        <p:spPr>
          <a:xfrm>
            <a:off x="2672981" y="952070"/>
            <a:ext cx="375370" cy="339784"/>
          </a:xfrm>
          <a:prstGeom prst="rect">
            <a:avLst/>
          </a:prstGeom>
          <a:noFill/>
          <a:ln>
            <a:noFill/>
          </a:ln>
        </p:spPr>
      </p:pic>
      <p:pic>
        <p:nvPicPr>
          <p:cNvPr descr="Google Shape;95;p14" id="358" name="Google Shape;358;p35"/>
          <p:cNvPicPr preferRelativeResize="0"/>
          <p:nvPr/>
        </p:nvPicPr>
        <p:blipFill rotWithShape="1">
          <a:blip r:embed="rId9">
            <a:alphaModFix/>
          </a:blip>
          <a:srcRect b="0" l="0" r="0" t="0"/>
          <a:stretch/>
        </p:blipFill>
        <p:spPr>
          <a:xfrm>
            <a:off x="1645578" y="2185853"/>
            <a:ext cx="319221" cy="288954"/>
          </a:xfrm>
          <a:prstGeom prst="rect">
            <a:avLst/>
          </a:prstGeom>
          <a:noFill/>
          <a:ln>
            <a:noFill/>
          </a:ln>
        </p:spPr>
      </p:pic>
      <p:pic>
        <p:nvPicPr>
          <p:cNvPr descr="Google Shape;97;p14" id="359" name="Google Shape;359;p35"/>
          <p:cNvPicPr preferRelativeResize="0"/>
          <p:nvPr/>
        </p:nvPicPr>
        <p:blipFill rotWithShape="1">
          <a:blip r:embed="rId10">
            <a:alphaModFix/>
          </a:blip>
          <a:srcRect b="0" l="0" r="0" t="0"/>
          <a:stretch/>
        </p:blipFill>
        <p:spPr>
          <a:xfrm rot="351192">
            <a:off x="255522" y="4358345"/>
            <a:ext cx="682657" cy="408060"/>
          </a:xfrm>
          <a:prstGeom prst="rect">
            <a:avLst/>
          </a:prstGeom>
          <a:noFill/>
          <a:ln>
            <a:noFill/>
          </a:ln>
        </p:spPr>
      </p:pic>
      <p:sp>
        <p:nvSpPr>
          <p:cNvPr id="360" name="Google Shape;360;p35"/>
          <p:cNvSpPr txBox="1"/>
          <p:nvPr/>
        </p:nvSpPr>
        <p:spPr>
          <a:xfrm>
            <a:off x="7456965" y="56674"/>
            <a:ext cx="1610700" cy="1169700"/>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פרק המשוב בעצמו מכיל </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נתונים שלם!</a:t>
            </a:r>
            <a:endParaRPr b="0" i="0" sz="1400" u="none" cap="none" strike="noStrike">
              <a:solidFill>
                <a:srgbClr val="000000"/>
              </a:solidFill>
              <a:latin typeface="Arial"/>
              <a:ea typeface="Arial"/>
              <a:cs typeface="Arial"/>
              <a:sym typeface="Arial"/>
            </a:endParaRPr>
          </a:p>
        </p:txBody>
      </p:sp>
      <p:cxnSp>
        <p:nvCxnSpPr>
          <p:cNvPr id="361" name="Google Shape;361;p35"/>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362" name="Google Shape;362;p35"/>
          <p:cNvPicPr preferRelativeResize="0"/>
          <p:nvPr/>
        </p:nvPicPr>
        <p:blipFill rotWithShape="1">
          <a:blip r:embed="rId11">
            <a:alphaModFix/>
          </a:blip>
          <a:srcRect b="0" l="0" r="0" t="0"/>
          <a:stretch/>
        </p:blipFill>
        <p:spPr>
          <a:xfrm>
            <a:off x="2679405" y="3390141"/>
            <a:ext cx="330672" cy="319091"/>
          </a:xfrm>
          <a:prstGeom prst="rect">
            <a:avLst/>
          </a:prstGeom>
          <a:noFill/>
          <a:ln>
            <a:noFill/>
          </a:ln>
        </p:spPr>
      </p:pic>
      <p:pic>
        <p:nvPicPr>
          <p:cNvPr descr="תמונה 169" id="363" name="Google Shape;363;p35"/>
          <p:cNvPicPr preferRelativeResize="0"/>
          <p:nvPr/>
        </p:nvPicPr>
        <p:blipFill rotWithShape="1">
          <a:blip r:embed="rId12">
            <a:alphaModFix/>
          </a:blip>
          <a:srcRect b="0" l="0" r="0" t="0"/>
          <a:stretch/>
        </p:blipFill>
        <p:spPr>
          <a:xfrm>
            <a:off x="4462277" y="3863355"/>
            <a:ext cx="352663" cy="319221"/>
          </a:xfrm>
          <a:prstGeom prst="rect">
            <a:avLst/>
          </a:prstGeom>
          <a:noFill/>
          <a:ln>
            <a:noFill/>
          </a:ln>
        </p:spPr>
      </p:pic>
      <p:grpSp>
        <p:nvGrpSpPr>
          <p:cNvPr id="364" name="Google Shape;364;p35"/>
          <p:cNvGrpSpPr/>
          <p:nvPr/>
        </p:nvGrpSpPr>
        <p:grpSpPr>
          <a:xfrm>
            <a:off x="3598938" y="1867847"/>
            <a:ext cx="2161405" cy="1449034"/>
            <a:chOff x="3598938" y="1867847"/>
            <a:chExt cx="2161405" cy="1449034"/>
          </a:xfrm>
        </p:grpSpPr>
        <p:pic>
          <p:nvPicPr>
            <p:cNvPr descr="Google Shape;380;p21" id="365" name="Google Shape;365;p35"/>
            <p:cNvPicPr preferRelativeResize="0"/>
            <p:nvPr/>
          </p:nvPicPr>
          <p:blipFill rotWithShape="1">
            <a:blip r:embed="rId13">
              <a:alphaModFix amt="30000"/>
            </a:blip>
            <a:srcRect b="0" l="0" r="0" t="0"/>
            <a:stretch/>
          </p:blipFill>
          <p:spPr>
            <a:xfrm>
              <a:off x="3676244" y="2192070"/>
              <a:ext cx="450136" cy="448200"/>
            </a:xfrm>
            <a:prstGeom prst="rect">
              <a:avLst/>
            </a:prstGeom>
            <a:noFill/>
            <a:ln>
              <a:noFill/>
            </a:ln>
          </p:spPr>
        </p:pic>
        <p:sp>
          <p:nvSpPr>
            <p:cNvPr id="366" name="Google Shape;366;p35"/>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83;p21" id="367" name="Google Shape;367;p35"/>
            <p:cNvPicPr preferRelativeResize="0"/>
            <p:nvPr/>
          </p:nvPicPr>
          <p:blipFill rotWithShape="1">
            <a:blip r:embed="rId14">
              <a:alphaModFix amt="30000"/>
            </a:blip>
            <a:srcRect b="0" l="0" r="0" t="0"/>
            <a:stretch/>
          </p:blipFill>
          <p:spPr>
            <a:xfrm>
              <a:off x="4631864" y="1867847"/>
              <a:ext cx="1128479" cy="1056765"/>
            </a:xfrm>
            <a:prstGeom prst="rect">
              <a:avLst/>
            </a:prstGeom>
            <a:noFill/>
            <a:ln>
              <a:noFill/>
            </a:ln>
          </p:spPr>
        </p:pic>
        <p:pic>
          <p:nvPicPr>
            <p:cNvPr descr="Google Shape;384;p21" id="368" name="Google Shape;368;p35"/>
            <p:cNvPicPr preferRelativeResize="0"/>
            <p:nvPr/>
          </p:nvPicPr>
          <p:blipFill rotWithShape="1">
            <a:blip r:embed="rId15">
              <a:alphaModFix amt="30000"/>
            </a:blip>
            <a:srcRect b="0" l="0" r="0" t="0"/>
            <a:stretch/>
          </p:blipFill>
          <p:spPr>
            <a:xfrm>
              <a:off x="3598938" y="2544231"/>
              <a:ext cx="1093658" cy="772650"/>
            </a:xfrm>
            <a:prstGeom prst="rect">
              <a:avLst/>
            </a:prstGeom>
            <a:noFill/>
            <a:ln>
              <a:noFill/>
            </a:ln>
          </p:spPr>
        </p:pic>
        <p:sp>
          <p:nvSpPr>
            <p:cNvPr id="369" name="Google Shape;369;p35"/>
            <p:cNvSpPr txBox="1"/>
            <p:nvPr/>
          </p:nvSpPr>
          <p:spPr>
            <a:xfrm>
              <a:off x="4066147" y="2329994"/>
              <a:ext cx="1093801" cy="569491"/>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grpSp>
      <p:graphicFrame>
        <p:nvGraphicFramePr>
          <p:cNvPr id="370" name="Google Shape;370;p35"/>
          <p:cNvGraphicFramePr/>
          <p:nvPr/>
        </p:nvGraphicFramePr>
        <p:xfrm>
          <a:off x="2396288" y="859574"/>
          <a:ext cx="944919" cy="570459"/>
        </p:xfrm>
        <a:graphic>
          <a:graphicData uri="http://schemas.openxmlformats.org/presentationml/2006/ole">
            <mc:AlternateContent>
              <mc:Choice Requires="v">
                <p:oleObj r:id="rId16" imgH="570459" imgW="944919" progId="Paint.Picture" spid="_x0000_s1">
                  <p:embed/>
                </p:oleObj>
              </mc:Choice>
              <mc:Fallback>
                <p:oleObj r:id="rId17" imgH="570459" imgW="944919" progId="Paint.Picture">
                  <p:embed/>
                  <p:pic>
                    <p:nvPicPr>
                      <p:cNvPr id="370" name="Google Shape;370;p35"/>
                      <p:cNvPicPr preferRelativeResize="0"/>
                      <p:nvPr/>
                    </p:nvPicPr>
                    <p:blipFill rotWithShape="1">
                      <a:blip r:embed="rId18">
                        <a:alphaModFix/>
                      </a:blip>
                      <a:srcRect b="0" l="0" r="0" t="0"/>
                      <a:stretch/>
                    </p:blipFill>
                    <p:spPr>
                      <a:xfrm>
                        <a:off x="2396288" y="859574"/>
                        <a:ext cx="944919" cy="570459"/>
                      </a:xfrm>
                      <a:prstGeom prst="rect">
                        <a:avLst/>
                      </a:prstGeom>
                      <a:noFill/>
                      <a:ln>
                        <a:noFill/>
                      </a:ln>
                    </p:spPr>
                  </p:pic>
                </p:oleObj>
              </mc:Fallback>
            </mc:AlternateContent>
          </a:graphicData>
        </a:graphic>
      </p:graphicFrame>
      <p:pic>
        <p:nvPicPr>
          <p:cNvPr id="371" name="Google Shape;371;p35"/>
          <p:cNvPicPr preferRelativeResize="0"/>
          <p:nvPr/>
        </p:nvPicPr>
        <p:blipFill rotWithShape="1">
          <a:blip r:embed="rId19">
            <a:alphaModFix/>
          </a:blip>
          <a:srcRect b="0" l="0" r="0" t="0"/>
          <a:stretch/>
        </p:blipFill>
        <p:spPr>
          <a:xfrm>
            <a:off x="4349544" y="590325"/>
            <a:ext cx="622736" cy="425366"/>
          </a:xfrm>
          <a:prstGeom prst="rect">
            <a:avLst/>
          </a:prstGeom>
          <a:noFill/>
          <a:ln>
            <a:noFill/>
          </a:ln>
        </p:spPr>
      </p:pic>
      <p:pic>
        <p:nvPicPr>
          <p:cNvPr id="372" name="Google Shape;372;p35"/>
          <p:cNvPicPr preferRelativeResize="0"/>
          <p:nvPr/>
        </p:nvPicPr>
        <p:blipFill rotWithShape="1">
          <a:blip r:embed="rId19">
            <a:alphaModFix/>
          </a:blip>
          <a:srcRect b="0" l="0" r="0" t="0"/>
          <a:stretch/>
        </p:blipFill>
        <p:spPr>
          <a:xfrm>
            <a:off x="6005593" y="835126"/>
            <a:ext cx="668968" cy="456946"/>
          </a:xfrm>
          <a:prstGeom prst="rect">
            <a:avLst/>
          </a:prstGeom>
          <a:noFill/>
          <a:ln>
            <a:noFill/>
          </a:ln>
        </p:spPr>
      </p:pic>
      <p:pic>
        <p:nvPicPr>
          <p:cNvPr id="373" name="Google Shape;373;p35"/>
          <p:cNvPicPr preferRelativeResize="0"/>
          <p:nvPr/>
        </p:nvPicPr>
        <p:blipFill rotWithShape="1">
          <a:blip r:embed="rId19">
            <a:alphaModFix/>
          </a:blip>
          <a:srcRect b="0" l="0" r="0" t="0"/>
          <a:stretch/>
        </p:blipFill>
        <p:spPr>
          <a:xfrm>
            <a:off x="7028601" y="2040611"/>
            <a:ext cx="671105" cy="458405"/>
          </a:xfrm>
          <a:prstGeom prst="rect">
            <a:avLst/>
          </a:prstGeom>
          <a:noFill/>
          <a:ln>
            <a:noFill/>
          </a:ln>
        </p:spPr>
      </p:pic>
      <p:pic>
        <p:nvPicPr>
          <p:cNvPr id="374" name="Google Shape;374;p35"/>
          <p:cNvPicPr preferRelativeResize="0"/>
          <p:nvPr/>
        </p:nvPicPr>
        <p:blipFill rotWithShape="1">
          <a:blip r:embed="rId19">
            <a:alphaModFix/>
          </a:blip>
          <a:srcRect b="0" l="0" r="0" t="0"/>
          <a:stretch/>
        </p:blipFill>
        <p:spPr>
          <a:xfrm>
            <a:off x="5972135" y="3277889"/>
            <a:ext cx="671105" cy="458405"/>
          </a:xfrm>
          <a:prstGeom prst="rect">
            <a:avLst/>
          </a:prstGeom>
          <a:noFill/>
          <a:ln>
            <a:noFill/>
          </a:ln>
        </p:spPr>
      </p:pic>
      <p:pic>
        <p:nvPicPr>
          <p:cNvPr id="375" name="Google Shape;375;p35"/>
          <p:cNvPicPr preferRelativeResize="0"/>
          <p:nvPr/>
        </p:nvPicPr>
        <p:blipFill rotWithShape="1">
          <a:blip r:embed="rId19">
            <a:alphaModFix/>
          </a:blip>
          <a:srcRect b="0" l="0" r="0" t="0"/>
          <a:stretch/>
        </p:blipFill>
        <p:spPr>
          <a:xfrm>
            <a:off x="4313811" y="3797084"/>
            <a:ext cx="671105" cy="458405"/>
          </a:xfrm>
          <a:prstGeom prst="rect">
            <a:avLst/>
          </a:prstGeom>
          <a:noFill/>
          <a:ln>
            <a:noFill/>
          </a:ln>
        </p:spPr>
      </p:pic>
      <p:pic>
        <p:nvPicPr>
          <p:cNvPr id="376" name="Google Shape;376;p35"/>
          <p:cNvPicPr preferRelativeResize="0"/>
          <p:nvPr/>
        </p:nvPicPr>
        <p:blipFill rotWithShape="1">
          <a:blip r:embed="rId19">
            <a:alphaModFix/>
          </a:blip>
          <a:srcRect b="0" l="0" r="0" t="0"/>
          <a:stretch/>
        </p:blipFill>
        <p:spPr>
          <a:xfrm>
            <a:off x="2500497" y="3316636"/>
            <a:ext cx="671105" cy="458405"/>
          </a:xfrm>
          <a:prstGeom prst="rect">
            <a:avLst/>
          </a:prstGeom>
          <a:noFill/>
          <a:ln>
            <a:noFill/>
          </a:ln>
        </p:spPr>
      </p:pic>
      <p:pic>
        <p:nvPicPr>
          <p:cNvPr id="377" name="Google Shape;377;p35"/>
          <p:cNvPicPr preferRelativeResize="0"/>
          <p:nvPr/>
        </p:nvPicPr>
        <p:blipFill rotWithShape="1">
          <a:blip r:embed="rId19">
            <a:alphaModFix/>
          </a:blip>
          <a:srcRect b="0" l="0" r="0" t="0"/>
          <a:stretch/>
        </p:blipFill>
        <p:spPr>
          <a:xfrm>
            <a:off x="1454355" y="2100023"/>
            <a:ext cx="671105" cy="458405"/>
          </a:xfrm>
          <a:prstGeom prst="rect">
            <a:avLst/>
          </a:prstGeom>
          <a:noFill/>
          <a:ln>
            <a:noFill/>
          </a:ln>
        </p:spPr>
      </p:pic>
      <p:sp>
        <p:nvSpPr>
          <p:cNvPr id="378" name="Google Shape;378;p35"/>
          <p:cNvSpPr txBox="1"/>
          <p:nvPr/>
        </p:nvSpPr>
        <p:spPr>
          <a:xfrm>
            <a:off x="441845" y="4250621"/>
            <a:ext cx="3843221" cy="555126"/>
          </a:xfrm>
          <a:prstGeom prst="rect">
            <a:avLst/>
          </a:prstGeom>
          <a:noFill/>
          <a:ln>
            <a:noFill/>
          </a:ln>
        </p:spPr>
        <p:txBody>
          <a:bodyPr anchorCtr="0" anchor="t" bIns="68550" lIns="68550" spcFirstLastPara="1" rIns="68550" wrap="square" tIns="68550">
            <a:spAutoFit/>
          </a:bodyPr>
          <a:lstStyle/>
          <a:p>
            <a:pPr indent="0" lvl="0" marL="0" marR="0" rtl="1" algn="ctr">
              <a:lnSpc>
                <a:spcPct val="231250"/>
              </a:lnSpc>
              <a:spcBef>
                <a:spcPts val="0"/>
              </a:spcBef>
              <a:spcAft>
                <a:spcPts val="0"/>
              </a:spcAft>
              <a:buNone/>
            </a:pPr>
            <a:r>
              <a:rPr b="0" i="0" lang="iw-IL" sz="1600" u="none" cap="none" strike="noStrike">
                <a:solidFill>
                  <a:srgbClr val="00B0F0"/>
                </a:solidFill>
                <a:latin typeface="Assistant ExtraBold"/>
                <a:ea typeface="Assistant ExtraBold"/>
                <a:cs typeface="Assistant ExtraBold"/>
                <a:sym typeface="Assistant ExtraBold"/>
              </a:rPr>
              <a:t>כל שלב במחזור הנתונים מכיל משוב</a:t>
            </a:r>
            <a:endParaRPr b="0" i="0" sz="16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6"/>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9;p14" id="384" name="Google Shape;384;p36"/>
          <p:cNvPicPr preferRelativeResize="0"/>
          <p:nvPr/>
        </p:nvPicPr>
        <p:blipFill rotWithShape="1">
          <a:blip r:embed="rId3">
            <a:alphaModFix/>
          </a:blip>
          <a:srcRect b="0" l="0" r="0" t="0"/>
          <a:stretch/>
        </p:blipFill>
        <p:spPr>
          <a:xfrm>
            <a:off x="3676244" y="2192070"/>
            <a:ext cx="450136" cy="448200"/>
          </a:xfrm>
          <a:prstGeom prst="rect">
            <a:avLst/>
          </a:prstGeom>
          <a:noFill/>
          <a:ln>
            <a:noFill/>
          </a:ln>
        </p:spPr>
      </p:pic>
      <p:sp>
        <p:nvSpPr>
          <p:cNvPr id="385" name="Google Shape;385;p36"/>
          <p:cNvSpPr/>
          <p:nvPr/>
        </p:nvSpPr>
        <p:spPr>
          <a:xfrm>
            <a:off x="3917245" y="2129769"/>
            <a:ext cx="1391400" cy="917701"/>
          </a:xfrm>
          <a:prstGeom prst="roundRect">
            <a:avLst>
              <a:gd fmla="val 10318" name="adj"/>
            </a:avLst>
          </a:prstGeom>
          <a:solidFill>
            <a:srgbClr val="FFFFFF"/>
          </a:solidFill>
          <a:ln cap="flat" cmpd="sng" w="9525">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86" name="Google Shape;386;p36"/>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87" name="Google Shape;387;p36"/>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fontScale="70000" lnSpcReduction="20000"/>
          </a:bodyPr>
          <a:lstStyle/>
          <a:p>
            <a:pPr indent="0" lvl="0" marL="0" rtl="0" algn="r">
              <a:lnSpc>
                <a:spcPct val="100000"/>
              </a:lnSpc>
              <a:spcBef>
                <a:spcPts val="0"/>
              </a:spcBef>
              <a:spcAft>
                <a:spcPts val="0"/>
              </a:spcAft>
              <a:buClr>
                <a:srgbClr val="232752"/>
              </a:buClr>
              <a:buSzPct val="142857"/>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pic>
        <p:nvPicPr>
          <p:cNvPr descr="Google Shape;74;p14" id="388" name="Google Shape;388;p36"/>
          <p:cNvPicPr preferRelativeResize="0"/>
          <p:nvPr/>
        </p:nvPicPr>
        <p:blipFill rotWithShape="1">
          <a:blip r:embed="rId4">
            <a:alphaModFix/>
          </a:blip>
          <a:srcRect b="0" l="0" r="0" t="0"/>
          <a:stretch/>
        </p:blipFill>
        <p:spPr>
          <a:xfrm>
            <a:off x="6178096" y="3402014"/>
            <a:ext cx="309415" cy="280077"/>
          </a:xfrm>
          <a:prstGeom prst="rect">
            <a:avLst/>
          </a:prstGeom>
          <a:noFill/>
          <a:ln>
            <a:noFill/>
          </a:ln>
        </p:spPr>
      </p:pic>
      <p:sp>
        <p:nvSpPr>
          <p:cNvPr id="389" name="Google Shape;389;p36"/>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0" name="Google Shape;390;p36"/>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1" name="Google Shape;391;p36"/>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392" name="Google Shape;392;p36"/>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3" name="Google Shape;393;p36"/>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4" name="Google Shape;394;p36"/>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5" name="Google Shape;395;p36"/>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grpSp>
        <p:nvGrpSpPr>
          <p:cNvPr id="396" name="Google Shape;396;p36"/>
          <p:cNvGrpSpPr/>
          <p:nvPr/>
        </p:nvGrpSpPr>
        <p:grpSpPr>
          <a:xfrm>
            <a:off x="1258369" y="953232"/>
            <a:ext cx="6627332" cy="3805152"/>
            <a:chOff x="1258369" y="953232"/>
            <a:chExt cx="6627332" cy="3805152"/>
          </a:xfrm>
        </p:grpSpPr>
        <p:sp>
          <p:nvSpPr>
            <p:cNvPr id="397" name="Google Shape;397;p36"/>
            <p:cNvSpPr txBox="1"/>
            <p:nvPr/>
          </p:nvSpPr>
          <p:spPr>
            <a:xfrm>
              <a:off x="5697226" y="3651410"/>
              <a:ext cx="1242595"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Data cleaning &amp; integration</a:t>
              </a:r>
              <a:endParaRPr b="1" i="0" sz="1050" u="none" cap="none" strike="noStrike">
                <a:solidFill>
                  <a:schemeClr val="lt1"/>
                </a:solidFill>
                <a:latin typeface="Assistant"/>
                <a:ea typeface="Assistant"/>
                <a:cs typeface="Assistant"/>
                <a:sym typeface="Assistant"/>
              </a:endParaRPr>
            </a:p>
          </p:txBody>
        </p:sp>
        <p:sp>
          <p:nvSpPr>
            <p:cNvPr id="398" name="Google Shape;398;p36"/>
            <p:cNvSpPr txBox="1"/>
            <p:nvPr/>
          </p:nvSpPr>
          <p:spPr>
            <a:xfrm>
              <a:off x="6791900" y="2393583"/>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Collecting the relevant data</a:t>
              </a:r>
              <a:endParaRPr/>
            </a:p>
          </p:txBody>
        </p:sp>
        <p:sp>
          <p:nvSpPr>
            <p:cNvPr id="399" name="Google Shape;399;p36"/>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Search for information</a:t>
              </a:r>
              <a:endParaRPr/>
            </a:p>
          </p:txBody>
        </p:sp>
        <p:sp>
          <p:nvSpPr>
            <p:cNvPr id="400" name="Google Shape;400;p36"/>
            <p:cNvSpPr txBox="1"/>
            <p:nvPr/>
          </p:nvSpPr>
          <p:spPr>
            <a:xfrm>
              <a:off x="4091713" y="953232"/>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Defining the problem</a:t>
              </a:r>
              <a:endParaRPr b="1" i="0" sz="1050" u="none" cap="none" strike="noStrike">
                <a:solidFill>
                  <a:srgbClr val="FFFFFF"/>
                </a:solidFill>
                <a:latin typeface="Assistant"/>
                <a:ea typeface="Assistant"/>
                <a:cs typeface="Assistant"/>
                <a:sym typeface="Assistant"/>
              </a:endParaRPr>
            </a:p>
          </p:txBody>
        </p:sp>
        <p:sp>
          <p:nvSpPr>
            <p:cNvPr id="401" name="Google Shape;401;p36"/>
            <p:cNvSpPr txBox="1"/>
            <p:nvPr/>
          </p:nvSpPr>
          <p:spPr>
            <a:xfrm>
              <a:off x="2313776" y="1319478"/>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Feedback and conclusions</a:t>
              </a:r>
              <a:endParaRPr/>
            </a:p>
          </p:txBody>
        </p:sp>
        <p:sp>
          <p:nvSpPr>
            <p:cNvPr id="402" name="Google Shape;402;p36"/>
            <p:cNvSpPr txBox="1"/>
            <p:nvPr/>
          </p:nvSpPr>
          <p:spPr>
            <a:xfrm>
              <a:off x="1258369" y="2465400"/>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Decision making </a:t>
              </a:r>
              <a:endParaRPr/>
            </a:p>
          </p:txBody>
        </p:sp>
        <p:sp>
          <p:nvSpPr>
            <p:cNvPr id="403" name="Google Shape;403;p36"/>
            <p:cNvSpPr txBox="1"/>
            <p:nvPr/>
          </p:nvSpPr>
          <p:spPr>
            <a:xfrm>
              <a:off x="2204179" y="3700738"/>
              <a:ext cx="120341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Presentation of Data the Insights</a:t>
              </a:r>
              <a:endParaRPr b="1" i="0" sz="1050" u="none" cap="none" strike="noStrike">
                <a:solidFill>
                  <a:srgbClr val="FFFFFF"/>
                </a:solidFill>
                <a:latin typeface="Assistant"/>
                <a:ea typeface="Assistant"/>
                <a:cs typeface="Assistant"/>
                <a:sym typeface="Assistant"/>
              </a:endParaRPr>
            </a:p>
          </p:txBody>
        </p:sp>
        <p:sp>
          <p:nvSpPr>
            <p:cNvPr id="404" name="Google Shape;404;p36"/>
            <p:cNvSpPr txBox="1"/>
            <p:nvPr/>
          </p:nvSpPr>
          <p:spPr>
            <a:xfrm>
              <a:off x="3936205" y="4089051"/>
              <a:ext cx="1400176" cy="669333"/>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Data Processing, Analysis &amp; Visualization</a:t>
              </a:r>
              <a:endParaRPr/>
            </a:p>
          </p:txBody>
        </p:sp>
      </p:grpSp>
      <p:sp>
        <p:nvSpPr>
          <p:cNvPr id="405" name="Google Shape;405;p36"/>
          <p:cNvSpPr txBox="1"/>
          <p:nvPr/>
        </p:nvSpPr>
        <p:spPr>
          <a:xfrm>
            <a:off x="3799642" y="2294482"/>
            <a:ext cx="1634207" cy="55007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232752"/>
              </a:buClr>
              <a:buSzPts val="1200"/>
              <a:buFont typeface="Assistant ExtraBold"/>
              <a:buNone/>
            </a:pPr>
            <a:r>
              <a:rPr b="0" i="0" lang="iw-IL" sz="950" u="none" cap="none" strike="noStrike">
                <a:solidFill>
                  <a:srgbClr val="232752"/>
                </a:solidFill>
                <a:latin typeface="Assistant ExtraBold"/>
                <a:ea typeface="Assistant ExtraBold"/>
                <a:cs typeface="Assistant ExtraBold"/>
                <a:sym typeface="Assistant ExtraBold"/>
              </a:rPr>
              <a:t>Information Ethics &amp;</a:t>
            </a:r>
            <a:endParaRPr/>
          </a:p>
          <a:p>
            <a:pPr indent="0" lvl="0" marL="0" marR="0" rtl="1" algn="ctr">
              <a:lnSpc>
                <a:spcPct val="125000"/>
              </a:lnSpc>
              <a:spcBef>
                <a:spcPts val="0"/>
              </a:spcBef>
              <a:spcAft>
                <a:spcPts val="0"/>
              </a:spcAft>
              <a:buClr>
                <a:srgbClr val="232752"/>
              </a:buClr>
              <a:buSzPts val="1200"/>
              <a:buFont typeface="Assistant ExtraBold"/>
              <a:buNone/>
            </a:pPr>
            <a:r>
              <a:rPr b="0" i="0" lang="iw-IL" sz="950" u="none" cap="none" strike="noStrike">
                <a:solidFill>
                  <a:srgbClr val="232752"/>
                </a:solidFill>
                <a:latin typeface="Assistant ExtraBold"/>
                <a:ea typeface="Assistant ExtraBold"/>
                <a:cs typeface="Assistant ExtraBold"/>
                <a:sym typeface="Assistant ExtraBold"/>
              </a:rPr>
              <a:t> knowledge management</a:t>
            </a:r>
            <a:endParaRPr b="0" i="0" sz="950" u="none" cap="none" strike="noStrike">
              <a:solidFill>
                <a:srgbClr val="232752"/>
              </a:solidFill>
              <a:latin typeface="Assistant ExtraBold"/>
              <a:ea typeface="Assistant ExtraBold"/>
              <a:cs typeface="Assistant ExtraBold"/>
              <a:sym typeface="Assistant ExtraBold"/>
            </a:endParaRPr>
          </a:p>
        </p:txBody>
      </p:sp>
      <p:pic>
        <p:nvPicPr>
          <p:cNvPr descr="Google Shape;91;p14" id="406" name="Google Shape;406;p36"/>
          <p:cNvPicPr preferRelativeResize="0"/>
          <p:nvPr/>
        </p:nvPicPr>
        <p:blipFill rotWithShape="1">
          <a:blip r:embed="rId5">
            <a:alphaModFix/>
          </a:blip>
          <a:srcRect b="0" l="0" r="0" t="0"/>
          <a:stretch/>
        </p:blipFill>
        <p:spPr>
          <a:xfrm>
            <a:off x="7184087" y="2144184"/>
            <a:ext cx="309419" cy="280084"/>
          </a:xfrm>
          <a:prstGeom prst="rect">
            <a:avLst/>
          </a:prstGeom>
          <a:noFill/>
          <a:ln>
            <a:noFill/>
          </a:ln>
        </p:spPr>
      </p:pic>
      <p:pic>
        <p:nvPicPr>
          <p:cNvPr descr="Google Shape;92;p14" id="407" name="Google Shape;407;p36"/>
          <p:cNvPicPr preferRelativeResize="0"/>
          <p:nvPr/>
        </p:nvPicPr>
        <p:blipFill rotWithShape="1">
          <a:blip r:embed="rId6">
            <a:alphaModFix/>
          </a:blip>
          <a:srcRect b="0" l="0" r="0" t="0"/>
          <a:stretch/>
        </p:blipFill>
        <p:spPr>
          <a:xfrm>
            <a:off x="6156623" y="924473"/>
            <a:ext cx="352650" cy="319221"/>
          </a:xfrm>
          <a:prstGeom prst="rect">
            <a:avLst/>
          </a:prstGeom>
          <a:noFill/>
          <a:ln>
            <a:noFill/>
          </a:ln>
        </p:spPr>
      </p:pic>
      <p:pic>
        <p:nvPicPr>
          <p:cNvPr descr="Google Shape;93;p14" id="408" name="Google Shape;408;p36"/>
          <p:cNvPicPr preferRelativeResize="0"/>
          <p:nvPr/>
        </p:nvPicPr>
        <p:blipFill rotWithShape="1">
          <a:blip r:embed="rId7">
            <a:alphaModFix/>
          </a:blip>
          <a:srcRect b="0" l="0" r="0" t="0"/>
          <a:stretch/>
        </p:blipFill>
        <p:spPr>
          <a:xfrm>
            <a:off x="4462276" y="653950"/>
            <a:ext cx="352632" cy="319200"/>
          </a:xfrm>
          <a:prstGeom prst="rect">
            <a:avLst/>
          </a:prstGeom>
          <a:noFill/>
          <a:ln>
            <a:noFill/>
          </a:ln>
        </p:spPr>
      </p:pic>
      <p:pic>
        <p:nvPicPr>
          <p:cNvPr descr="Google Shape;94;p14" id="409" name="Google Shape;409;p36"/>
          <p:cNvPicPr preferRelativeResize="0"/>
          <p:nvPr/>
        </p:nvPicPr>
        <p:blipFill rotWithShape="1">
          <a:blip r:embed="rId8">
            <a:alphaModFix/>
          </a:blip>
          <a:srcRect b="0" l="0" r="0" t="0"/>
          <a:stretch/>
        </p:blipFill>
        <p:spPr>
          <a:xfrm>
            <a:off x="2672981" y="952070"/>
            <a:ext cx="375370" cy="339784"/>
          </a:xfrm>
          <a:prstGeom prst="rect">
            <a:avLst/>
          </a:prstGeom>
          <a:noFill/>
          <a:ln>
            <a:noFill/>
          </a:ln>
        </p:spPr>
      </p:pic>
      <p:pic>
        <p:nvPicPr>
          <p:cNvPr descr="Google Shape;95;p14" id="410" name="Google Shape;410;p36"/>
          <p:cNvPicPr preferRelativeResize="0"/>
          <p:nvPr/>
        </p:nvPicPr>
        <p:blipFill rotWithShape="1">
          <a:blip r:embed="rId9">
            <a:alphaModFix/>
          </a:blip>
          <a:srcRect b="0" l="0" r="0" t="0"/>
          <a:stretch/>
        </p:blipFill>
        <p:spPr>
          <a:xfrm>
            <a:off x="1645578" y="2185853"/>
            <a:ext cx="319221" cy="288954"/>
          </a:xfrm>
          <a:prstGeom prst="rect">
            <a:avLst/>
          </a:prstGeom>
          <a:noFill/>
          <a:ln>
            <a:noFill/>
          </a:ln>
        </p:spPr>
      </p:pic>
      <p:pic>
        <p:nvPicPr>
          <p:cNvPr descr="Google Shape;97;p14" id="411" name="Google Shape;411;p36"/>
          <p:cNvPicPr preferRelativeResize="0"/>
          <p:nvPr/>
        </p:nvPicPr>
        <p:blipFill rotWithShape="1">
          <a:blip r:embed="rId10">
            <a:alphaModFix/>
          </a:blip>
          <a:srcRect b="0" l="0" r="0" t="0"/>
          <a:stretch/>
        </p:blipFill>
        <p:spPr>
          <a:xfrm rot="351192">
            <a:off x="255522" y="4358345"/>
            <a:ext cx="682657" cy="408060"/>
          </a:xfrm>
          <a:prstGeom prst="rect">
            <a:avLst/>
          </a:prstGeom>
          <a:noFill/>
          <a:ln>
            <a:noFill/>
          </a:ln>
        </p:spPr>
      </p:pic>
      <p:pic>
        <p:nvPicPr>
          <p:cNvPr descr="Google Shape;99;p14" id="412" name="Google Shape;412;p36"/>
          <p:cNvPicPr preferRelativeResize="0"/>
          <p:nvPr/>
        </p:nvPicPr>
        <p:blipFill rotWithShape="1">
          <a:blip r:embed="rId11">
            <a:alphaModFix/>
          </a:blip>
          <a:srcRect b="0" l="0" r="0" t="0"/>
          <a:stretch/>
        </p:blipFill>
        <p:spPr>
          <a:xfrm>
            <a:off x="3598938" y="2544231"/>
            <a:ext cx="1093658" cy="772650"/>
          </a:xfrm>
          <a:prstGeom prst="rect">
            <a:avLst/>
          </a:prstGeom>
          <a:noFill/>
          <a:ln>
            <a:noFill/>
          </a:ln>
        </p:spPr>
      </p:pic>
      <p:sp>
        <p:nvSpPr>
          <p:cNvPr id="413" name="Google Shape;413;p36"/>
          <p:cNvSpPr txBox="1"/>
          <p:nvPr/>
        </p:nvSpPr>
        <p:spPr>
          <a:xfrm>
            <a:off x="7331602" y="56674"/>
            <a:ext cx="1736147" cy="430806"/>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DATA LIFECYCLE</a:t>
            </a:r>
            <a:endParaRPr b="0" i="0" sz="1600" u="none" cap="none" strike="noStrike">
              <a:solidFill>
                <a:srgbClr val="00ACE6"/>
              </a:solidFill>
              <a:latin typeface="Assistant ExtraBold"/>
              <a:ea typeface="Assistant ExtraBold"/>
              <a:cs typeface="Assistant ExtraBold"/>
              <a:sym typeface="Assistant ExtraBold"/>
            </a:endParaRPr>
          </a:p>
        </p:txBody>
      </p:sp>
      <p:cxnSp>
        <p:nvCxnSpPr>
          <p:cNvPr id="414" name="Google Shape;414;p36"/>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415" name="Google Shape;415;p36"/>
          <p:cNvPicPr preferRelativeResize="0"/>
          <p:nvPr/>
        </p:nvPicPr>
        <p:blipFill rotWithShape="1">
          <a:blip r:embed="rId12">
            <a:alphaModFix/>
          </a:blip>
          <a:srcRect b="0" l="0" r="0" t="0"/>
          <a:stretch/>
        </p:blipFill>
        <p:spPr>
          <a:xfrm>
            <a:off x="2679405" y="3390141"/>
            <a:ext cx="330672" cy="319091"/>
          </a:xfrm>
          <a:prstGeom prst="rect">
            <a:avLst/>
          </a:prstGeom>
          <a:noFill/>
          <a:ln>
            <a:noFill/>
          </a:ln>
        </p:spPr>
      </p:pic>
      <p:pic>
        <p:nvPicPr>
          <p:cNvPr descr="תמונה 169" id="416" name="Google Shape;416;p36"/>
          <p:cNvPicPr preferRelativeResize="0"/>
          <p:nvPr/>
        </p:nvPicPr>
        <p:blipFill rotWithShape="1">
          <a:blip r:embed="rId13">
            <a:alphaModFix/>
          </a:blip>
          <a:srcRect b="0" l="0" r="0" t="0"/>
          <a:stretch/>
        </p:blipFill>
        <p:spPr>
          <a:xfrm>
            <a:off x="4462277" y="3863355"/>
            <a:ext cx="352663" cy="319221"/>
          </a:xfrm>
          <a:prstGeom prst="rect">
            <a:avLst/>
          </a:prstGeom>
          <a:noFill/>
          <a:ln>
            <a:noFill/>
          </a:ln>
        </p:spPr>
      </p:pic>
      <p:sp>
        <p:nvSpPr>
          <p:cNvPr id="417" name="Google Shape;417;p36"/>
          <p:cNvSpPr/>
          <p:nvPr/>
        </p:nvSpPr>
        <p:spPr>
          <a:xfrm>
            <a:off x="0" y="192048"/>
            <a:ext cx="20840" cy="73103"/>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600"/>
              <a:buFont typeface="Arial"/>
              <a:buNone/>
            </a:pPr>
            <a:r>
              <a:rPr b="0" i="0" lang="iw-IL" sz="6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Google Shape;98;p14" id="418" name="Google Shape;418;p36"/>
          <p:cNvPicPr preferRelativeResize="0"/>
          <p:nvPr/>
        </p:nvPicPr>
        <p:blipFill rotWithShape="1">
          <a:blip r:embed="rId14">
            <a:alphaModFix/>
          </a:blip>
          <a:srcRect b="0" l="0" r="0" t="0"/>
          <a:stretch/>
        </p:blipFill>
        <p:spPr>
          <a:xfrm>
            <a:off x="4628711" y="1868414"/>
            <a:ext cx="1128479" cy="10567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1"/>
          <p:cNvSpPr txBox="1"/>
          <p:nvPr/>
        </p:nvSpPr>
        <p:spPr>
          <a:xfrm>
            <a:off x="-628651" y="955187"/>
            <a:ext cx="10322721" cy="20878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b="0" i="0" sz="1400" u="none" cap="none" strike="noStrike">
              <a:solidFill>
                <a:srgbClr val="000000"/>
              </a:solidFill>
              <a:latin typeface="Arial"/>
              <a:ea typeface="Arial"/>
              <a:cs typeface="Arial"/>
              <a:sym typeface="Arial"/>
            </a:endParaRPr>
          </a:p>
        </p:txBody>
      </p:sp>
      <p:sp>
        <p:nvSpPr>
          <p:cNvPr id="424" name="Google Shape;424;p11"/>
          <p:cNvSpPr txBox="1"/>
          <p:nvPr/>
        </p:nvSpPr>
        <p:spPr>
          <a:xfrm>
            <a:off x="1095350" y="2629764"/>
            <a:ext cx="6873300" cy="735048"/>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a:t>
            </a:r>
            <a:endParaRPr b="0" i="0" sz="1400" u="none" cap="none" strike="noStrike">
              <a:solidFill>
                <a:srgbClr val="000000"/>
              </a:solidFill>
              <a:latin typeface="Arial"/>
              <a:ea typeface="Arial"/>
              <a:cs typeface="Arial"/>
              <a:sym typeface="Arial"/>
            </a:endParaRPr>
          </a:p>
        </p:txBody>
      </p:sp>
      <p:sp>
        <p:nvSpPr>
          <p:cNvPr id="425" name="Google Shape;425;p11"/>
          <p:cNvSpPr/>
          <p:nvPr/>
        </p:nvSpPr>
        <p:spPr>
          <a:xfrm>
            <a:off x="-5125" y="5051375"/>
            <a:ext cx="9144001"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cxnSp>
        <p:nvCxnSpPr>
          <p:cNvPr id="426" name="Google Shape;426;p11"/>
          <p:cNvCxnSpPr/>
          <p:nvPr/>
        </p:nvCxnSpPr>
        <p:spPr>
          <a:xfrm>
            <a:off x="3923450" y="4587149"/>
            <a:ext cx="1217101" cy="1"/>
          </a:xfrm>
          <a:prstGeom prst="straightConnector1">
            <a:avLst/>
          </a:prstGeom>
          <a:noFill/>
          <a:ln cap="flat" cmpd="sng" w="28575">
            <a:solidFill>
              <a:srgbClr val="918D8E"/>
            </a:solidFill>
            <a:prstDash val="dot"/>
            <a:round/>
            <a:headEnd len="sm" w="sm" type="none"/>
            <a:tailEnd len="sm" w="sm" type="none"/>
          </a:ln>
        </p:spPr>
      </p:cxnSp>
      <p:sp>
        <p:nvSpPr>
          <p:cNvPr id="427" name="Google Shape;427;p11"/>
          <p:cNvSpPr txBox="1"/>
          <p:nvPr>
            <p:ph idx="12" type="sldNum"/>
          </p:nvPr>
        </p:nvSpPr>
        <p:spPr>
          <a:xfrm>
            <a:off x="127106" y="4539850"/>
            <a:ext cx="308023"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pic>
        <p:nvPicPr>
          <p:cNvPr descr="Google Shape;439;p23" id="428" name="Google Shape;428;p11"/>
          <p:cNvPicPr preferRelativeResize="0"/>
          <p:nvPr/>
        </p:nvPicPr>
        <p:blipFill rotWithShape="1">
          <a:blip r:embed="rId3">
            <a:alphaModFix/>
          </a:blip>
          <a:srcRect b="0" l="0" r="0" t="0"/>
          <a:stretch/>
        </p:blipFill>
        <p:spPr>
          <a:xfrm rot="2843806">
            <a:off x="645490" y="375003"/>
            <a:ext cx="428726" cy="946126"/>
          </a:xfrm>
          <a:prstGeom prst="rect">
            <a:avLst/>
          </a:prstGeom>
          <a:noFill/>
          <a:ln>
            <a:noFill/>
          </a:ln>
        </p:spPr>
      </p:pic>
      <p:pic>
        <p:nvPicPr>
          <p:cNvPr descr="Google Shape;440;p23" id="429" name="Google Shape;429;p11"/>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430" name="Google Shape;430;p11"/>
          <p:cNvSpPr txBox="1"/>
          <p:nvPr/>
        </p:nvSpPr>
        <p:spPr>
          <a:xfrm>
            <a:off x="1090225" y="3041269"/>
            <a:ext cx="6873300" cy="10718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b="0" i="0" sz="1400" u="none" cap="none" strike="noStrike">
              <a:solidFill>
                <a:srgbClr val="000000"/>
              </a:solidFill>
              <a:latin typeface="Arial"/>
              <a:ea typeface="Arial"/>
              <a:cs typeface="Arial"/>
              <a:sym typeface="Arial"/>
            </a:endParaRPr>
          </a:p>
        </p:txBody>
      </p:sp>
      <p:pic>
        <p:nvPicPr>
          <p:cNvPr descr="Google Shape;442;p23" id="431" name="Google Shape;431;p11"/>
          <p:cNvPicPr preferRelativeResize="0"/>
          <p:nvPr/>
        </p:nvPicPr>
        <p:blipFill rotWithShape="1">
          <a:blip r:embed="rId5">
            <a:alphaModFix/>
          </a:blip>
          <a:srcRect b="0" l="0" r="0" t="0"/>
          <a:stretch/>
        </p:blipFill>
        <p:spPr>
          <a:xfrm>
            <a:off x="3562250" y="862574"/>
            <a:ext cx="1929252" cy="1553427"/>
          </a:xfrm>
          <a:prstGeom prst="rect">
            <a:avLst/>
          </a:prstGeom>
          <a:noFill/>
          <a:ln>
            <a:noFill/>
          </a:ln>
        </p:spPr>
      </p:pic>
      <p:pic>
        <p:nvPicPr>
          <p:cNvPr descr="Google Shape;443;p23" id="432" name="Google Shape;432;p11"/>
          <p:cNvPicPr preferRelativeResize="0"/>
          <p:nvPr/>
        </p:nvPicPr>
        <p:blipFill rotWithShape="1">
          <a:blip r:embed="rId4">
            <a:alphaModFix/>
          </a:blip>
          <a:srcRect b="0" l="0" r="0" t="0"/>
          <a:stretch/>
        </p:blipFill>
        <p:spPr>
          <a:xfrm rot="351192">
            <a:off x="255522" y="4358345"/>
            <a:ext cx="682657" cy="4080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4"/>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9;p14" id="36" name="Google Shape;36;p24"/>
          <p:cNvPicPr preferRelativeResize="0"/>
          <p:nvPr/>
        </p:nvPicPr>
        <p:blipFill rotWithShape="1">
          <a:blip r:embed="rId3">
            <a:alphaModFix/>
          </a:blip>
          <a:srcRect b="0" l="0" r="0" t="0"/>
          <a:stretch/>
        </p:blipFill>
        <p:spPr>
          <a:xfrm>
            <a:off x="3676244" y="2192070"/>
            <a:ext cx="450136" cy="448200"/>
          </a:xfrm>
          <a:prstGeom prst="rect">
            <a:avLst/>
          </a:prstGeom>
          <a:noFill/>
          <a:ln>
            <a:noFill/>
          </a:ln>
        </p:spPr>
      </p:pic>
      <p:sp>
        <p:nvSpPr>
          <p:cNvPr id="37" name="Google Shape;37;p24"/>
          <p:cNvSpPr/>
          <p:nvPr/>
        </p:nvSpPr>
        <p:spPr>
          <a:xfrm>
            <a:off x="3917245" y="2129769"/>
            <a:ext cx="1391400" cy="917701"/>
          </a:xfrm>
          <a:prstGeom prst="roundRect">
            <a:avLst>
              <a:gd fmla="val 10318" name="adj"/>
            </a:avLst>
          </a:prstGeom>
          <a:solidFill>
            <a:srgbClr val="FFFFFF"/>
          </a:solidFill>
          <a:ln cap="flat" cmpd="sng" w="9525">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8" name="Google Shape;38;p24"/>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 name="Google Shape;39;p24"/>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pic>
        <p:nvPicPr>
          <p:cNvPr descr="Google Shape;74;p14" id="40" name="Google Shape;40;p24"/>
          <p:cNvPicPr preferRelativeResize="0"/>
          <p:nvPr/>
        </p:nvPicPr>
        <p:blipFill rotWithShape="1">
          <a:blip r:embed="rId4">
            <a:alphaModFix/>
          </a:blip>
          <a:srcRect b="0" l="0" r="0" t="0"/>
          <a:stretch/>
        </p:blipFill>
        <p:spPr>
          <a:xfrm>
            <a:off x="6178096" y="3402014"/>
            <a:ext cx="309415" cy="280077"/>
          </a:xfrm>
          <a:prstGeom prst="rect">
            <a:avLst/>
          </a:prstGeom>
          <a:noFill/>
          <a:ln>
            <a:noFill/>
          </a:ln>
        </p:spPr>
      </p:pic>
      <p:sp>
        <p:nvSpPr>
          <p:cNvPr id="41" name="Google Shape;41;p24"/>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2" name="Google Shape;42;p24"/>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3" name="Google Shape;43;p24"/>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44" name="Google Shape;44;p24"/>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5" name="Google Shape;45;p24"/>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6" name="Google Shape;46;p24"/>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7" name="Google Shape;47;p24"/>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grpSp>
        <p:nvGrpSpPr>
          <p:cNvPr id="48" name="Google Shape;48;p24"/>
          <p:cNvGrpSpPr/>
          <p:nvPr/>
        </p:nvGrpSpPr>
        <p:grpSpPr>
          <a:xfrm>
            <a:off x="1258369" y="953232"/>
            <a:ext cx="6627332" cy="3805152"/>
            <a:chOff x="1258369" y="953232"/>
            <a:chExt cx="6627332" cy="3805152"/>
          </a:xfrm>
        </p:grpSpPr>
        <p:sp>
          <p:nvSpPr>
            <p:cNvPr id="49" name="Google Shape;49;p24"/>
            <p:cNvSpPr txBox="1"/>
            <p:nvPr/>
          </p:nvSpPr>
          <p:spPr>
            <a:xfrm>
              <a:off x="5697226" y="3651410"/>
              <a:ext cx="1242595"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Data cleaning &amp; integration</a:t>
              </a:r>
              <a:endParaRPr b="1" i="0" sz="1050" u="none" cap="none" strike="noStrike">
                <a:solidFill>
                  <a:schemeClr val="lt1"/>
                </a:solidFill>
                <a:latin typeface="Assistant"/>
                <a:ea typeface="Assistant"/>
                <a:cs typeface="Assistant"/>
                <a:sym typeface="Assistant"/>
              </a:endParaRPr>
            </a:p>
          </p:txBody>
        </p:sp>
        <p:sp>
          <p:nvSpPr>
            <p:cNvPr id="50" name="Google Shape;50;p24"/>
            <p:cNvSpPr txBox="1"/>
            <p:nvPr/>
          </p:nvSpPr>
          <p:spPr>
            <a:xfrm>
              <a:off x="6791900" y="2393583"/>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Collecting the relevant data</a:t>
              </a:r>
              <a:endParaRPr/>
            </a:p>
          </p:txBody>
        </p:sp>
        <p:sp>
          <p:nvSpPr>
            <p:cNvPr id="51" name="Google Shape;51;p24"/>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Search for information</a:t>
              </a:r>
              <a:endParaRPr/>
            </a:p>
          </p:txBody>
        </p:sp>
        <p:sp>
          <p:nvSpPr>
            <p:cNvPr id="52" name="Google Shape;52;p24"/>
            <p:cNvSpPr txBox="1"/>
            <p:nvPr/>
          </p:nvSpPr>
          <p:spPr>
            <a:xfrm>
              <a:off x="4091713" y="953232"/>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Defining the problem</a:t>
              </a:r>
              <a:endParaRPr b="1" i="0" sz="1050" u="none" cap="none" strike="noStrike">
                <a:solidFill>
                  <a:srgbClr val="FFFFFF"/>
                </a:solidFill>
                <a:latin typeface="Assistant"/>
                <a:ea typeface="Assistant"/>
                <a:cs typeface="Assistant"/>
                <a:sym typeface="Assistant"/>
              </a:endParaRPr>
            </a:p>
          </p:txBody>
        </p:sp>
        <p:sp>
          <p:nvSpPr>
            <p:cNvPr id="53" name="Google Shape;53;p24"/>
            <p:cNvSpPr txBox="1"/>
            <p:nvPr/>
          </p:nvSpPr>
          <p:spPr>
            <a:xfrm>
              <a:off x="2313776" y="1319478"/>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Feedback and conclusions</a:t>
              </a:r>
              <a:endParaRPr/>
            </a:p>
          </p:txBody>
        </p:sp>
        <p:sp>
          <p:nvSpPr>
            <p:cNvPr id="54" name="Google Shape;54;p24"/>
            <p:cNvSpPr txBox="1"/>
            <p:nvPr/>
          </p:nvSpPr>
          <p:spPr>
            <a:xfrm>
              <a:off x="1258369" y="2465400"/>
              <a:ext cx="109380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Decision making </a:t>
              </a:r>
              <a:endParaRPr/>
            </a:p>
          </p:txBody>
        </p:sp>
        <p:sp>
          <p:nvSpPr>
            <p:cNvPr id="55" name="Google Shape;55;p24"/>
            <p:cNvSpPr txBox="1"/>
            <p:nvPr/>
          </p:nvSpPr>
          <p:spPr>
            <a:xfrm>
              <a:off x="2204179" y="3700738"/>
              <a:ext cx="1203411" cy="507751"/>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Presentation of Data the Insights</a:t>
              </a:r>
              <a:endParaRPr b="1" i="0" sz="1050" u="none" cap="none" strike="noStrike">
                <a:solidFill>
                  <a:srgbClr val="FFFFFF"/>
                </a:solidFill>
                <a:latin typeface="Assistant"/>
                <a:ea typeface="Assistant"/>
                <a:cs typeface="Assistant"/>
                <a:sym typeface="Assistant"/>
              </a:endParaRPr>
            </a:p>
          </p:txBody>
        </p:sp>
        <p:sp>
          <p:nvSpPr>
            <p:cNvPr id="56" name="Google Shape;56;p24"/>
            <p:cNvSpPr txBox="1"/>
            <p:nvPr/>
          </p:nvSpPr>
          <p:spPr>
            <a:xfrm>
              <a:off x="3936205" y="4089051"/>
              <a:ext cx="1400176" cy="669333"/>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Data Processing, Analysis &amp; Visualization</a:t>
              </a:r>
              <a:endParaRPr/>
            </a:p>
          </p:txBody>
        </p:sp>
      </p:grpSp>
      <p:sp>
        <p:nvSpPr>
          <p:cNvPr id="57" name="Google Shape;57;p24"/>
          <p:cNvSpPr txBox="1"/>
          <p:nvPr/>
        </p:nvSpPr>
        <p:spPr>
          <a:xfrm>
            <a:off x="3799642" y="2294482"/>
            <a:ext cx="1634207" cy="55007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232752"/>
              </a:buClr>
              <a:buSzPts val="1200"/>
              <a:buFont typeface="Assistant ExtraBold"/>
              <a:buNone/>
            </a:pPr>
            <a:r>
              <a:rPr b="0" i="0" lang="iw-IL" sz="950" u="none" cap="none" strike="noStrike">
                <a:solidFill>
                  <a:srgbClr val="232752"/>
                </a:solidFill>
                <a:latin typeface="Assistant ExtraBold"/>
                <a:ea typeface="Assistant ExtraBold"/>
                <a:cs typeface="Assistant ExtraBold"/>
                <a:sym typeface="Assistant ExtraBold"/>
              </a:rPr>
              <a:t>Information Ethics &amp;</a:t>
            </a:r>
            <a:endParaRPr/>
          </a:p>
          <a:p>
            <a:pPr indent="0" lvl="0" marL="0" marR="0" rtl="1" algn="ctr">
              <a:lnSpc>
                <a:spcPct val="125000"/>
              </a:lnSpc>
              <a:spcBef>
                <a:spcPts val="0"/>
              </a:spcBef>
              <a:spcAft>
                <a:spcPts val="0"/>
              </a:spcAft>
              <a:buClr>
                <a:srgbClr val="232752"/>
              </a:buClr>
              <a:buSzPts val="1200"/>
              <a:buFont typeface="Assistant ExtraBold"/>
              <a:buNone/>
            </a:pPr>
            <a:r>
              <a:rPr b="0" i="0" lang="iw-IL" sz="950" u="none" cap="none" strike="noStrike">
                <a:solidFill>
                  <a:srgbClr val="232752"/>
                </a:solidFill>
                <a:latin typeface="Assistant ExtraBold"/>
                <a:ea typeface="Assistant ExtraBold"/>
                <a:cs typeface="Assistant ExtraBold"/>
                <a:sym typeface="Assistant ExtraBold"/>
              </a:rPr>
              <a:t> knowledge management</a:t>
            </a:r>
            <a:endParaRPr b="0" i="0" sz="950" u="none" cap="none" strike="noStrike">
              <a:solidFill>
                <a:srgbClr val="232752"/>
              </a:solidFill>
              <a:latin typeface="Assistant ExtraBold"/>
              <a:ea typeface="Assistant ExtraBold"/>
              <a:cs typeface="Assistant ExtraBold"/>
              <a:sym typeface="Assistant ExtraBold"/>
            </a:endParaRPr>
          </a:p>
        </p:txBody>
      </p:sp>
      <p:pic>
        <p:nvPicPr>
          <p:cNvPr descr="Google Shape;91;p14" id="58" name="Google Shape;58;p24"/>
          <p:cNvPicPr preferRelativeResize="0"/>
          <p:nvPr/>
        </p:nvPicPr>
        <p:blipFill rotWithShape="1">
          <a:blip r:embed="rId5">
            <a:alphaModFix/>
          </a:blip>
          <a:srcRect b="0" l="0" r="0" t="0"/>
          <a:stretch/>
        </p:blipFill>
        <p:spPr>
          <a:xfrm>
            <a:off x="7184087" y="2144184"/>
            <a:ext cx="309419" cy="280084"/>
          </a:xfrm>
          <a:prstGeom prst="rect">
            <a:avLst/>
          </a:prstGeom>
          <a:noFill/>
          <a:ln>
            <a:noFill/>
          </a:ln>
        </p:spPr>
      </p:pic>
      <p:pic>
        <p:nvPicPr>
          <p:cNvPr descr="Google Shape;92;p14" id="59" name="Google Shape;59;p24"/>
          <p:cNvPicPr preferRelativeResize="0"/>
          <p:nvPr/>
        </p:nvPicPr>
        <p:blipFill rotWithShape="1">
          <a:blip r:embed="rId6">
            <a:alphaModFix/>
          </a:blip>
          <a:srcRect b="0" l="0" r="0" t="0"/>
          <a:stretch/>
        </p:blipFill>
        <p:spPr>
          <a:xfrm>
            <a:off x="6156623" y="924473"/>
            <a:ext cx="352650" cy="319221"/>
          </a:xfrm>
          <a:prstGeom prst="rect">
            <a:avLst/>
          </a:prstGeom>
          <a:noFill/>
          <a:ln>
            <a:noFill/>
          </a:ln>
        </p:spPr>
      </p:pic>
      <p:pic>
        <p:nvPicPr>
          <p:cNvPr descr="Google Shape;93;p14" id="60" name="Google Shape;60;p24"/>
          <p:cNvPicPr preferRelativeResize="0"/>
          <p:nvPr/>
        </p:nvPicPr>
        <p:blipFill rotWithShape="1">
          <a:blip r:embed="rId7">
            <a:alphaModFix/>
          </a:blip>
          <a:srcRect b="0" l="0" r="0" t="0"/>
          <a:stretch/>
        </p:blipFill>
        <p:spPr>
          <a:xfrm>
            <a:off x="4462276" y="653950"/>
            <a:ext cx="352632" cy="319200"/>
          </a:xfrm>
          <a:prstGeom prst="rect">
            <a:avLst/>
          </a:prstGeom>
          <a:noFill/>
          <a:ln>
            <a:noFill/>
          </a:ln>
        </p:spPr>
      </p:pic>
      <p:pic>
        <p:nvPicPr>
          <p:cNvPr descr="Google Shape;94;p14" id="61" name="Google Shape;61;p24"/>
          <p:cNvPicPr preferRelativeResize="0"/>
          <p:nvPr/>
        </p:nvPicPr>
        <p:blipFill rotWithShape="1">
          <a:blip r:embed="rId8">
            <a:alphaModFix/>
          </a:blip>
          <a:srcRect b="0" l="0" r="0" t="0"/>
          <a:stretch/>
        </p:blipFill>
        <p:spPr>
          <a:xfrm>
            <a:off x="2672981" y="952070"/>
            <a:ext cx="375370" cy="339784"/>
          </a:xfrm>
          <a:prstGeom prst="rect">
            <a:avLst/>
          </a:prstGeom>
          <a:noFill/>
          <a:ln>
            <a:noFill/>
          </a:ln>
        </p:spPr>
      </p:pic>
      <p:pic>
        <p:nvPicPr>
          <p:cNvPr descr="Google Shape;95;p14" id="62" name="Google Shape;62;p24"/>
          <p:cNvPicPr preferRelativeResize="0"/>
          <p:nvPr/>
        </p:nvPicPr>
        <p:blipFill rotWithShape="1">
          <a:blip r:embed="rId9">
            <a:alphaModFix/>
          </a:blip>
          <a:srcRect b="0" l="0" r="0" t="0"/>
          <a:stretch/>
        </p:blipFill>
        <p:spPr>
          <a:xfrm>
            <a:off x="1645578" y="2185853"/>
            <a:ext cx="319221" cy="288954"/>
          </a:xfrm>
          <a:prstGeom prst="rect">
            <a:avLst/>
          </a:prstGeom>
          <a:noFill/>
          <a:ln>
            <a:noFill/>
          </a:ln>
        </p:spPr>
      </p:pic>
      <p:pic>
        <p:nvPicPr>
          <p:cNvPr descr="Google Shape;97;p14" id="63" name="Google Shape;63;p24"/>
          <p:cNvPicPr preferRelativeResize="0"/>
          <p:nvPr/>
        </p:nvPicPr>
        <p:blipFill rotWithShape="1">
          <a:blip r:embed="rId10">
            <a:alphaModFix/>
          </a:blip>
          <a:srcRect b="0" l="0" r="0" t="0"/>
          <a:stretch/>
        </p:blipFill>
        <p:spPr>
          <a:xfrm rot="351192">
            <a:off x="255522" y="4358345"/>
            <a:ext cx="682657" cy="408060"/>
          </a:xfrm>
          <a:prstGeom prst="rect">
            <a:avLst/>
          </a:prstGeom>
          <a:noFill/>
          <a:ln>
            <a:noFill/>
          </a:ln>
        </p:spPr>
      </p:pic>
      <p:pic>
        <p:nvPicPr>
          <p:cNvPr descr="Google Shape;99;p14" id="64" name="Google Shape;64;p24"/>
          <p:cNvPicPr preferRelativeResize="0"/>
          <p:nvPr/>
        </p:nvPicPr>
        <p:blipFill rotWithShape="1">
          <a:blip r:embed="rId11">
            <a:alphaModFix/>
          </a:blip>
          <a:srcRect b="0" l="0" r="0" t="0"/>
          <a:stretch/>
        </p:blipFill>
        <p:spPr>
          <a:xfrm>
            <a:off x="3598938" y="2544231"/>
            <a:ext cx="1093658" cy="772650"/>
          </a:xfrm>
          <a:prstGeom prst="rect">
            <a:avLst/>
          </a:prstGeom>
          <a:noFill/>
          <a:ln>
            <a:noFill/>
          </a:ln>
        </p:spPr>
      </p:pic>
      <p:sp>
        <p:nvSpPr>
          <p:cNvPr id="65" name="Google Shape;65;p24"/>
          <p:cNvSpPr txBox="1"/>
          <p:nvPr/>
        </p:nvSpPr>
        <p:spPr>
          <a:xfrm>
            <a:off x="7331602" y="56674"/>
            <a:ext cx="1736147" cy="430806"/>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DATA LIFECYCLE</a:t>
            </a:r>
            <a:endParaRPr b="0" i="0" sz="1600" u="none" cap="none" strike="noStrike">
              <a:solidFill>
                <a:srgbClr val="00ACE6"/>
              </a:solidFill>
              <a:latin typeface="Assistant ExtraBold"/>
              <a:ea typeface="Assistant ExtraBold"/>
              <a:cs typeface="Assistant ExtraBold"/>
              <a:sym typeface="Assistant ExtraBold"/>
            </a:endParaRPr>
          </a:p>
        </p:txBody>
      </p:sp>
      <p:cxnSp>
        <p:nvCxnSpPr>
          <p:cNvPr id="66" name="Google Shape;66;p24"/>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67" name="Google Shape;67;p24"/>
          <p:cNvPicPr preferRelativeResize="0"/>
          <p:nvPr/>
        </p:nvPicPr>
        <p:blipFill rotWithShape="1">
          <a:blip r:embed="rId12">
            <a:alphaModFix/>
          </a:blip>
          <a:srcRect b="0" l="0" r="0" t="0"/>
          <a:stretch/>
        </p:blipFill>
        <p:spPr>
          <a:xfrm>
            <a:off x="2679405" y="3390141"/>
            <a:ext cx="330672" cy="319091"/>
          </a:xfrm>
          <a:prstGeom prst="rect">
            <a:avLst/>
          </a:prstGeom>
          <a:noFill/>
          <a:ln>
            <a:noFill/>
          </a:ln>
        </p:spPr>
      </p:pic>
      <p:pic>
        <p:nvPicPr>
          <p:cNvPr descr="תמונה 169" id="68" name="Google Shape;68;p24"/>
          <p:cNvPicPr preferRelativeResize="0"/>
          <p:nvPr/>
        </p:nvPicPr>
        <p:blipFill rotWithShape="1">
          <a:blip r:embed="rId13">
            <a:alphaModFix/>
          </a:blip>
          <a:srcRect b="0" l="0" r="0" t="0"/>
          <a:stretch/>
        </p:blipFill>
        <p:spPr>
          <a:xfrm>
            <a:off x="4462277" y="3863355"/>
            <a:ext cx="352663" cy="319221"/>
          </a:xfrm>
          <a:prstGeom prst="rect">
            <a:avLst/>
          </a:prstGeom>
          <a:noFill/>
          <a:ln>
            <a:noFill/>
          </a:ln>
        </p:spPr>
      </p:pic>
      <p:sp>
        <p:nvSpPr>
          <p:cNvPr id="69" name="Google Shape;69;p24"/>
          <p:cNvSpPr/>
          <p:nvPr/>
        </p:nvSpPr>
        <p:spPr>
          <a:xfrm>
            <a:off x="0" y="192048"/>
            <a:ext cx="20840" cy="73103"/>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600"/>
              <a:buFont typeface="Arial"/>
              <a:buNone/>
            </a:pPr>
            <a:r>
              <a:rPr b="0" i="0" lang="iw-IL" sz="6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Google Shape;98;p14" id="70" name="Google Shape;70;p24"/>
          <p:cNvPicPr preferRelativeResize="0"/>
          <p:nvPr/>
        </p:nvPicPr>
        <p:blipFill rotWithShape="1">
          <a:blip r:embed="rId14">
            <a:alphaModFix/>
          </a:blip>
          <a:srcRect b="0" l="0" r="0" t="0"/>
          <a:stretch/>
        </p:blipFill>
        <p:spPr>
          <a:xfrm>
            <a:off x="4628711" y="1868414"/>
            <a:ext cx="1128479" cy="10567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8"/>
          <p:cNvSpPr/>
          <p:nvPr/>
        </p:nvSpPr>
        <p:spPr>
          <a:xfrm>
            <a:off x="1473150" y="952065"/>
            <a:ext cx="6077701" cy="3154501"/>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15;p20" id="76" name="Google Shape;76;p8"/>
          <p:cNvPicPr preferRelativeResize="0"/>
          <p:nvPr/>
        </p:nvPicPr>
        <p:blipFill rotWithShape="1">
          <a:blip r:embed="rId3">
            <a:alphaModFix amt="30000"/>
          </a:blip>
          <a:srcRect b="0" l="0" r="0" t="0"/>
          <a:stretch/>
        </p:blipFill>
        <p:spPr>
          <a:xfrm>
            <a:off x="3676244" y="2192070"/>
            <a:ext cx="450136" cy="448200"/>
          </a:xfrm>
          <a:prstGeom prst="rect">
            <a:avLst/>
          </a:prstGeom>
          <a:noFill/>
          <a:ln>
            <a:noFill/>
          </a:ln>
        </p:spPr>
      </p:pic>
      <p:sp>
        <p:nvSpPr>
          <p:cNvPr id="77" name="Google Shape;77;p8"/>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78" name="Google Shape;78;p8"/>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79" name="Google Shape;79;p8"/>
          <p:cNvSpPr/>
          <p:nvPr/>
        </p:nvSpPr>
        <p:spPr>
          <a:xfrm>
            <a:off x="3942908" y="471225"/>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21;p20" id="80" name="Google Shape;80;p8"/>
          <p:cNvPicPr preferRelativeResize="0"/>
          <p:nvPr/>
        </p:nvPicPr>
        <p:blipFill rotWithShape="1">
          <a:blip r:embed="rId4">
            <a:alphaModFix amt="40000"/>
          </a:blip>
          <a:srcRect b="0" l="0" r="0" t="0"/>
          <a:stretch/>
        </p:blipFill>
        <p:spPr>
          <a:xfrm>
            <a:off x="4462276" y="653950"/>
            <a:ext cx="352632" cy="319200"/>
          </a:xfrm>
          <a:prstGeom prst="rect">
            <a:avLst/>
          </a:prstGeom>
          <a:noFill/>
          <a:ln>
            <a:noFill/>
          </a:ln>
        </p:spPr>
      </p:pic>
      <p:sp>
        <p:nvSpPr>
          <p:cNvPr id="81" name="Google Shape;81;p8"/>
          <p:cNvSpPr/>
          <p:nvPr/>
        </p:nvSpPr>
        <p:spPr>
          <a:xfrm>
            <a:off x="5637200" y="324239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24;p20" id="82" name="Google Shape;82;p8"/>
          <p:cNvPicPr preferRelativeResize="0"/>
          <p:nvPr/>
        </p:nvPicPr>
        <p:blipFill rotWithShape="1">
          <a:blip r:embed="rId5">
            <a:alphaModFix amt="40000"/>
          </a:blip>
          <a:srcRect b="0" l="0" r="0" t="0"/>
          <a:stretch/>
        </p:blipFill>
        <p:spPr>
          <a:xfrm>
            <a:off x="6178096" y="3402014"/>
            <a:ext cx="309415" cy="280077"/>
          </a:xfrm>
          <a:prstGeom prst="rect">
            <a:avLst/>
          </a:prstGeom>
          <a:noFill/>
          <a:ln>
            <a:noFill/>
          </a:ln>
        </p:spPr>
      </p:pic>
      <p:sp>
        <p:nvSpPr>
          <p:cNvPr id="83" name="Google Shape;83;p8"/>
          <p:cNvSpPr/>
          <p:nvPr/>
        </p:nvSpPr>
        <p:spPr>
          <a:xfrm>
            <a:off x="6643045" y="200747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4" name="Google Shape;84;p8"/>
          <p:cNvSpPr/>
          <p:nvPr/>
        </p:nvSpPr>
        <p:spPr>
          <a:xfrm>
            <a:off x="5637255" y="79251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5" name="Google Shape;85;p8"/>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6" name="Google Shape;86;p8"/>
          <p:cNvSpPr txBox="1"/>
          <p:nvPr/>
        </p:nvSpPr>
        <p:spPr>
          <a:xfrm>
            <a:off x="2313776" y="1319478"/>
            <a:ext cx="1093801" cy="360651"/>
          </a:xfrm>
          <a:prstGeom prst="rect">
            <a:avLst/>
          </a:prstGeom>
          <a:noFill/>
          <a:ln>
            <a:noFill/>
          </a:ln>
        </p:spPr>
        <p:txBody>
          <a:bodyPr anchorCtr="0" anchor="t" bIns="91400" lIns="91400" spcFirstLastPara="1" rIns="91400" wrap="square" tIns="91400">
            <a:spAutoFit/>
          </a:bodyPr>
          <a:lstStyle/>
          <a:p>
            <a:pPr indent="0" lvl="0" marL="0" marR="0" rtl="1" algn="ctr">
              <a:lnSpc>
                <a:spcPct val="115000"/>
              </a:lnSpc>
              <a:spcBef>
                <a:spcPts val="0"/>
              </a:spcBef>
              <a:spcAft>
                <a:spcPts val="0"/>
              </a:spcAft>
              <a:buClr>
                <a:srgbClr val="D9D9D9"/>
              </a:buClr>
              <a:buSzPts val="1000"/>
              <a:buFont typeface="Assistant SemiBold"/>
              <a:buNone/>
            </a:pPr>
            <a:r>
              <a:rPr b="0" i="0" lang="iw-IL" sz="1000" u="none" cap="none" strike="noStrike">
                <a:solidFill>
                  <a:srgbClr val="D9D9D9"/>
                </a:solidFill>
                <a:latin typeface="Assistant SemiBold"/>
                <a:ea typeface="Assistant SemiBold"/>
                <a:cs typeface="Assistant SemiBold"/>
                <a:sym typeface="Assistant SemiBold"/>
              </a:rPr>
              <a:t>משוב</a:t>
            </a:r>
            <a:endParaRPr b="0" i="0" sz="1000" u="none" cap="none" strike="noStrike">
              <a:solidFill>
                <a:srgbClr val="D9D9D9"/>
              </a:solidFill>
              <a:latin typeface="Assistant SemiBold"/>
              <a:ea typeface="Assistant SemiBold"/>
              <a:cs typeface="Assistant SemiBold"/>
              <a:sym typeface="Assistant SemiBold"/>
            </a:endParaRPr>
          </a:p>
        </p:txBody>
      </p:sp>
      <p:sp>
        <p:nvSpPr>
          <p:cNvPr id="87" name="Google Shape;87;p8"/>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8" name="Google Shape;88;p8"/>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9" name="Google Shape;89;p8"/>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38;p20" id="90" name="Google Shape;90;p8"/>
          <p:cNvPicPr preferRelativeResize="0"/>
          <p:nvPr/>
        </p:nvPicPr>
        <p:blipFill rotWithShape="1">
          <a:blip r:embed="rId6">
            <a:alphaModFix amt="30000"/>
          </a:blip>
          <a:srcRect b="0" l="0" r="0" t="0"/>
          <a:stretch/>
        </p:blipFill>
        <p:spPr>
          <a:xfrm>
            <a:off x="6156623" y="924473"/>
            <a:ext cx="352650" cy="319221"/>
          </a:xfrm>
          <a:prstGeom prst="rect">
            <a:avLst/>
          </a:prstGeom>
          <a:noFill/>
          <a:ln>
            <a:noFill/>
          </a:ln>
        </p:spPr>
      </p:pic>
      <p:pic>
        <p:nvPicPr>
          <p:cNvPr descr="Google Shape;339;p20" id="91" name="Google Shape;91;p8"/>
          <p:cNvPicPr preferRelativeResize="0"/>
          <p:nvPr/>
        </p:nvPicPr>
        <p:blipFill rotWithShape="1">
          <a:blip r:embed="rId7">
            <a:alphaModFix amt="30000"/>
          </a:blip>
          <a:srcRect b="0" l="0" r="0" t="0"/>
          <a:stretch/>
        </p:blipFill>
        <p:spPr>
          <a:xfrm>
            <a:off x="2672981" y="952070"/>
            <a:ext cx="375370" cy="339784"/>
          </a:xfrm>
          <a:prstGeom prst="rect">
            <a:avLst/>
          </a:prstGeom>
          <a:noFill/>
          <a:ln>
            <a:noFill/>
          </a:ln>
        </p:spPr>
      </p:pic>
      <p:pic>
        <p:nvPicPr>
          <p:cNvPr descr="Google Shape;340;p20" id="92" name="Google Shape;92;p8"/>
          <p:cNvPicPr preferRelativeResize="0"/>
          <p:nvPr/>
        </p:nvPicPr>
        <p:blipFill rotWithShape="1">
          <a:blip r:embed="rId8">
            <a:alphaModFix amt="30000"/>
          </a:blip>
          <a:srcRect b="0" l="0" r="0" t="0"/>
          <a:stretch/>
        </p:blipFill>
        <p:spPr>
          <a:xfrm>
            <a:off x="1645578" y="2185853"/>
            <a:ext cx="319221" cy="288954"/>
          </a:xfrm>
          <a:prstGeom prst="rect">
            <a:avLst/>
          </a:prstGeom>
          <a:noFill/>
          <a:ln>
            <a:noFill/>
          </a:ln>
        </p:spPr>
      </p:pic>
      <p:pic>
        <p:nvPicPr>
          <p:cNvPr descr="Google Shape;342;p20" id="93" name="Google Shape;93;p8"/>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pic>
        <p:nvPicPr>
          <p:cNvPr descr="Google Shape;343;p20" id="94" name="Google Shape;94;p8"/>
          <p:cNvPicPr preferRelativeResize="0"/>
          <p:nvPr/>
        </p:nvPicPr>
        <p:blipFill rotWithShape="1">
          <a:blip r:embed="rId10">
            <a:alphaModFix amt="30000"/>
          </a:blip>
          <a:srcRect b="0" l="0" r="0" t="0"/>
          <a:stretch/>
        </p:blipFill>
        <p:spPr>
          <a:xfrm>
            <a:off x="4631864" y="1867847"/>
            <a:ext cx="1128479" cy="1056765"/>
          </a:xfrm>
          <a:prstGeom prst="rect">
            <a:avLst/>
          </a:prstGeom>
          <a:noFill/>
          <a:ln>
            <a:noFill/>
          </a:ln>
        </p:spPr>
      </p:pic>
      <p:pic>
        <p:nvPicPr>
          <p:cNvPr descr="Google Shape;344;p20" id="95" name="Google Shape;95;p8"/>
          <p:cNvPicPr preferRelativeResize="0"/>
          <p:nvPr/>
        </p:nvPicPr>
        <p:blipFill rotWithShape="1">
          <a:blip r:embed="rId11">
            <a:alphaModFix amt="30000"/>
          </a:blip>
          <a:srcRect b="0" l="0" r="0" t="0"/>
          <a:stretch/>
        </p:blipFill>
        <p:spPr>
          <a:xfrm>
            <a:off x="3598938" y="2544231"/>
            <a:ext cx="1093658" cy="772650"/>
          </a:xfrm>
          <a:prstGeom prst="rect">
            <a:avLst/>
          </a:prstGeom>
          <a:noFill/>
          <a:ln>
            <a:noFill/>
          </a:ln>
        </p:spPr>
      </p:pic>
      <p:pic>
        <p:nvPicPr>
          <p:cNvPr descr="תמונה 3" id="96" name="Google Shape;96;p8"/>
          <p:cNvPicPr preferRelativeResize="0"/>
          <p:nvPr/>
        </p:nvPicPr>
        <p:blipFill rotWithShape="1">
          <a:blip r:embed="rId12">
            <a:alphaModFix amt="30000"/>
          </a:blip>
          <a:srcRect b="0" l="0" r="0" t="0"/>
          <a:stretch/>
        </p:blipFill>
        <p:spPr>
          <a:xfrm>
            <a:off x="2679405" y="3390141"/>
            <a:ext cx="330672" cy="319091"/>
          </a:xfrm>
          <a:prstGeom prst="rect">
            <a:avLst/>
          </a:prstGeom>
          <a:noFill/>
          <a:ln>
            <a:noFill/>
          </a:ln>
        </p:spPr>
      </p:pic>
      <p:sp>
        <p:nvSpPr>
          <p:cNvPr id="97" name="Google Shape;97;p8"/>
          <p:cNvSpPr txBox="1"/>
          <p:nvPr/>
        </p:nvSpPr>
        <p:spPr>
          <a:xfrm>
            <a:off x="4066147" y="2329994"/>
            <a:ext cx="1093801" cy="569491"/>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98" name="Google Shape;98;p8"/>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99" name="Google Shape;99;p8"/>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Google Shape;130;p15" id="100" name="Google Shape;100;p8"/>
          <p:cNvPicPr preferRelativeResize="0"/>
          <p:nvPr/>
        </p:nvPicPr>
        <p:blipFill rotWithShape="1">
          <a:blip r:embed="rId13">
            <a:alphaModFix amt="30000"/>
          </a:blip>
          <a:srcRect b="0" l="0" r="0" t="0"/>
          <a:stretch/>
        </p:blipFill>
        <p:spPr>
          <a:xfrm>
            <a:off x="7184087" y="2155755"/>
            <a:ext cx="309419" cy="280084"/>
          </a:xfrm>
          <a:prstGeom prst="rect">
            <a:avLst/>
          </a:prstGeom>
          <a:noFill/>
          <a:ln>
            <a:noFill/>
          </a:ln>
        </p:spPr>
      </p:pic>
      <p:pic>
        <p:nvPicPr>
          <p:cNvPr descr="תמונה 169" id="101" name="Google Shape;101;p8"/>
          <p:cNvPicPr preferRelativeResize="0"/>
          <p:nvPr/>
        </p:nvPicPr>
        <p:blipFill rotWithShape="1">
          <a:blip r:embed="rId14">
            <a:alphaModFix amt="30105"/>
          </a:blip>
          <a:srcRect b="0" l="0" r="0" t="0"/>
          <a:stretch/>
        </p:blipFill>
        <p:spPr>
          <a:xfrm>
            <a:off x="4462277" y="3863354"/>
            <a:ext cx="352663" cy="319221"/>
          </a:xfrm>
          <a:prstGeom prst="rect">
            <a:avLst/>
          </a:prstGeom>
          <a:noFill/>
          <a:ln>
            <a:noFill/>
          </a:ln>
        </p:spPr>
      </p:pic>
      <p:sp>
        <p:nvSpPr>
          <p:cNvPr id="102" name="Google Shape;102;p8"/>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94;p14" id="103" name="Google Shape;103;p8"/>
          <p:cNvPicPr preferRelativeResize="0"/>
          <p:nvPr/>
        </p:nvPicPr>
        <p:blipFill rotWithShape="1">
          <a:blip r:embed="rId7">
            <a:alphaModFix/>
          </a:blip>
          <a:srcRect b="0" l="0" r="0" t="0"/>
          <a:stretch/>
        </p:blipFill>
        <p:spPr>
          <a:xfrm>
            <a:off x="2672981" y="952070"/>
            <a:ext cx="375370" cy="339784"/>
          </a:xfrm>
          <a:prstGeom prst="rect">
            <a:avLst/>
          </a:prstGeom>
          <a:noFill/>
          <a:ln>
            <a:noFill/>
          </a:ln>
        </p:spPr>
      </p:pic>
      <p:grpSp>
        <p:nvGrpSpPr>
          <p:cNvPr id="104" name="Google Shape;104;p8"/>
          <p:cNvGrpSpPr/>
          <p:nvPr/>
        </p:nvGrpSpPr>
        <p:grpSpPr>
          <a:xfrm>
            <a:off x="1258369" y="953232"/>
            <a:ext cx="6627332" cy="3714642"/>
            <a:chOff x="1258369" y="953232"/>
            <a:chExt cx="6627332" cy="3714642"/>
          </a:xfrm>
        </p:grpSpPr>
        <p:sp>
          <p:nvSpPr>
            <p:cNvPr id="105" name="Google Shape;105;p8"/>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ניקוי ואינטגרציה</a:t>
              </a:r>
              <a:endParaRPr b="1" i="0" sz="1050" u="none" cap="none" strike="noStrike">
                <a:solidFill>
                  <a:srgbClr val="B7B7B7"/>
                </a:solidFill>
                <a:latin typeface="Assistant"/>
                <a:ea typeface="Assistant"/>
                <a:cs typeface="Assistant"/>
                <a:sym typeface="Assistant"/>
              </a:endParaRPr>
            </a:p>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של נתונים</a:t>
              </a:r>
              <a:endParaRPr b="1" i="0" sz="1050" u="none" cap="none" strike="noStrike">
                <a:solidFill>
                  <a:srgbClr val="B7B7B7"/>
                </a:solidFill>
                <a:latin typeface="Assistant"/>
                <a:ea typeface="Assistant"/>
                <a:cs typeface="Assistant"/>
                <a:sym typeface="Assistant"/>
              </a:endParaRPr>
            </a:p>
          </p:txBody>
        </p:sp>
        <p:sp>
          <p:nvSpPr>
            <p:cNvPr id="106" name="Google Shape;106;p8"/>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אחזור ואחסון נתונים</a:t>
              </a:r>
              <a:endParaRPr b="1" i="0" sz="1050" u="none" cap="none" strike="noStrike">
                <a:solidFill>
                  <a:srgbClr val="B7B7B7"/>
                </a:solidFill>
                <a:latin typeface="Assistant"/>
                <a:ea typeface="Assistant"/>
                <a:cs typeface="Assistant"/>
                <a:sym typeface="Assistant"/>
              </a:endParaRPr>
            </a:p>
          </p:txBody>
        </p:sp>
        <p:sp>
          <p:nvSpPr>
            <p:cNvPr id="107" name="Google Shape;107;p8"/>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איתור וזיהוי </a:t>
              </a:r>
              <a:br>
                <a:rPr b="1" i="0" lang="iw-IL" sz="1050" u="none" cap="none" strike="noStrike">
                  <a:solidFill>
                    <a:srgbClr val="B7B7B7"/>
                  </a:solidFill>
                  <a:latin typeface="Assistant"/>
                  <a:ea typeface="Assistant"/>
                  <a:cs typeface="Assistant"/>
                  <a:sym typeface="Assistant"/>
                </a:rPr>
              </a:br>
              <a:r>
                <a:rPr b="1" i="0" lang="iw-IL" sz="1050" u="none" cap="none" strike="noStrike">
                  <a:solidFill>
                    <a:srgbClr val="B7B7B7"/>
                  </a:solidFill>
                  <a:latin typeface="Assistant"/>
                  <a:ea typeface="Assistant"/>
                  <a:cs typeface="Assistant"/>
                  <a:sym typeface="Assistant"/>
                </a:rPr>
                <a:t>מקורות נתונים</a:t>
              </a:r>
              <a:endParaRPr b="1" i="0" sz="1050" u="none" cap="none" strike="noStrike">
                <a:solidFill>
                  <a:srgbClr val="B7B7B7"/>
                </a:solidFill>
                <a:latin typeface="Assistant"/>
                <a:ea typeface="Assistant"/>
                <a:cs typeface="Assistant"/>
                <a:sym typeface="Assistant"/>
              </a:endParaRPr>
            </a:p>
          </p:txBody>
        </p:sp>
        <p:sp>
          <p:nvSpPr>
            <p:cNvPr id="108" name="Google Shape;108;p8"/>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הגדרת הבעיה</a:t>
              </a:r>
              <a:endParaRPr b="1" i="0" sz="1050" u="none" cap="none" strike="noStrike">
                <a:solidFill>
                  <a:srgbClr val="B7B7B7"/>
                </a:solidFill>
                <a:latin typeface="Assistant"/>
                <a:ea typeface="Assistant"/>
                <a:cs typeface="Assistant"/>
                <a:sym typeface="Assistant"/>
              </a:endParaRPr>
            </a:p>
          </p:txBody>
        </p:sp>
        <p:sp>
          <p:nvSpPr>
            <p:cNvPr id="109" name="Google Shape;109;p8"/>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משוב</a:t>
              </a:r>
              <a:endParaRPr b="1" i="0" sz="1050" u="none" cap="none" strike="noStrike">
                <a:solidFill>
                  <a:schemeClr val="lt1"/>
                </a:solidFill>
                <a:latin typeface="Assistant"/>
                <a:ea typeface="Assistant"/>
                <a:cs typeface="Assistant"/>
                <a:sym typeface="Assistant"/>
              </a:endParaRPr>
            </a:p>
          </p:txBody>
        </p:sp>
        <p:sp>
          <p:nvSpPr>
            <p:cNvPr id="110" name="Google Shape;110;p8"/>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קבלת החלטות</a:t>
              </a:r>
              <a:endParaRPr b="1" i="0" sz="1050" u="none" cap="none" strike="noStrike">
                <a:solidFill>
                  <a:srgbClr val="B7B7B7"/>
                </a:solidFill>
                <a:latin typeface="Assistant"/>
                <a:ea typeface="Assistant"/>
                <a:cs typeface="Assistant"/>
                <a:sym typeface="Assistant"/>
              </a:endParaRPr>
            </a:p>
          </p:txBody>
        </p:sp>
        <p:sp>
          <p:nvSpPr>
            <p:cNvPr id="111" name="Google Shape;111;p8"/>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פרזנטציה</a:t>
              </a:r>
              <a:endParaRPr b="1" i="0" sz="1050" u="none" cap="none" strike="noStrike">
                <a:solidFill>
                  <a:srgbClr val="B7B7B7"/>
                </a:solidFill>
                <a:latin typeface="Assistant"/>
                <a:ea typeface="Assistant"/>
                <a:cs typeface="Assistant"/>
                <a:sym typeface="Assistant"/>
              </a:endParaRPr>
            </a:p>
          </p:txBody>
        </p:sp>
        <p:sp>
          <p:nvSpPr>
            <p:cNvPr id="112" name="Google Shape;112;p8"/>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עיבוד, ניתוח נתונים וויזואליזציה</a:t>
              </a:r>
              <a:endParaRPr b="1" i="0" sz="1050" u="none" cap="none" strike="noStrike">
                <a:solidFill>
                  <a:srgbClr val="B7B7B7"/>
                </a:solidFill>
                <a:latin typeface="Assistant"/>
                <a:ea typeface="Assistant"/>
                <a:cs typeface="Assistant"/>
                <a:sym typeface="Assistan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nvSpPr>
        <p:spPr>
          <a:xfrm>
            <a:off x="5873858" y="2167001"/>
            <a:ext cx="2286782" cy="1721031"/>
          </a:xfrm>
          <a:prstGeom prst="rect">
            <a:avLst/>
          </a:prstGeom>
          <a:noFill/>
          <a:ln>
            <a:noFill/>
          </a:ln>
        </p:spPr>
        <p:txBody>
          <a:bodyPr anchorCtr="0" anchor="t" bIns="91400" lIns="91400" spcFirstLastPara="1" rIns="91400" wrap="square" tIns="91400">
            <a:spAutoFit/>
          </a:bodyPr>
          <a:lstStyle/>
          <a:p>
            <a:pPr indent="0" lvl="0" marL="0" marR="0" rtl="1" algn="r">
              <a:lnSpc>
                <a:spcPct val="104166"/>
              </a:lnSpc>
              <a:spcBef>
                <a:spcPts val="0"/>
              </a:spcBef>
              <a:spcAft>
                <a:spcPts val="0"/>
              </a:spcAft>
              <a:buClr>
                <a:srgbClr val="232752"/>
              </a:buClr>
              <a:buSzPts val="4800"/>
              <a:buFont typeface="Assistant ExtraBold"/>
              <a:buNone/>
            </a:pPr>
            <a:r>
              <a:rPr b="0" i="0" lang="iw-IL" sz="4800" u="none" cap="none" strike="noStrike">
                <a:solidFill>
                  <a:srgbClr val="232752"/>
                </a:solidFill>
                <a:latin typeface="Assistant ExtraBold"/>
                <a:ea typeface="Assistant ExtraBold"/>
                <a:cs typeface="Assistant ExtraBold"/>
                <a:sym typeface="Assistant ExtraBold"/>
              </a:rPr>
              <a:t>מהו המשוב?</a:t>
            </a:r>
            <a:endParaRPr b="0" i="0" sz="1400" u="none" cap="none" strike="noStrike">
              <a:solidFill>
                <a:srgbClr val="03ACE8"/>
              </a:solidFill>
              <a:latin typeface="Arial"/>
              <a:ea typeface="Arial"/>
              <a:cs typeface="Arial"/>
              <a:sym typeface="Arial"/>
            </a:endParaRPr>
          </a:p>
        </p:txBody>
      </p:sp>
      <p:sp>
        <p:nvSpPr>
          <p:cNvPr id="118" name="Google Shape;118;p19"/>
          <p:cNvSpPr/>
          <p:nvPr/>
        </p:nvSpPr>
        <p:spPr>
          <a:xfrm>
            <a:off x="-5125" y="5051375"/>
            <a:ext cx="9144001"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55;p13" id="119" name="Google Shape;119;p19"/>
          <p:cNvPicPr preferRelativeResize="0"/>
          <p:nvPr/>
        </p:nvPicPr>
        <p:blipFill rotWithShape="1">
          <a:blip r:embed="rId3">
            <a:alphaModFix/>
          </a:blip>
          <a:srcRect b="25722" l="4362" r="4571" t="19277"/>
          <a:stretch/>
        </p:blipFill>
        <p:spPr>
          <a:xfrm>
            <a:off x="6905262" y="612625"/>
            <a:ext cx="1442851" cy="871402"/>
          </a:xfrm>
          <a:prstGeom prst="rect">
            <a:avLst/>
          </a:prstGeom>
          <a:noFill/>
          <a:ln>
            <a:noFill/>
          </a:ln>
        </p:spPr>
      </p:pic>
      <p:sp>
        <p:nvSpPr>
          <p:cNvPr id="120" name="Google Shape;120;p19"/>
          <p:cNvSpPr txBox="1"/>
          <p:nvPr>
            <p:ph idx="12" type="sldNum"/>
          </p:nvPr>
        </p:nvSpPr>
        <p:spPr>
          <a:xfrm>
            <a:off x="174198" y="4533500"/>
            <a:ext cx="260930" cy="3479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a:p>
        </p:txBody>
      </p:sp>
      <p:sp>
        <p:nvSpPr>
          <p:cNvPr id="121" name="Google Shape;121;p19"/>
          <p:cNvSpPr/>
          <p:nvPr/>
        </p:nvSpPr>
        <p:spPr>
          <a:xfrm>
            <a:off x="90899" y="4353924"/>
            <a:ext cx="8962202" cy="56940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0;p13" id="122" name="Google Shape;122;p19"/>
          <p:cNvPicPr preferRelativeResize="0"/>
          <p:nvPr/>
        </p:nvPicPr>
        <p:blipFill rotWithShape="1">
          <a:blip r:embed="rId4">
            <a:alphaModFix/>
          </a:blip>
          <a:srcRect b="0" l="0" r="0" t="0"/>
          <a:stretch/>
        </p:blipFill>
        <p:spPr>
          <a:xfrm rot="3173669">
            <a:off x="5894556" y="1237179"/>
            <a:ext cx="428726" cy="946126"/>
          </a:xfrm>
          <a:prstGeom prst="rect">
            <a:avLst/>
          </a:prstGeom>
          <a:noFill/>
          <a:ln>
            <a:noFill/>
          </a:ln>
        </p:spPr>
      </p:pic>
      <p:pic>
        <p:nvPicPr>
          <p:cNvPr descr="Google Shape;62;p13" id="123" name="Google Shape;123;p19"/>
          <p:cNvPicPr preferRelativeResize="0"/>
          <p:nvPr/>
        </p:nvPicPr>
        <p:blipFill rotWithShape="1">
          <a:blip r:embed="rId5">
            <a:alphaModFix/>
          </a:blip>
          <a:srcRect b="0" l="0" r="0" t="0"/>
          <a:stretch/>
        </p:blipFill>
        <p:spPr>
          <a:xfrm rot="-2133876">
            <a:off x="7079715" y="3591950"/>
            <a:ext cx="1117046" cy="667702"/>
          </a:xfrm>
          <a:prstGeom prst="rect">
            <a:avLst/>
          </a:prstGeom>
          <a:noFill/>
          <a:ln>
            <a:noFill/>
          </a:ln>
        </p:spPr>
      </p:pic>
      <p:pic>
        <p:nvPicPr>
          <p:cNvPr id="124" name="Google Shape;124;p19"/>
          <p:cNvPicPr preferRelativeResize="0"/>
          <p:nvPr/>
        </p:nvPicPr>
        <p:blipFill rotWithShape="1">
          <a:blip r:embed="rId6">
            <a:alphaModFix/>
          </a:blip>
          <a:srcRect b="0" l="0" r="0" t="0"/>
          <a:stretch/>
        </p:blipFill>
        <p:spPr>
          <a:xfrm>
            <a:off x="696167" y="800986"/>
            <a:ext cx="4081258" cy="37659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30" name="Google Shape;130;p25"/>
          <p:cNvSpPr txBox="1"/>
          <p:nvPr/>
        </p:nvSpPr>
        <p:spPr>
          <a:xfrm>
            <a:off x="6445592" y="514456"/>
            <a:ext cx="2271983" cy="588853"/>
          </a:xfrm>
          <a:prstGeom prst="rect">
            <a:avLst/>
          </a:prstGeom>
          <a:noFill/>
          <a:ln>
            <a:noFill/>
          </a:ln>
        </p:spPr>
        <p:txBody>
          <a:bodyPr anchorCtr="0" anchor="t" bIns="68550" lIns="68550" spcFirstLastPara="1" rIns="68550" wrap="square" tIns="68550">
            <a:spAutoFit/>
          </a:bodyPr>
          <a:lstStyle/>
          <a:p>
            <a:pPr indent="0" lvl="0" marL="0" marR="0" rtl="0" algn="l">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מטרות המשוב</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31" name="Google Shape;131;p25"/>
          <p:cNvSpPr txBox="1"/>
          <p:nvPr/>
        </p:nvSpPr>
        <p:spPr>
          <a:xfrm>
            <a:off x="5701365" y="1764720"/>
            <a:ext cx="1879737" cy="362381"/>
          </a:xfrm>
          <a:prstGeom prst="rect">
            <a:avLst/>
          </a:prstGeom>
          <a:noFill/>
          <a:ln>
            <a:noFill/>
          </a:ln>
        </p:spPr>
        <p:txBody>
          <a:bodyPr anchorCtr="0" anchor="t" bIns="68550" lIns="68550" spcFirstLastPara="1" rIns="68550" wrap="square" tIns="68550">
            <a:spAutoFit/>
          </a:bodyPr>
          <a:lstStyle/>
          <a:p>
            <a:pPr indent="0" lvl="0" marL="0" marR="0" rtl="0" algn="l">
              <a:lnSpc>
                <a:spcPct val="120000"/>
              </a:lnSpc>
              <a:spcBef>
                <a:spcPts val="0"/>
              </a:spcBef>
              <a:spcAft>
                <a:spcPts val="0"/>
              </a:spcAft>
              <a:buNone/>
            </a:pPr>
            <a:r>
              <a:t/>
            </a:r>
            <a:endParaRPr b="0" i="0" sz="1300" u="none" cap="none" strike="noStrike">
              <a:solidFill>
                <a:srgbClr val="232752"/>
              </a:solidFill>
              <a:latin typeface="Assistant"/>
              <a:ea typeface="Assistant"/>
              <a:cs typeface="Assistant"/>
              <a:sym typeface="Assistant"/>
            </a:endParaRPr>
          </a:p>
        </p:txBody>
      </p:sp>
      <p:sp>
        <p:nvSpPr>
          <p:cNvPr id="132" name="Google Shape;132;p25"/>
          <p:cNvSpPr txBox="1"/>
          <p:nvPr/>
        </p:nvSpPr>
        <p:spPr>
          <a:xfrm>
            <a:off x="7617540" y="1518703"/>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133" name="Google Shape;133;p25"/>
          <p:cNvSpPr txBox="1"/>
          <p:nvPr/>
        </p:nvSpPr>
        <p:spPr>
          <a:xfrm>
            <a:off x="7617540" y="2994962"/>
            <a:ext cx="773552"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134" name="Google Shape;134;p25"/>
          <p:cNvSpPr txBox="1"/>
          <p:nvPr/>
        </p:nvSpPr>
        <p:spPr>
          <a:xfrm>
            <a:off x="3587072" y="1518703"/>
            <a:ext cx="773551"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918D8E"/>
                </a:solidFill>
                <a:latin typeface="Assistant ExtraBold"/>
                <a:ea typeface="Assistant ExtraBold"/>
                <a:cs typeface="Assistant ExtraBold"/>
                <a:sym typeface="Assistant ExtraBold"/>
              </a:rPr>
              <a:t>03</a:t>
            </a:r>
            <a:endParaRPr/>
          </a:p>
        </p:txBody>
      </p:sp>
      <p:sp>
        <p:nvSpPr>
          <p:cNvPr id="135" name="Google Shape;135;p25"/>
          <p:cNvSpPr txBox="1"/>
          <p:nvPr/>
        </p:nvSpPr>
        <p:spPr>
          <a:xfrm>
            <a:off x="3587072" y="2994962"/>
            <a:ext cx="773551" cy="636174"/>
          </a:xfrm>
          <a:prstGeom prst="rect">
            <a:avLst/>
          </a:prstGeom>
          <a:noFill/>
          <a:ln>
            <a:noFill/>
          </a:ln>
        </p:spPr>
        <p:txBody>
          <a:bodyPr anchorCtr="0" anchor="t" bIns="68550" lIns="68550" spcFirstLastPara="1" rIns="68550" wrap="square" tIns="68550">
            <a:spAutoFit/>
          </a:bodyPr>
          <a:lstStyle/>
          <a:p>
            <a:pPr indent="0" lvl="0" marL="0" marR="0" rtl="0" algn="l">
              <a:lnSpc>
                <a:spcPct val="88095"/>
              </a:lnSpc>
              <a:spcBef>
                <a:spcPts val="0"/>
              </a:spcBef>
              <a:spcAft>
                <a:spcPts val="0"/>
              </a:spcAft>
              <a:buNone/>
            </a:pPr>
            <a:r>
              <a:rPr b="0" i="0" lang="iw-IL" sz="4200" u="none" cap="none" strike="noStrike">
                <a:solidFill>
                  <a:srgbClr val="232752"/>
                </a:solidFill>
                <a:latin typeface="Assistant ExtraBold"/>
                <a:ea typeface="Assistant ExtraBold"/>
                <a:cs typeface="Assistant ExtraBold"/>
                <a:sym typeface="Assistant ExtraBold"/>
              </a:rPr>
              <a:t>04</a:t>
            </a:r>
            <a:endParaRPr/>
          </a:p>
        </p:txBody>
      </p:sp>
      <p:sp>
        <p:nvSpPr>
          <p:cNvPr id="136" name="Google Shape;136;p25"/>
          <p:cNvSpPr txBox="1"/>
          <p:nvPr/>
        </p:nvSpPr>
        <p:spPr>
          <a:xfrm>
            <a:off x="5970317" y="1485779"/>
            <a:ext cx="1610785"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הפקת לקחים</a:t>
            </a:r>
            <a:endParaRPr b="1" i="0" sz="1600" u="none" cap="none" strike="noStrike">
              <a:solidFill>
                <a:srgbClr val="232752"/>
              </a:solidFill>
              <a:latin typeface="Assistant"/>
              <a:ea typeface="Assistant"/>
              <a:cs typeface="Assistant"/>
              <a:sym typeface="Assistant"/>
            </a:endParaRPr>
          </a:p>
        </p:txBody>
      </p:sp>
      <p:sp>
        <p:nvSpPr>
          <p:cNvPr id="137" name="Google Shape;137;p25"/>
          <p:cNvSpPr txBox="1"/>
          <p:nvPr/>
        </p:nvSpPr>
        <p:spPr>
          <a:xfrm>
            <a:off x="5446644" y="2969979"/>
            <a:ext cx="2134460"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"להרגיש את השטח"</a:t>
            </a:r>
            <a:endParaRPr b="1" i="0" sz="1600" u="none" cap="none" strike="noStrike">
              <a:solidFill>
                <a:srgbClr val="232752"/>
              </a:solidFill>
              <a:latin typeface="Assistant"/>
              <a:ea typeface="Assistant"/>
              <a:cs typeface="Assistant"/>
              <a:sym typeface="Assistant"/>
            </a:endParaRPr>
          </a:p>
        </p:txBody>
      </p:sp>
      <p:sp>
        <p:nvSpPr>
          <p:cNvPr id="138" name="Google Shape;138;p25"/>
          <p:cNvSpPr txBox="1"/>
          <p:nvPr/>
        </p:nvSpPr>
        <p:spPr>
          <a:xfrm>
            <a:off x="1093304" y="1479005"/>
            <a:ext cx="2462467"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איתור הגדרות בעיות חדשות</a:t>
            </a:r>
            <a:endParaRPr b="1" i="0" sz="1600" u="none" cap="none" strike="noStrike">
              <a:solidFill>
                <a:srgbClr val="232752"/>
              </a:solidFill>
              <a:latin typeface="Assistant"/>
              <a:ea typeface="Assistant"/>
              <a:cs typeface="Assistant"/>
              <a:sym typeface="Assistant"/>
            </a:endParaRPr>
          </a:p>
        </p:txBody>
      </p:sp>
      <p:sp>
        <p:nvSpPr>
          <p:cNvPr id="139" name="Google Shape;139;p25"/>
          <p:cNvSpPr txBox="1"/>
          <p:nvPr/>
        </p:nvSpPr>
        <p:spPr>
          <a:xfrm>
            <a:off x="1351722" y="3248919"/>
            <a:ext cx="2169762" cy="602446"/>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להמשך הפקת תובנות שישפיעו אסטרטגית על הארגון </a:t>
            </a:r>
            <a:endParaRPr b="0" i="0" sz="1300" u="none" cap="none" strike="noStrike">
              <a:solidFill>
                <a:srgbClr val="232752"/>
              </a:solidFill>
              <a:latin typeface="Assistant"/>
              <a:ea typeface="Assistant"/>
              <a:cs typeface="Assistant"/>
              <a:sym typeface="Assistant"/>
            </a:endParaRPr>
          </a:p>
        </p:txBody>
      </p:sp>
      <p:sp>
        <p:nvSpPr>
          <p:cNvPr id="140" name="Google Shape;140;p25"/>
          <p:cNvSpPr txBox="1"/>
          <p:nvPr/>
        </p:nvSpPr>
        <p:spPr>
          <a:xfrm>
            <a:off x="1308647" y="2969979"/>
            <a:ext cx="2272472"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חתירה לשיפור ולמצוינות</a:t>
            </a:r>
            <a:endParaRPr b="1" i="0" sz="1600" u="none" cap="none" strike="noStrike">
              <a:solidFill>
                <a:srgbClr val="232752"/>
              </a:solidFill>
              <a:latin typeface="Assistant"/>
              <a:ea typeface="Assistant"/>
              <a:cs typeface="Assistant"/>
              <a:sym typeface="Assistant"/>
            </a:endParaRPr>
          </a:p>
        </p:txBody>
      </p:sp>
      <p:pic>
        <p:nvPicPr>
          <p:cNvPr descr="Google Shape;60;p13" id="141" name="Google Shape;141;p25"/>
          <p:cNvPicPr preferRelativeResize="0"/>
          <p:nvPr/>
        </p:nvPicPr>
        <p:blipFill rotWithShape="1">
          <a:blip r:embed="rId3">
            <a:alphaModFix/>
          </a:blip>
          <a:srcRect b="0" l="0" r="0" t="0"/>
          <a:stretch/>
        </p:blipFill>
        <p:spPr>
          <a:xfrm rot="3173668">
            <a:off x="5988280" y="241851"/>
            <a:ext cx="271944" cy="600133"/>
          </a:xfrm>
          <a:prstGeom prst="rect">
            <a:avLst/>
          </a:prstGeom>
          <a:noFill/>
          <a:ln>
            <a:noFill/>
          </a:ln>
        </p:spPr>
      </p:pic>
      <p:sp>
        <p:nvSpPr>
          <p:cNvPr id="142" name="Google Shape;142;p25"/>
          <p:cNvSpPr txBox="1"/>
          <p:nvPr/>
        </p:nvSpPr>
        <p:spPr>
          <a:xfrm>
            <a:off x="1562898" y="1751426"/>
            <a:ext cx="1991700" cy="8187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ממצאי המשוב  ומסקנותיו כבסיס להתנעת מחזור נתונים חדש</a:t>
            </a:r>
            <a:endParaRPr b="0" i="0" sz="1300" u="none" cap="none" strike="noStrike">
              <a:solidFill>
                <a:srgbClr val="232752"/>
              </a:solidFill>
              <a:latin typeface="Assistant"/>
              <a:ea typeface="Assistant"/>
              <a:cs typeface="Assistant"/>
              <a:sym typeface="Assistant"/>
            </a:endParaRPr>
          </a:p>
        </p:txBody>
      </p:sp>
      <p:sp>
        <p:nvSpPr>
          <p:cNvPr id="143" name="Google Shape;143;p25"/>
          <p:cNvSpPr txBox="1"/>
          <p:nvPr/>
        </p:nvSpPr>
        <p:spPr>
          <a:xfrm>
            <a:off x="5658290" y="3246003"/>
            <a:ext cx="1879738" cy="602446"/>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הזדמנות נוספת וחשובה להתחבר לשטח ולמטרותיו</a:t>
            </a:r>
            <a:endParaRPr b="0" i="0" sz="1300" u="none" cap="none" strike="noStrike">
              <a:solidFill>
                <a:srgbClr val="232752"/>
              </a:solidFill>
              <a:latin typeface="Assistant"/>
              <a:ea typeface="Assistant"/>
              <a:cs typeface="Assistant"/>
              <a:sym typeface="Assistant"/>
            </a:endParaRPr>
          </a:p>
        </p:txBody>
      </p:sp>
      <p:sp>
        <p:nvSpPr>
          <p:cNvPr id="144" name="Google Shape;144;p25"/>
          <p:cNvSpPr txBox="1"/>
          <p:nvPr/>
        </p:nvSpPr>
        <p:spPr>
          <a:xfrm>
            <a:off x="5327848" y="1771305"/>
            <a:ext cx="2271983" cy="842512"/>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None/>
            </a:pPr>
            <a:r>
              <a:rPr b="0" i="0" lang="iw-IL" sz="1300" u="none" cap="none" strike="noStrike">
                <a:solidFill>
                  <a:srgbClr val="232752"/>
                </a:solidFill>
                <a:latin typeface="Assistant"/>
                <a:ea typeface="Assistant"/>
                <a:cs typeface="Assistant"/>
                <a:sym typeface="Assistant"/>
              </a:rPr>
              <a:t>עיבוד הנקודות לשימור ולשיפור שהתקבלו, הסקת מסקנות וקביעת צעדי שיפור והתייעלות להמשך</a:t>
            </a:r>
            <a:endParaRPr b="0" i="0" sz="1300" u="none" cap="none" strike="noStrike">
              <a:solidFill>
                <a:srgbClr val="232752"/>
              </a:solidFill>
              <a:latin typeface="Assistant"/>
              <a:ea typeface="Assistant"/>
              <a:cs typeface="Assistant"/>
              <a:sym typeface="Assistan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5873858" y="2167001"/>
            <a:ext cx="2286782" cy="1721031"/>
          </a:xfrm>
          <a:prstGeom prst="rect">
            <a:avLst/>
          </a:prstGeom>
          <a:noFill/>
          <a:ln>
            <a:noFill/>
          </a:ln>
        </p:spPr>
        <p:txBody>
          <a:bodyPr anchorCtr="0" anchor="t" bIns="91400" lIns="91400" spcFirstLastPara="1" rIns="91400" wrap="square" tIns="91400">
            <a:spAutoFit/>
          </a:bodyPr>
          <a:lstStyle/>
          <a:p>
            <a:pPr indent="0" lvl="0" marL="0" marR="0" rtl="1" algn="r">
              <a:lnSpc>
                <a:spcPct val="104166"/>
              </a:lnSpc>
              <a:spcBef>
                <a:spcPts val="0"/>
              </a:spcBef>
              <a:spcAft>
                <a:spcPts val="0"/>
              </a:spcAft>
              <a:buClr>
                <a:srgbClr val="232752"/>
              </a:buClr>
              <a:buSzPts val="4800"/>
              <a:buFont typeface="Assistant ExtraBold"/>
              <a:buNone/>
            </a:pPr>
            <a:r>
              <a:rPr b="0" i="0" lang="iw-IL" sz="4800" u="none" cap="none" strike="noStrike">
                <a:solidFill>
                  <a:srgbClr val="232752"/>
                </a:solidFill>
                <a:latin typeface="Assistant ExtraBold"/>
                <a:ea typeface="Assistant ExtraBold"/>
                <a:cs typeface="Assistant ExtraBold"/>
                <a:sym typeface="Assistant ExtraBold"/>
              </a:rPr>
              <a:t>מרכיבי המשוב</a:t>
            </a:r>
            <a:endParaRPr b="0" i="0" sz="1400" u="none" cap="none" strike="noStrike">
              <a:solidFill>
                <a:srgbClr val="03ACE8"/>
              </a:solidFill>
              <a:latin typeface="Arial"/>
              <a:ea typeface="Arial"/>
              <a:cs typeface="Arial"/>
              <a:sym typeface="Arial"/>
            </a:endParaRPr>
          </a:p>
        </p:txBody>
      </p:sp>
      <p:sp>
        <p:nvSpPr>
          <p:cNvPr id="150" name="Google Shape;150;p26"/>
          <p:cNvSpPr/>
          <p:nvPr/>
        </p:nvSpPr>
        <p:spPr>
          <a:xfrm>
            <a:off x="-5125" y="5051375"/>
            <a:ext cx="9144001"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55;p13" id="151" name="Google Shape;151;p26"/>
          <p:cNvPicPr preferRelativeResize="0"/>
          <p:nvPr/>
        </p:nvPicPr>
        <p:blipFill rotWithShape="1">
          <a:blip r:embed="rId3">
            <a:alphaModFix/>
          </a:blip>
          <a:srcRect b="25722" l="4362" r="4571" t="19277"/>
          <a:stretch/>
        </p:blipFill>
        <p:spPr>
          <a:xfrm>
            <a:off x="6905262" y="612625"/>
            <a:ext cx="1442851" cy="871402"/>
          </a:xfrm>
          <a:prstGeom prst="rect">
            <a:avLst/>
          </a:prstGeom>
          <a:noFill/>
          <a:ln>
            <a:noFill/>
          </a:ln>
        </p:spPr>
      </p:pic>
      <p:sp>
        <p:nvSpPr>
          <p:cNvPr id="152" name="Google Shape;152;p26"/>
          <p:cNvSpPr txBox="1"/>
          <p:nvPr>
            <p:ph idx="12" type="sldNum"/>
          </p:nvPr>
        </p:nvSpPr>
        <p:spPr>
          <a:xfrm>
            <a:off x="174198" y="4533500"/>
            <a:ext cx="260930" cy="3479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a:p>
        </p:txBody>
      </p:sp>
      <p:sp>
        <p:nvSpPr>
          <p:cNvPr id="153" name="Google Shape;153;p26"/>
          <p:cNvSpPr/>
          <p:nvPr/>
        </p:nvSpPr>
        <p:spPr>
          <a:xfrm>
            <a:off x="90899" y="4353924"/>
            <a:ext cx="8962202" cy="56940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0;p13" id="154" name="Google Shape;154;p26"/>
          <p:cNvPicPr preferRelativeResize="0"/>
          <p:nvPr/>
        </p:nvPicPr>
        <p:blipFill rotWithShape="1">
          <a:blip r:embed="rId4">
            <a:alphaModFix/>
          </a:blip>
          <a:srcRect b="0" l="0" r="0" t="0"/>
          <a:stretch/>
        </p:blipFill>
        <p:spPr>
          <a:xfrm rot="3173669">
            <a:off x="5894556" y="1237179"/>
            <a:ext cx="428726" cy="946126"/>
          </a:xfrm>
          <a:prstGeom prst="rect">
            <a:avLst/>
          </a:prstGeom>
          <a:noFill/>
          <a:ln>
            <a:noFill/>
          </a:ln>
        </p:spPr>
      </p:pic>
      <p:pic>
        <p:nvPicPr>
          <p:cNvPr descr="Google Shape;62;p13" id="155" name="Google Shape;155;p26"/>
          <p:cNvPicPr preferRelativeResize="0"/>
          <p:nvPr/>
        </p:nvPicPr>
        <p:blipFill rotWithShape="1">
          <a:blip r:embed="rId5">
            <a:alphaModFix/>
          </a:blip>
          <a:srcRect b="0" l="0" r="0" t="0"/>
          <a:stretch/>
        </p:blipFill>
        <p:spPr>
          <a:xfrm rot="-2133876">
            <a:off x="7079715" y="3591950"/>
            <a:ext cx="1117046" cy="667702"/>
          </a:xfrm>
          <a:prstGeom prst="rect">
            <a:avLst/>
          </a:prstGeom>
          <a:noFill/>
          <a:ln>
            <a:noFill/>
          </a:ln>
        </p:spPr>
      </p:pic>
      <p:pic>
        <p:nvPicPr>
          <p:cNvPr id="156" name="Google Shape;156;p26"/>
          <p:cNvPicPr preferRelativeResize="0"/>
          <p:nvPr/>
        </p:nvPicPr>
        <p:blipFill rotWithShape="1">
          <a:blip r:embed="rId6">
            <a:alphaModFix/>
          </a:blip>
          <a:srcRect b="0" l="0" r="0" t="0"/>
          <a:stretch/>
        </p:blipFill>
        <p:spPr>
          <a:xfrm>
            <a:off x="744270" y="2681130"/>
            <a:ext cx="1270020" cy="1158259"/>
          </a:xfrm>
          <a:prstGeom prst="rect">
            <a:avLst/>
          </a:prstGeom>
          <a:noFill/>
          <a:ln>
            <a:noFill/>
          </a:ln>
        </p:spPr>
      </p:pic>
      <p:pic>
        <p:nvPicPr>
          <p:cNvPr id="157" name="Google Shape;157;p26"/>
          <p:cNvPicPr preferRelativeResize="0"/>
          <p:nvPr/>
        </p:nvPicPr>
        <p:blipFill rotWithShape="1">
          <a:blip r:embed="rId7">
            <a:alphaModFix/>
          </a:blip>
          <a:srcRect b="0" l="0" r="0" t="0"/>
          <a:stretch/>
        </p:blipFill>
        <p:spPr>
          <a:xfrm>
            <a:off x="3130159" y="2810976"/>
            <a:ext cx="988076" cy="1107458"/>
          </a:xfrm>
          <a:prstGeom prst="rect">
            <a:avLst/>
          </a:prstGeom>
          <a:noFill/>
          <a:ln>
            <a:noFill/>
          </a:ln>
        </p:spPr>
      </p:pic>
      <p:sp>
        <p:nvSpPr>
          <p:cNvPr id="158" name="Google Shape;158;p26"/>
          <p:cNvSpPr txBox="1"/>
          <p:nvPr/>
        </p:nvSpPr>
        <p:spPr>
          <a:xfrm>
            <a:off x="3270143" y="2263973"/>
            <a:ext cx="98807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iw-IL" sz="1800" u="none" cap="none" strike="noStrike">
                <a:solidFill>
                  <a:srgbClr val="00ACE6"/>
                </a:solidFill>
                <a:latin typeface="Assistant ExtraBold"/>
                <a:ea typeface="Assistant ExtraBold"/>
                <a:cs typeface="Assistant ExtraBold"/>
                <a:sym typeface="Assistant ExtraBold"/>
              </a:rPr>
              <a:t>שימור</a:t>
            </a:r>
            <a:endParaRPr b="0" i="0" sz="1800" u="none" cap="none" strike="noStrike">
              <a:solidFill>
                <a:srgbClr val="000000"/>
              </a:solidFill>
              <a:latin typeface="Arial"/>
              <a:ea typeface="Arial"/>
              <a:cs typeface="Arial"/>
              <a:sym typeface="Arial"/>
            </a:endParaRPr>
          </a:p>
        </p:txBody>
      </p:sp>
      <p:sp>
        <p:nvSpPr>
          <p:cNvPr id="159" name="Google Shape;159;p26"/>
          <p:cNvSpPr txBox="1"/>
          <p:nvPr/>
        </p:nvSpPr>
        <p:spPr>
          <a:xfrm>
            <a:off x="679348" y="2257349"/>
            <a:ext cx="98807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iw-IL" sz="1800" u="none" cap="none" strike="noStrike">
                <a:solidFill>
                  <a:srgbClr val="00ACE6"/>
                </a:solidFill>
                <a:latin typeface="Assistant ExtraBold"/>
                <a:ea typeface="Assistant ExtraBold"/>
                <a:cs typeface="Assistant ExtraBold"/>
                <a:sym typeface="Assistant ExtraBold"/>
              </a:rPr>
              <a:t>שיפור</a:t>
            </a:r>
            <a:endParaRPr b="0" i="0" sz="1800" u="none" cap="none" strike="noStrike">
              <a:solidFill>
                <a:srgbClr val="000000"/>
              </a:solidFill>
              <a:latin typeface="Arial"/>
              <a:ea typeface="Arial"/>
              <a:cs typeface="Arial"/>
              <a:sym typeface="Arial"/>
            </a:endParaRPr>
          </a:p>
        </p:txBody>
      </p:sp>
      <p:pic>
        <p:nvPicPr>
          <p:cNvPr id="160" name="Google Shape;160;p26"/>
          <p:cNvPicPr preferRelativeResize="0"/>
          <p:nvPr/>
        </p:nvPicPr>
        <p:blipFill rotWithShape="1">
          <a:blip r:embed="rId7">
            <a:alphaModFix/>
          </a:blip>
          <a:srcRect b="0" l="0" r="0" t="0"/>
          <a:stretch/>
        </p:blipFill>
        <p:spPr>
          <a:xfrm>
            <a:off x="3287099" y="3188667"/>
            <a:ext cx="988076" cy="1107458"/>
          </a:xfrm>
          <a:prstGeom prst="rect">
            <a:avLst/>
          </a:prstGeom>
          <a:noFill/>
          <a:ln>
            <a:noFill/>
          </a:ln>
        </p:spPr>
      </p:pic>
      <p:pic>
        <p:nvPicPr>
          <p:cNvPr id="161" name="Google Shape;161;p26"/>
          <p:cNvPicPr preferRelativeResize="0"/>
          <p:nvPr/>
        </p:nvPicPr>
        <p:blipFill rotWithShape="1">
          <a:blip r:embed="rId6">
            <a:alphaModFix/>
          </a:blip>
          <a:srcRect b="0" l="0" r="0" t="0"/>
          <a:stretch/>
        </p:blipFill>
        <p:spPr>
          <a:xfrm>
            <a:off x="896670" y="3062128"/>
            <a:ext cx="1270020" cy="11582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67" name="Google Shape;167;p3"/>
          <p:cNvSpPr txBox="1"/>
          <p:nvPr/>
        </p:nvSpPr>
        <p:spPr>
          <a:xfrm>
            <a:off x="2556432" y="2219508"/>
            <a:ext cx="3843221" cy="585216"/>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אחריות המשוב</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68" name="Google Shape;168;p3"/>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74" name="Google Shape;174;p27"/>
          <p:cNvSpPr txBox="1"/>
          <p:nvPr/>
        </p:nvSpPr>
        <p:spPr>
          <a:xfrm>
            <a:off x="2556432" y="2219508"/>
            <a:ext cx="3843300" cy="2277900"/>
          </a:xfrm>
          <a:prstGeom prst="rect">
            <a:avLst/>
          </a:prstGeom>
          <a:noFill/>
          <a:ln>
            <a:noFill/>
          </a:ln>
        </p:spPr>
        <p:txBody>
          <a:bodyPr anchorCtr="0" anchor="t" bIns="68550" lIns="68550" spcFirstLastPara="1" rIns="68550" wrap="square" tIns="68550">
            <a:spAutoFit/>
          </a:bodyPr>
          <a:lstStyle/>
          <a:p>
            <a:pPr indent="0" lvl="0" marL="0" marR="0" rtl="1" algn="ctr">
              <a:lnSpc>
                <a:spcPct val="132142"/>
              </a:lnSpc>
              <a:spcBef>
                <a:spcPts val="0"/>
              </a:spcBef>
              <a:spcAft>
                <a:spcPts val="0"/>
              </a:spcAft>
              <a:buNone/>
            </a:pPr>
            <a:r>
              <a:rPr lang="iw-IL" sz="2800">
                <a:solidFill>
                  <a:srgbClr val="00B0F0"/>
                </a:solidFill>
                <a:latin typeface="Assistant ExtraBold"/>
                <a:ea typeface="Assistant ExtraBold"/>
                <a:cs typeface="Assistant ExtraBold"/>
                <a:sym typeface="Assistant ExtraBold"/>
              </a:rPr>
              <a:t>ה</a:t>
            </a:r>
            <a:r>
              <a:rPr b="0" i="0" lang="iw-IL" sz="2800" u="none" cap="none" strike="noStrike">
                <a:solidFill>
                  <a:srgbClr val="00B0F0"/>
                </a:solidFill>
                <a:latin typeface="Assistant ExtraBold"/>
                <a:ea typeface="Assistant ExtraBold"/>
                <a:cs typeface="Assistant ExtraBold"/>
                <a:sym typeface="Assistant ExtraBold"/>
              </a:rPr>
              <a:t>אחריות לביצוע המשוב הי</a:t>
            </a:r>
            <a:r>
              <a:rPr lang="iw-IL" sz="2800">
                <a:solidFill>
                  <a:srgbClr val="00B0F0"/>
                </a:solidFill>
                <a:latin typeface="Assistant ExtraBold"/>
                <a:ea typeface="Assistant ExtraBold"/>
                <a:cs typeface="Assistant ExtraBold"/>
                <a:sym typeface="Assistant ExtraBold"/>
              </a:rPr>
              <a:t>א</a:t>
            </a:r>
            <a:r>
              <a:rPr b="0" i="0" lang="iw-IL" sz="2800" u="none" cap="none" strike="noStrike">
                <a:solidFill>
                  <a:srgbClr val="00B0F0"/>
                </a:solidFill>
                <a:latin typeface="Assistant ExtraBold"/>
                <a:ea typeface="Assistant ExtraBold"/>
                <a:cs typeface="Assistant ExtraBold"/>
                <a:sym typeface="Assistant ExtraBold"/>
              </a:rPr>
              <a:t> בראש ובראשונה </a:t>
            </a:r>
            <a:endParaRPr b="0" i="0" sz="2800" u="none" cap="none" strike="noStrike">
              <a:solidFill>
                <a:srgbClr val="00B0F0"/>
              </a:solidFill>
              <a:latin typeface="Assistant ExtraBold"/>
              <a:ea typeface="Assistant ExtraBold"/>
              <a:cs typeface="Assistant ExtraBold"/>
              <a:sym typeface="Assistant ExtraBold"/>
            </a:endParaRPr>
          </a:p>
          <a:p>
            <a:pPr indent="0" lvl="0" marL="0" marR="0" rtl="1" algn="ctr">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על מנתח הנתונים!</a:t>
            </a:r>
            <a:endParaRPr/>
          </a:p>
          <a:p>
            <a:pPr indent="0" lvl="0" marL="0" marR="0" rtl="1" algn="ctr">
              <a:lnSpc>
                <a:spcPct val="132142"/>
              </a:lnSpc>
              <a:spcBef>
                <a:spcPts val="0"/>
              </a:spcBef>
              <a:spcAft>
                <a:spcPts val="0"/>
              </a:spcAft>
              <a:buNone/>
            </a:pPr>
            <a:r>
              <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75" name="Google Shape;175;p27"/>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p:nvPr/>
        </p:nvSpPr>
        <p:spPr>
          <a:xfrm>
            <a:off x="1739365" y="228613"/>
            <a:ext cx="5337298" cy="4759089"/>
          </a:xfrm>
          <a:prstGeom prst="flowChartConnector">
            <a:avLst/>
          </a:prstGeom>
          <a:solidFill>
            <a:schemeClr val="accent5"/>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400" u="none" cap="none" strike="noStrike">
              <a:solidFill>
                <a:srgbClr val="232752"/>
              </a:solidFill>
              <a:latin typeface="Assistant"/>
              <a:ea typeface="Assistant"/>
              <a:cs typeface="Assistant"/>
              <a:sym typeface="Assistant"/>
            </a:endParaRPr>
          </a:p>
          <a:p>
            <a:pPr indent="0" lvl="0" marL="0" marR="0" rtl="0" algn="ctr">
              <a:lnSpc>
                <a:spcPct val="10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תוצאות היישום</a:t>
            </a:r>
            <a:endParaRPr/>
          </a:p>
        </p:txBody>
      </p:sp>
      <p:sp>
        <p:nvSpPr>
          <p:cNvPr id="181" name="Google Shape;181;p28"/>
          <p:cNvSpPr/>
          <p:nvPr/>
        </p:nvSpPr>
        <p:spPr>
          <a:xfrm>
            <a:off x="2332397" y="632802"/>
            <a:ext cx="4197613" cy="3839805"/>
          </a:xfrm>
          <a:prstGeom prst="flowChartConnector">
            <a:avLst/>
          </a:prstGeom>
          <a:solidFill>
            <a:srgbClr val="00B05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400" u="none" cap="none" strike="noStrike">
              <a:solidFill>
                <a:srgbClr val="232752"/>
              </a:solidFill>
              <a:latin typeface="Assistant"/>
              <a:ea typeface="Assistant"/>
              <a:cs typeface="Assistant"/>
              <a:sym typeface="Assistant"/>
            </a:endParaRPr>
          </a:p>
          <a:p>
            <a:pPr indent="0" lvl="0" marL="0" marR="0" rtl="0" algn="ctr">
              <a:lnSpc>
                <a:spcPct val="10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משתמשי קצה</a:t>
            </a:r>
            <a:endParaRPr/>
          </a:p>
        </p:txBody>
      </p:sp>
      <p:sp>
        <p:nvSpPr>
          <p:cNvPr id="182" name="Google Shape;182;p28"/>
          <p:cNvSpPr/>
          <p:nvPr/>
        </p:nvSpPr>
        <p:spPr>
          <a:xfrm>
            <a:off x="2994998" y="1215048"/>
            <a:ext cx="2799516" cy="2631392"/>
          </a:xfrm>
          <a:prstGeom prst="flowChartConnector">
            <a:avLst/>
          </a:prstGeom>
          <a:solidFill>
            <a:srgbClr val="FFC000"/>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מקבלי ההחלטות</a:t>
            </a:r>
            <a:endParaRPr/>
          </a:p>
          <a:p>
            <a:pPr indent="0" lvl="0" marL="0" marR="0" rtl="0" algn="ctr">
              <a:lnSpc>
                <a:spcPct val="10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 בארגון</a:t>
            </a:r>
            <a:endParaRPr/>
          </a:p>
        </p:txBody>
      </p:sp>
      <p:sp>
        <p:nvSpPr>
          <p:cNvPr id="183" name="Google Shape;183;p28"/>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84" name="Google Shape;184;p28"/>
          <p:cNvSpPr txBox="1"/>
          <p:nvPr/>
        </p:nvSpPr>
        <p:spPr>
          <a:xfrm>
            <a:off x="6445592" y="514456"/>
            <a:ext cx="2271983" cy="588853"/>
          </a:xfrm>
          <a:prstGeom prst="rect">
            <a:avLst/>
          </a:prstGeom>
          <a:noFill/>
          <a:ln>
            <a:noFill/>
          </a:ln>
        </p:spPr>
        <p:txBody>
          <a:bodyPr anchorCtr="0" anchor="t" bIns="68550" lIns="68550" spcFirstLastPara="1" rIns="68550" wrap="square" tIns="68550">
            <a:spAutoFit/>
          </a:bodyPr>
          <a:lstStyle/>
          <a:p>
            <a:pPr indent="0" lvl="0" marL="0" marR="0" rtl="0" algn="l">
              <a:lnSpc>
                <a:spcPct val="132142"/>
              </a:lnSpc>
              <a:spcBef>
                <a:spcPts val="0"/>
              </a:spcBef>
              <a:spcAft>
                <a:spcPts val="0"/>
              </a:spcAft>
              <a:buNone/>
            </a:pPr>
            <a:r>
              <a:rPr b="0" i="0" lang="iw-IL" sz="2800" u="none" cap="none" strike="noStrike">
                <a:solidFill>
                  <a:srgbClr val="00B0F0"/>
                </a:solidFill>
                <a:latin typeface="Assistant ExtraBold"/>
                <a:ea typeface="Assistant ExtraBold"/>
                <a:cs typeface="Assistant ExtraBold"/>
                <a:sym typeface="Assistant ExtraBold"/>
              </a:rPr>
              <a:t>מקורות המשוב</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85" name="Google Shape;185;p28"/>
          <p:cNvPicPr preferRelativeResize="0"/>
          <p:nvPr/>
        </p:nvPicPr>
        <p:blipFill rotWithShape="1">
          <a:blip r:embed="rId3">
            <a:alphaModFix/>
          </a:blip>
          <a:srcRect b="0" l="0" r="0" t="0"/>
          <a:stretch/>
        </p:blipFill>
        <p:spPr>
          <a:xfrm rot="3173668">
            <a:off x="6356024" y="142460"/>
            <a:ext cx="271944" cy="600133"/>
          </a:xfrm>
          <a:prstGeom prst="rect">
            <a:avLst/>
          </a:prstGeom>
          <a:noFill/>
          <a:ln>
            <a:noFill/>
          </a:ln>
        </p:spPr>
      </p:pic>
      <p:sp>
        <p:nvSpPr>
          <p:cNvPr id="186" name="Google Shape;186;p28"/>
          <p:cNvSpPr/>
          <p:nvPr/>
        </p:nvSpPr>
        <p:spPr>
          <a:xfrm>
            <a:off x="3578086" y="1828797"/>
            <a:ext cx="1620079" cy="1341783"/>
          </a:xfrm>
          <a:prstGeom prst="flowChartConnector">
            <a:avLst/>
          </a:prstGeom>
          <a:solidFill>
            <a:schemeClr val="accent1"/>
          </a:solid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w-IL" sz="1600" u="none" cap="none" strike="noStrike">
                <a:solidFill>
                  <a:srgbClr val="232752"/>
                </a:solidFill>
                <a:latin typeface="Assistant"/>
                <a:ea typeface="Assistant"/>
                <a:cs typeface="Assistant"/>
                <a:sym typeface="Assistant"/>
              </a:rPr>
              <a:t>מנתח הנתונים</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Asaf</dc:creator>
</cp:coreProperties>
</file>