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Assistant SemiBold"/>
      <p:regular r:id="rId23"/>
      <p:bold r:id="rId24"/>
    </p:embeddedFont>
    <p:embeddedFont>
      <p:font typeface="Assistant"/>
      <p:regular r:id="rId25"/>
      <p:bold r:id="rId26"/>
    </p:embeddedFont>
    <p:embeddedFont>
      <p:font typeface="Assistant ExtraBold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jerUrqUN0pRbR7LSqdMVEsBesk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AssistantSemiBold-bold.fntdata"/><Relationship Id="rId23" Type="http://schemas.openxmlformats.org/officeDocument/2006/relationships/font" Target="fonts/AssistantSemiBol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ssistant-bold.fntdata"/><Relationship Id="rId25" Type="http://schemas.openxmlformats.org/officeDocument/2006/relationships/font" Target="fonts/Assistant-regular.fntdata"/><Relationship Id="rId28" Type="http://customschemas.google.com/relationships/presentationmetadata" Target="metadata"/><Relationship Id="rId27" Type="http://schemas.openxmlformats.org/officeDocument/2006/relationships/font" Target="fonts/AssistantExtraBo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he.wikipedia.org/wiki/%D7%A9%D7%9C%D7%98%D7%95%D7%9F_%D7%94%D7%A2%D7%9D" TargetMode="External"/><Relationship Id="rId3" Type="http://schemas.openxmlformats.org/officeDocument/2006/relationships/hyperlink" Target="https://he.wikipedia.org/wiki/%D7%A4%D7%9C%D7%95%D7%A8%D7%9C%D7%99%D7%96%D7%9D" TargetMode="External"/><Relationship Id="rId4" Type="http://schemas.openxmlformats.org/officeDocument/2006/relationships/hyperlink" Target="https://he.wikipedia.org/wiki/%D7%96%D7%9B%D7%95%D7%99%D7%95%D7%AA_%D7%90%D7%93%D7%9D_%D7%95%D7%90%D7%96%D7%A8%D7%97" TargetMode="External"/><Relationship Id="rId10" Type="http://schemas.openxmlformats.org/officeDocument/2006/relationships/hyperlink" Target="https://he.wikipedia.org/wiki/%D7%91%D7%97%D7%99%D7%A8%D7%95%D7%AA" TargetMode="External"/><Relationship Id="rId9" Type="http://schemas.openxmlformats.org/officeDocument/2006/relationships/hyperlink" Target="https://he.wikipedia.org/wiki/%D7%97%D7%95%D7%A4%D7%A9_%D7%94%D7%A2%D7%99%D7%AA%D7%95%D7%A0%D7%95%D7%AA" TargetMode="External"/><Relationship Id="rId5" Type="http://schemas.openxmlformats.org/officeDocument/2006/relationships/hyperlink" Target="https://he.wikipedia.org/wiki/%D7%9E%D7%99%D7%A2%D7%95%D7%98" TargetMode="External"/><Relationship Id="rId6" Type="http://schemas.openxmlformats.org/officeDocument/2006/relationships/hyperlink" Target="https://he.wikipedia.org/wiki/%D7%A9%D7%9C%D7%98%D7%95%D7%9F_%D7%94%D7%97%D7%95%D7%A7" TargetMode="External"/><Relationship Id="rId7" Type="http://schemas.openxmlformats.org/officeDocument/2006/relationships/hyperlink" Target="https://he.wikipedia.org/wiki/%D7%94%D7%A4%D7%A8%D7%93%D7%AA_%D7%A8%D7%A9%D7%95%D7%99%D7%95%D7%AA" TargetMode="External"/><Relationship Id="rId8" Type="http://schemas.openxmlformats.org/officeDocument/2006/relationships/hyperlink" Target="https://he.wikipedia.org/wiki/%D7%97%D7%95%D7%A4%D7%A9_%D7%94%D7%91%D7%99%D7%98%D7%95%D7%99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" name="Google Shape;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b="0" lang="iw-IL" sz="1400"/>
              <a:t>בשנת 1938 שודרה ברדיו הקלטה של הבמאי והתסריטאי אורסון וולס, ש</a:t>
            </a:r>
            <a:r>
              <a:rPr lang="iw-IL" sz="1400"/>
              <a:t>עסק</a:t>
            </a:r>
            <a:r>
              <a:rPr b="0" lang="iw-IL" sz="1400"/>
              <a:t>ה </a:t>
            </a:r>
            <a:r>
              <a:rPr lang="iw-IL" sz="1400"/>
              <a:t>ב</a:t>
            </a:r>
            <a:r>
              <a:rPr b="0" lang="iw-IL" sz="1400"/>
              <a:t>פלישת חייזרים לאר</a:t>
            </a:r>
            <a:r>
              <a:rPr lang="iw-IL" sz="1400"/>
              <a:t>צות הברית</a:t>
            </a:r>
            <a:r>
              <a:rPr b="0" lang="iw-IL" sz="1400"/>
              <a:t>.</a:t>
            </a:r>
            <a:endParaRPr b="0"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     </a:t>
            </a:r>
            <a:r>
              <a:rPr b="0" lang="iw-IL" sz="1400"/>
              <a:t>התשדיר נערך עם סאונד כך שנשמע כאילו באמת פלשו חייזרים לאר</a:t>
            </a:r>
            <a:r>
              <a:rPr lang="iw-IL" sz="1400"/>
              <a:t>צות הברית</a:t>
            </a:r>
            <a:r>
              <a:rPr b="0" lang="iw-IL" sz="1400"/>
              <a:t>, ומרבית האנשים שהאזינו לתשדיר בלייב חשבו שמדובר בפלישה אמיתית של חייזרים, מה שכמובן הוביל לתבהלה עד שהתברר שמדובר </a:t>
            </a:r>
            <a:r>
              <a:rPr lang="iw-IL" sz="1400"/>
              <a:t>ב</a:t>
            </a:r>
            <a:r>
              <a:rPr b="0" lang="iw-IL" sz="1400"/>
              <a:t>תשדיר מזויף.</a:t>
            </a:r>
            <a:endParaRPr sz="1400"/>
          </a:p>
          <a:p>
            <a:pPr indent="-228600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b="0" lang="iw-IL" sz="1400"/>
              <a:t>בחודש אפריל 2020, בשיא הגל הראשון של נגיף הקורונה, נשא הנשיא טראמפ נאום לאומה וטען כי שתייה או הזרקה של חומרי חיטוי לגוף עשויה להועיל נגד נגיף הקורונה.</a:t>
            </a:r>
            <a:endParaRPr b="0"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      </a:t>
            </a:r>
            <a:r>
              <a:rPr b="0" lang="iw-IL" sz="1400"/>
              <a:t>הוא טען כך בעקבות מחקר שהראה שחשיפה לשמש ולחומרי ניקוי יכול</a:t>
            </a:r>
            <a:r>
              <a:rPr lang="iw-IL" sz="1400"/>
              <a:t>ה</a:t>
            </a:r>
            <a:r>
              <a:rPr b="0" lang="iw-IL" sz="1400"/>
              <a:t> להרוג את הנגיף </a:t>
            </a:r>
            <a:r>
              <a:rPr b="1" lang="iw-IL" sz="1400"/>
              <a:t>כאשר הוא נמצא על משטחים</a:t>
            </a:r>
            <a:r>
              <a:rPr b="0" lang="iw-IL" sz="1400"/>
              <a:t>.</a:t>
            </a:r>
            <a:br>
              <a:rPr b="0" lang="iw-IL" sz="1400"/>
            </a:br>
            <a:r>
              <a:rPr b="0" lang="iw-IL" sz="1400"/>
              <a:t>      לאחר מכן התחילו להגיע לבתי החולים מספר אנשים ש</a:t>
            </a:r>
            <a:r>
              <a:rPr lang="iw-IL" sz="1400"/>
              <a:t>התייחס</a:t>
            </a:r>
            <a:r>
              <a:rPr b="0" lang="iw-IL" sz="1400"/>
              <a:t>ו </a:t>
            </a:r>
            <a:r>
              <a:rPr lang="iw-IL" sz="1400"/>
              <a:t>לדברי</a:t>
            </a:r>
            <a:r>
              <a:rPr b="0" lang="iw-IL" sz="1400"/>
              <a:t> הנשיא יותר מדי ברצינות והכניסו לגופם אקונומיקה.</a:t>
            </a:r>
            <a:endParaRPr b="0" sz="1400"/>
          </a:p>
          <a:p>
            <a:pPr indent="-228600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b="0" lang="iw-IL" sz="1400"/>
              <a:t>דיפ פייק (Deep Fake) היא טכנולוגיה שמסוגלת לקחת סרטון שבו מצולם אדם אחד ו"להשתיל" על פניו פנים של אדם אחר. </a:t>
            </a:r>
            <a:br>
              <a:rPr b="0" lang="iw-IL" sz="1400"/>
            </a:br>
            <a:r>
              <a:rPr b="0" lang="iw-IL" sz="1400"/>
              <a:t>באופן זה ניתן ליצור סרטון מזויף של כל אדם בעולם, ובעצם לגרום לכך שיגיד דברים שמעולם לא אמר או יעשה דברים שמעולם לא עשה.</a:t>
            </a:r>
            <a:br>
              <a:rPr b="0" lang="iw-IL" sz="1400"/>
            </a:br>
            <a:r>
              <a:rPr b="0" lang="iw-IL" sz="1400"/>
              <a:t>הסכנות של דיפ פייק מגוונות, מסרטונים שנעשים כאקט של בריונות ועד לסרטונים מזויפים של פוליטיקאים אשר עשויים ממש לשנות מציאות.</a:t>
            </a:r>
            <a:endParaRPr sz="1400"/>
          </a:p>
          <a:p>
            <a:pPr indent="-228600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b="0" lang="iw-IL" sz="1400"/>
              <a:t>צפו בסרטון של הנשיא טראמפ טוען כי CNN הם "פייק ניוז". מה עלול להיגרם מאמירה כזאת, כאשר היא יוצאת מפיו של האדם החזק בעולם?</a:t>
            </a:r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/>
              <a:t>כאשר התופעה נפוצה באופן כל כך נרחב, ובשילוב עם תופעות נוספות (כגון איסוף נתוני עתק תוך פגיעה בפרטיות וטירגוט אנשים ברשתות החברתיות), 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/>
              <a:t>אנשים שונים מקיפים את עצמם בחדשות ממקורות שונים, עד כדי כך שה</a:t>
            </a:r>
            <a:r>
              <a:rPr b="1" lang="iw-IL" sz="1400"/>
              <a:t>מציאות</a:t>
            </a:r>
            <a:r>
              <a:rPr lang="iw-IL" sz="1400"/>
              <a:t> שנוצרת סביבם היא שונה.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b="0" lang="iw-IL" sz="1400"/>
              <a:t>כאשר אנשים לא יכולים להסכים ביניהם על הגדרות בסיסיות של המציאות, יהיה קשה עד בלתי אפשרי לגשר על הפערים ביניהם.</a:t>
            </a:r>
            <a:endParaRPr b="0"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b="0" lang="iw-IL" sz="1400"/>
              <a:t>מנהיגים עשויים להסתייע בפייק ניוז </a:t>
            </a:r>
            <a:r>
              <a:rPr lang="iw-IL" sz="1400"/>
              <a:t>כדי</a:t>
            </a:r>
            <a:r>
              <a:rPr b="0" lang="iw-IL" sz="1400"/>
              <a:t> ליישם טכניקת "הפרד ומשול".</a:t>
            </a:r>
            <a:endParaRPr b="0"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iw-IL" sz="1400"/>
              <a:t>לראיה, מומלץ לבצע את הפעילות שבשק</a:t>
            </a:r>
            <a:r>
              <a:rPr lang="iw-IL" sz="1400"/>
              <a:t>ופית</a:t>
            </a:r>
            <a:r>
              <a:rPr b="0" lang="iw-IL" sz="1400"/>
              <a:t> הבאה.</a:t>
            </a:r>
            <a:endParaRPr b="1"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iw-IL" sz="1400"/>
              <a:t>פעילות בכיתה - ניתן לבחור בין </a:t>
            </a:r>
            <a:r>
              <a:rPr lang="iw-IL" sz="1400"/>
              <a:t>שתי</a:t>
            </a:r>
            <a:r>
              <a:rPr b="0" lang="iw-IL" sz="1400"/>
              <a:t> חלופות בהתאם לר</a:t>
            </a:r>
            <a:r>
              <a:rPr lang="iw-IL" sz="1400"/>
              <a:t>לוונטיות:</a:t>
            </a:r>
            <a:endParaRPr sz="1400"/>
          </a:p>
          <a:p>
            <a:pPr indent="-3175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0" lang="iw-IL" sz="1400"/>
              <a:t>לבקש מהתלמידים להגדיר את המילה </a:t>
            </a:r>
            <a:r>
              <a:rPr b="1" lang="iw-IL" sz="1400"/>
              <a:t>דמוקרטיה</a:t>
            </a:r>
            <a:r>
              <a:rPr b="0" lang="iw-IL" sz="1400"/>
              <a:t>. מעניין כמה הגדרות יביאו התלמידים, ועד כמה ההגדרות יהיו שונות זו מזו.</a:t>
            </a:r>
            <a:endParaRPr sz="1400"/>
          </a:p>
          <a:p>
            <a:pPr indent="45720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iw-IL" sz="1400"/>
              <a:t>חשוב לדבר עם התלמידים על הנושא, ולהסביר שכיום במדינת ישראל יש שני צדדים שמגדירים את המילה דמוקרטיה באופן שונה זה מזה</a:t>
            </a:r>
            <a:r>
              <a:rPr lang="iw-IL" sz="1400"/>
              <a:t>:</a:t>
            </a:r>
            <a:br>
              <a:rPr lang="iw-IL" sz="1400"/>
            </a:br>
            <a:r>
              <a:rPr lang="iw-IL" sz="1400"/>
              <a:t>          </a:t>
            </a:r>
            <a:r>
              <a:rPr b="0" lang="iw-IL" sz="1400"/>
              <a:t> צד אחד מדגיש את החשיבות של </a:t>
            </a:r>
            <a:r>
              <a:rPr b="1" lang="iw-IL" sz="1400"/>
              <a:t>הכרעת הרוב</a:t>
            </a:r>
            <a:r>
              <a:rPr b="0" lang="iw-IL" sz="1400"/>
              <a:t>, בעוד הצד השני מדגיש את החשיבות של </a:t>
            </a:r>
            <a:r>
              <a:rPr b="1" lang="iw-IL" sz="1400"/>
              <a:t>מגבלות השלטון והפרדת הרשויות</a:t>
            </a:r>
            <a:r>
              <a:rPr b="0" lang="iw-IL" sz="1400"/>
              <a:t>.</a:t>
            </a:r>
            <a:endParaRPr sz="1400"/>
          </a:p>
          <a:p>
            <a:pPr indent="45720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iw-IL" sz="1400"/>
              <a:t>חשוב מאוד - </a:t>
            </a:r>
            <a:r>
              <a:rPr b="0" lang="iw-IL" sz="1400"/>
              <a:t>המטרה היא לשמוע </a:t>
            </a:r>
            <a:r>
              <a:rPr lang="iw-IL" sz="1400"/>
              <a:t>זה </a:t>
            </a:r>
            <a:r>
              <a:rPr b="0" lang="iw-IL" sz="1400"/>
              <a:t>את זה, לא להתווכח על הנושא! את הוויכוח אפשר להשאיר לשיעורי אזרחות ☺</a:t>
            </a:r>
            <a:endParaRPr sz="1400"/>
          </a:p>
          <a:p>
            <a:pPr indent="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ניתן להוסיף ולהציג לכיתה את ההגדרה של דמוקרטיה לפי ויקיפדיה": </a:t>
            </a:r>
            <a:r>
              <a:rPr lang="iw-IL" sz="1400">
                <a:solidFill>
                  <a:schemeClr val="dk1"/>
                </a:solidFill>
              </a:rPr>
              <a:t>ישנן הגדרות שונות לדמוקרטיה, ומגוון צורות, כשכל צורת שלטון מדגישה היבט ועיקרון אחר.</a:t>
            </a:r>
            <a:br>
              <a:rPr lang="iw-IL" sz="1400">
                <a:solidFill>
                  <a:schemeClr val="dk1"/>
                </a:solidFill>
              </a:rPr>
            </a:br>
            <a:r>
              <a:rPr lang="iw-IL" sz="1400">
                <a:solidFill>
                  <a:schemeClr val="dk1"/>
                </a:solidFill>
              </a:rPr>
              <a:t>אולם ניתן למנות מספר עקרונות המשותפים לכל הדמוקרטיות המערביות: </a:t>
            </a:r>
            <a:r>
              <a:rPr lang="iw-IL" sz="1400">
                <a:solidFill>
                  <a:schemeClr val="dk1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שלטון העם</a:t>
            </a:r>
            <a:r>
              <a:rPr lang="iw-IL" sz="1400">
                <a:solidFill>
                  <a:schemeClr val="dk1"/>
                </a:solidFill>
              </a:rPr>
              <a:t>, </a:t>
            </a:r>
            <a:r>
              <a:rPr lang="iw-IL" sz="14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פלורליזם</a:t>
            </a:r>
            <a:r>
              <a:rPr lang="iw-IL" sz="1400">
                <a:solidFill>
                  <a:schemeClr val="dk1"/>
                </a:solidFill>
              </a:rPr>
              <a:t>, עקרון הכרעת הרוב, </a:t>
            </a:r>
            <a:r>
              <a:rPr lang="iw-IL" sz="14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זכויות האדם והאזרח</a:t>
            </a:r>
            <a:r>
              <a:rPr lang="iw-IL" sz="1400">
                <a:solidFill>
                  <a:schemeClr val="dk1"/>
                </a:solidFill>
              </a:rPr>
              <a:t> ושמירה על זכויות ה</a:t>
            </a:r>
            <a:r>
              <a:rPr lang="iw-IL" sz="14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מיעוט</a:t>
            </a:r>
            <a:r>
              <a:rPr lang="iw-IL" sz="1400">
                <a:solidFill>
                  <a:schemeClr val="dk1"/>
                </a:solidFill>
              </a:rPr>
              <a:t>, </a:t>
            </a:r>
            <a:br>
              <a:rPr lang="iw-IL" sz="1400">
                <a:solidFill>
                  <a:schemeClr val="dk1"/>
                </a:solidFill>
              </a:rPr>
            </a:br>
            <a:r>
              <a:rPr lang="iw-IL" sz="1400">
                <a:solidFill>
                  <a:schemeClr val="dk1"/>
                </a:solidFill>
              </a:rPr>
              <a:t>הגבלת השלטון, </a:t>
            </a:r>
            <a:r>
              <a:rPr lang="iw-IL" sz="140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שלטון החוק</a:t>
            </a:r>
            <a:r>
              <a:rPr lang="iw-IL" sz="1400">
                <a:solidFill>
                  <a:schemeClr val="dk1"/>
                </a:solidFill>
              </a:rPr>
              <a:t> ושוויון בפני החוק, </a:t>
            </a:r>
            <a:r>
              <a:rPr lang="iw-IL" sz="14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הפרדת רשויות</a:t>
            </a:r>
            <a:r>
              <a:rPr lang="iw-IL" sz="1400">
                <a:solidFill>
                  <a:schemeClr val="dk1"/>
                </a:solidFill>
              </a:rPr>
              <a:t>, </a:t>
            </a:r>
            <a:r>
              <a:rPr lang="iw-IL" sz="140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חופש הביטוי</a:t>
            </a:r>
            <a:r>
              <a:rPr lang="iw-IL" sz="1400">
                <a:solidFill>
                  <a:schemeClr val="dk1"/>
                </a:solidFill>
              </a:rPr>
              <a:t> ו</a:t>
            </a:r>
            <a:r>
              <a:rPr lang="iw-IL" sz="1400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חופש העיתונות</a:t>
            </a:r>
            <a:r>
              <a:rPr lang="iw-IL" sz="1400">
                <a:solidFill>
                  <a:schemeClr val="dk1"/>
                </a:solidFill>
              </a:rPr>
              <a:t>, וחילופי שלטון (</a:t>
            </a:r>
            <a:r>
              <a:rPr lang="iw-IL" sz="1400">
                <a:solidFill>
                  <a:schemeClr val="dk1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בחירות</a:t>
            </a:r>
            <a:r>
              <a:rPr lang="iw-IL" sz="1400">
                <a:solidFill>
                  <a:schemeClr val="dk1"/>
                </a:solidFill>
              </a:rPr>
              <a:t>)".</a:t>
            </a:r>
            <a:endParaRPr sz="1400">
              <a:solidFill>
                <a:schemeClr val="dk1"/>
              </a:solidFill>
            </a:endParaRPr>
          </a:p>
          <a:p>
            <a:pPr indent="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iw-IL" sz="1400">
                <a:solidFill>
                  <a:schemeClr val="dk1"/>
                </a:solidFill>
              </a:rPr>
              <a:t>העלו לדיון בכיתה </a:t>
            </a:r>
            <a:r>
              <a:rPr b="1" lang="iw-IL" sz="1400">
                <a:solidFill>
                  <a:schemeClr val="dk1"/>
                </a:solidFill>
              </a:rPr>
              <a:t>תיאוריית קונספירציה</a:t>
            </a:r>
            <a:r>
              <a:rPr lang="iw-IL" sz="1400">
                <a:solidFill>
                  <a:schemeClr val="dk1"/>
                </a:solidFill>
              </a:rPr>
              <a:t> נפוצה. ניתן לשאול: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w-IL" sz="1400">
                <a:solidFill>
                  <a:schemeClr val="dk1"/>
                </a:solidFill>
              </a:rPr>
              <a:t>האם התלמידים מכירים את התיאוריה?  היכן שמעו עליה?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w-IL" sz="1400">
                <a:solidFill>
                  <a:schemeClr val="dk1"/>
                </a:solidFill>
              </a:rPr>
              <a:t>האם הם מאמינים בה? האם הם מכירים אנשים שמאמינים בה?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w-IL" sz="1400">
                <a:solidFill>
                  <a:schemeClr val="dk1"/>
                </a:solidFill>
              </a:rPr>
              <a:t>אילו "חדשות" יוצגו ברשת לאנשים שמאמינים בתיאוריה? ואילו "חדשות" לא יוצגו להם?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w-IL" sz="1400">
                <a:solidFill>
                  <a:schemeClr val="dk1"/>
                </a:solidFill>
              </a:rPr>
              <a:t>מהיכרותכם (אם מכירים) - האם אנשים שמאמינים בתיאוריה הזו מאמינים גם בתיאוריות קונספירציה אחרות?</a:t>
            </a:r>
            <a:endParaRPr sz="1400">
              <a:solidFill>
                <a:schemeClr val="dk1"/>
              </a:solidFill>
            </a:endParaRPr>
          </a:p>
          <a:p>
            <a:pPr indent="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>
                <a:solidFill>
                  <a:schemeClr val="dk1"/>
                </a:solidFill>
              </a:rPr>
              <a:t>תיאוריות קונספירציה מוכרות ונפוצות לדוגמה: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w-IL" sz="1400">
                <a:solidFill>
                  <a:schemeClr val="dk1"/>
                </a:solidFill>
              </a:rPr>
              <a:t>דיפ-סטייט ו-Q-Anon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w-IL" sz="1400">
                <a:solidFill>
                  <a:schemeClr val="dk1"/>
                </a:solidFill>
              </a:rPr>
              <a:t>כדור הארץ שטוח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w-IL" sz="1400">
                <a:solidFill>
                  <a:schemeClr val="dk1"/>
                </a:solidFill>
              </a:rPr>
              <a:t>הנחיתה על הירח הייתה מבוימת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w-IL" sz="1400">
                <a:solidFill>
                  <a:schemeClr val="dk1"/>
                </a:solidFill>
              </a:rPr>
              <a:t>קונספירציות בהקשר של מגפת הקורונה (למשל, "הסינים הפיצו את המחלה במכוון", "מטרת החיסונים היא להחדיר לאנושות צ'יפים זעירים שישלטו בנו" וכו').</a:t>
            </a:r>
            <a:endParaRPr sz="1400">
              <a:solidFill>
                <a:schemeClr val="dk1"/>
              </a:solidFill>
            </a:endParaRPr>
          </a:p>
          <a:p>
            <a:pPr indent="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iw-IL" sz="1400">
                <a:solidFill>
                  <a:schemeClr val="dk1"/>
                </a:solidFill>
              </a:rPr>
              <a:t>המטרה היא כמובן לגרום לתלמידים לפקוח עין על החדשות ולפתח חשיבה ביקורתית, ולא להאמין בקונספירציות :)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t/>
            </a:r>
            <a:endParaRPr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b="0" lang="iw-IL" sz="1400"/>
              <a:t>ניתן ללחוץ על הטקסט </a:t>
            </a:r>
            <a:r>
              <a:rPr lang="iw-IL" sz="1400"/>
              <a:t>או על </a:t>
            </a:r>
            <a:r>
              <a:rPr b="0" lang="iw-IL" sz="1400"/>
              <a:t>הסמלילים </a:t>
            </a:r>
            <a:r>
              <a:rPr lang="iw-IL" sz="1400"/>
              <a:t>כדי</a:t>
            </a:r>
            <a:r>
              <a:rPr b="0" lang="iw-IL" sz="1400"/>
              <a:t> לקרוא עוד על כל אחד מהמקרים.</a:t>
            </a:r>
            <a:endParaRPr b="0"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t/>
            </a:r>
            <a:endParaRPr sz="1400"/>
          </a:p>
          <a:p>
            <a:pPr indent="-3175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-IL" sz="1400"/>
              <a:t>נתוני הקורונה - קישור למאמר מאת ד"ר דרור פייטלסון, מומחה לנתונים ולמדעי המחשב, שמסביר את חשיבות אופן ההסתכלות על נתונים, וכיצד ניתן לעוות את הנתונים בקלות יחסית.</a:t>
            </a:r>
            <a:endParaRPr sz="1400"/>
          </a:p>
          <a:p>
            <a:pPr indent="-3175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iw-IL" sz="1400"/>
              <a:t>"הדרת נשים" - קישור להסבר על פרדוקס סימפסון - פרדוקס מוכר מתחום הנתונים אשר יוצר עיוות בנתונים. עניין הדרת הנשים באוניברסיטת ברקלי הוא הדוגמה המוכרת ביותר לפרדוקס סימפסון, והסבר עליו מופיע בקישור.</a:t>
            </a:r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b="0" lang="iw-IL" sz="1400"/>
              <a:t>בכל מאמר או סרטון </a:t>
            </a:r>
            <a:r>
              <a:rPr lang="iw-IL" sz="1400"/>
              <a:t>ש</a:t>
            </a:r>
            <a:r>
              <a:rPr b="0" lang="iw-IL" sz="1400"/>
              <a:t>נתקלים בו (גם אם הוא נראה אמיתי לחלוטין ולא מזויף) יש לבחון את הדברים הבאים </a:t>
            </a:r>
            <a:r>
              <a:rPr lang="iw-IL" sz="1400"/>
              <a:t>כדי</a:t>
            </a:r>
            <a:r>
              <a:rPr b="0" lang="iw-IL" sz="1400"/>
              <a:t> לזהות אם מדובר בחדשות אמת או בפייק ניוז:</a:t>
            </a:r>
            <a:endParaRPr sz="1400"/>
          </a:p>
          <a:p>
            <a:pPr indent="-228600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b="0" lang="iw-IL" sz="1400"/>
              <a:t>בדקו את פרטי המאמר </a:t>
            </a:r>
            <a:r>
              <a:rPr lang="iw-IL" sz="1400"/>
              <a:t>או</a:t>
            </a:r>
            <a:r>
              <a:rPr b="0" lang="iw-IL" sz="1400"/>
              <a:t> הסרטון - האם האתר שבו מוצג הפרסום הוא אמין? מי הכותב/ים? מהו תאריך הפרסום? (אם התאריך ישן, ייתכן שהמאמר אינו רלוונטי עוד).</a:t>
            </a:r>
            <a:endParaRPr sz="1400"/>
          </a:p>
          <a:p>
            <a:pPr indent="-228600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b="0" lang="iw-IL" sz="1400"/>
              <a:t>כותרות נוטות להיות מוגזמות ו"לנפח" עובדות </a:t>
            </a:r>
            <a:r>
              <a:rPr lang="iw-IL" sz="1400"/>
              <a:t>כדי</a:t>
            </a:r>
            <a:r>
              <a:rPr b="0" lang="iw-IL" sz="1400"/>
              <a:t> למשוך הקלקות. יש לקרוא גם את "הפרטים הקטנים" כדי להבין אם מדובר במקרה של "ניפוח".</a:t>
            </a:r>
            <a:endParaRPr sz="1400"/>
          </a:p>
          <a:p>
            <a:pPr indent="-228600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b="0" lang="iw-IL" sz="1400"/>
              <a:t>חפשו מקורות נוספים המדווחים על אותו נושא. התאמה בין מספר מקורות שונים מעלה את אמינות הפרטים המצוינים במאמר.</a:t>
            </a:r>
            <a:br>
              <a:rPr b="0" lang="iw-IL" sz="1400"/>
            </a:br>
            <a:r>
              <a:rPr b="0" lang="iw-IL" sz="1400"/>
              <a:t>האם המאמר מפנה למקורות נוספים? כדאי לבחון גם אותם כדי לוודא שהמאמר לא סילף עובדות או החסיר פרטים רלוונטיים.</a:t>
            </a:r>
            <a:endParaRPr sz="1400"/>
          </a:p>
          <a:p>
            <a:pPr indent="-228600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b="0" lang="iw-IL" sz="1400"/>
              <a:t>לכולנו יש דעות קדומות מסוימות. כדאי להיות מודעים לדעות הקדומות ולהטיות שאיתן אתם מגיעים ולבדוק אם ה</a:t>
            </a:r>
            <a:r>
              <a:rPr lang="iw-IL" sz="1400"/>
              <a:t>ן</a:t>
            </a:r>
            <a:r>
              <a:rPr b="0" lang="iw-IL" sz="1400"/>
              <a:t> משפיעות במידה כלשהי על השיפוט שלכם ועל </a:t>
            </a:r>
            <a:r>
              <a:rPr lang="iw-IL" sz="1400"/>
              <a:t>האופן שבו </a:t>
            </a:r>
            <a:r>
              <a:rPr b="0" lang="iw-IL" sz="1400"/>
              <a:t>אתם רואים את הידיעה שקראתם זה עתה.</a:t>
            </a:r>
            <a:endParaRPr sz="1400"/>
          </a:p>
          <a:p>
            <a:pPr indent="-228600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b="0" lang="iw-IL" sz="1400"/>
              <a:t>יש אתרים באינטרנט שבודקים עובדות! מומלץ להשוות מאמרים ועובדות עם אתרים אלה </a:t>
            </a:r>
            <a:r>
              <a:rPr lang="iw-IL" sz="1400"/>
              <a:t>כדי</a:t>
            </a:r>
            <a:r>
              <a:rPr b="0" lang="iw-IL" sz="1400"/>
              <a:t> לוודא </a:t>
            </a:r>
            <a:r>
              <a:rPr lang="iw-IL" sz="1400"/>
              <a:t>ש</a:t>
            </a:r>
            <a:r>
              <a:rPr b="0" lang="iw-IL" sz="1400"/>
              <a:t>הפרטים שקראתם הם אמת. חלק מאתרים אלה תוכלו לראות ב</a:t>
            </a:r>
            <a:r>
              <a:rPr lang="iw-IL" sz="1400"/>
              <a:t>שקופית</a:t>
            </a:r>
            <a:r>
              <a:rPr b="0" lang="iw-IL" sz="1400"/>
              <a:t> הבאה.</a:t>
            </a:r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Google Shape;232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b="0" lang="iw-IL" sz="1400"/>
              <a:t>"המשרוקית" ה</a:t>
            </a:r>
            <a:r>
              <a:rPr lang="iw-IL" sz="1400"/>
              <a:t>ו</a:t>
            </a:r>
            <a:r>
              <a:rPr b="0" lang="iw-IL" sz="1400"/>
              <a:t>א אתר שמפעילה קבוצת התקשורת "גלובס" לבדיקת אמירות של פוליטיקאים ואנשי ציבור ישראלים. באתר "המשרוקית" יש בנוסף לבדיקת עובדות רגילה, גם "מדד אמינות" לכל אמירה, </a:t>
            </a:r>
            <a:br>
              <a:rPr b="0" lang="iw-IL" sz="1400"/>
            </a:br>
            <a:r>
              <a:rPr b="0" lang="iw-IL" sz="1400"/>
              <a:t>אשר מציג לנו בקלות אם האמירה נכונה / נכונה חלקית / מסלפת עובדות / שקר מוחלט. </a:t>
            </a:r>
            <a:r>
              <a:rPr lang="iw-IL" sz="1400"/>
              <a:t>אפשר </a:t>
            </a:r>
            <a:r>
              <a:rPr b="0" lang="iw-IL" sz="1400"/>
              <a:t>ללחוץ על הקישור </a:t>
            </a:r>
            <a:r>
              <a:rPr lang="iw-IL" sz="1400"/>
              <a:t>שבשקופית כדי להגיע לאתר "המשרוקית", להיכנס לאחת הכתבות ולראות כיצד מוצגת בדיקת העובדות באתר.</a:t>
            </a:r>
            <a:endParaRPr sz="1400"/>
          </a:p>
          <a:p>
            <a:pPr indent="-228600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b="0" lang="iw-IL" sz="1400"/>
              <a:t>בעקבות התפשטות הפייק ניוז החליטה חברת גוגל להקים כלי לבדיקת עובדות. </a:t>
            </a:r>
            <a:br>
              <a:rPr b="0" lang="iw-IL" sz="1400"/>
            </a:br>
            <a:r>
              <a:rPr lang="iw-IL" sz="1400"/>
              <a:t>אפשר </a:t>
            </a:r>
            <a:r>
              <a:rPr b="0" lang="iw-IL" sz="1400"/>
              <a:t>לחפש בו אמירות של אנשים, שמות של אנשים, אירועים, מקורות עיתונות ועוד, ובאמצעות תוצאות החיפוש </a:t>
            </a:r>
            <a:r>
              <a:rPr lang="iw-IL" sz="1400"/>
              <a:t>אפשר </a:t>
            </a:r>
            <a:r>
              <a:rPr b="0" lang="iw-IL" sz="1400"/>
              <a:t>לאמת </a:t>
            </a:r>
            <a:r>
              <a:rPr lang="iw-IL" sz="1400"/>
              <a:t>או</a:t>
            </a:r>
            <a:r>
              <a:rPr b="0" lang="iw-IL" sz="1400"/>
              <a:t> להפריך מידע.</a:t>
            </a:r>
            <a:br>
              <a:rPr b="0" lang="iw-IL" sz="1400"/>
            </a:br>
            <a:r>
              <a:rPr b="0" lang="iw-IL" sz="1400"/>
              <a:t>ניתן לל</a:t>
            </a:r>
            <a:r>
              <a:rPr lang="iw-IL" sz="1400"/>
              <a:t>חוץ על הקישור שבשקופית ולהגיע לאתר ה-Fact Check Explorer.</a:t>
            </a:r>
            <a:endParaRPr/>
          </a:p>
          <a:p>
            <a:pPr indent="-228600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b="0" lang="iw-IL" sz="1400"/>
              <a:t>מלבד גוגל, </a:t>
            </a:r>
            <a:r>
              <a:rPr lang="iw-IL" sz="1400"/>
              <a:t>קיימים</a:t>
            </a:r>
            <a:r>
              <a:rPr b="0" lang="iw-IL" sz="1400"/>
              <a:t> אתרים נוספים לבדיקת עובדות, כדוגמת PolitiFact, FactCheck.org, Reuters ועוד.</a:t>
            </a:r>
            <a:endParaRPr sz="1400"/>
          </a:p>
          <a:p>
            <a:pPr indent="-171450" lvl="0" marL="2286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t/>
            </a:r>
            <a:endParaRPr b="0"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Google Shape;247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Google Shape;269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נעבור לתרגול באקסל, בהצלחה!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זהו מעגל מחזור הנתונים, שכבר פגשתם בשיעורים קודמים. 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כפי שניתן לראות, במרכז נמצאים מושגי האינפואתיקה (Infoemation Ethics) ושימור הידע (Knowledge management) מפני שמושגים אלה מלווים את תהליך ניתוח הנתונים לכל אורכו.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כל ילד בגן לומד שארנב אוכל גזר.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מה שלא לומדים הוא שמדובר במיתוס - במציאות ארנבים לא באמת אוכלים גזר.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הם מעדיפים עלים כמו חסה או ירקות מסוגים שונים, ודווקא שורשים הם פחות לטעמם.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עולה השאלה - מנין הגיע הרעיון שארנבים אוכלים גזר?</a:t>
            </a:r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משחק: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על התלמידים לחפש באינטרנט את התשובה לשאלה. 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תלמיד שמוצא תשובה יכתוב אותה על הלוח מול התלמידים (אפשר לתת למספר תלמידים לכתוב את מה שמצאו).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לאחר 5-7 דקות מפסיקים את החיפוש ועוברים לשקופית הבאה.</a:t>
            </a:r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הסיפורים על ארנבים וגזרים הם נחמדים, אבל לא באמת משפיעים על החיים שלנו.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מה קורה כאשר "עובדות" לא נכונות משתרבבות למקומות שכן משפיעים על חיינו? 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למשל לכתבות חדשותיות או לנאומים פוליטיים?</a:t>
            </a:r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b="0" lang="iw-IL" sz="1400"/>
              <a:t>הרעיון של הפצת חדשות כזב נעשה נפוץ מאוד מאז התפתחות הרשתות החברתיות, אבל הוא ממש לא התחיל שם.</a:t>
            </a:r>
            <a:endParaRPr b="0"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b="0" lang="iw-IL" sz="1400"/>
              <a:t>למעשה, אפשר לומר שהוא התחיל </a:t>
            </a:r>
            <a:r>
              <a:rPr lang="iw-IL" sz="1400"/>
              <a:t>עם </a:t>
            </a:r>
            <a:r>
              <a:rPr b="0" lang="iw-IL" sz="1400"/>
              <a:t>המצאת הדפוס, ואפילו הרבה קודם לכן, כאשר ידיעות היו עוברות רק מפה לאוזן.</a:t>
            </a:r>
            <a:endParaRPr b="0"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b="0" lang="iw-IL" sz="1400"/>
              <a:t>תעמולה פוליטית תמיד הייתה אינטרס של מנהיגים, ו</a:t>
            </a:r>
            <a:r>
              <a:rPr lang="iw-IL" sz="1400"/>
              <a:t>יציר</a:t>
            </a:r>
            <a:r>
              <a:rPr b="0" lang="iw-IL" sz="1400"/>
              <a:t>ת פייק ניוז ה</a:t>
            </a:r>
            <a:r>
              <a:rPr lang="iw-IL" sz="1400"/>
              <a:t>יא</a:t>
            </a:r>
            <a:r>
              <a:rPr b="0" lang="iw-IL" sz="1400"/>
              <a:t> דרך יעילה להפצת תעמולה.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7;p1" id="10" name="Google Shape;10;p20"/>
          <p:cNvPicPr preferRelativeResize="0"/>
          <p:nvPr/>
        </p:nvPicPr>
        <p:blipFill rotWithShape="1">
          <a:blip r:embed="rId2">
            <a:alphaModFix/>
          </a:blip>
          <a:srcRect b="25722" l="4362" r="4569" t="19277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0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0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35;p15" id="13" name="Google Shape;1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5" name="Google Shape;15;p20"/>
          <p:cNvSpPr txBox="1"/>
          <p:nvPr/>
        </p:nvSpPr>
        <p:spPr>
          <a:xfrm>
            <a:off x="7137317" y="56673"/>
            <a:ext cx="1879738" cy="3987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b="0" i="0" lang="iw-IL" sz="13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פייק ניוז - חדשות כזב</a:t>
            </a:r>
            <a:endParaRPr b="0" i="0" sz="1200" u="none" cap="none" strike="noStrike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0"/>
          <p:cNvCxnSpPr/>
          <p:nvPr/>
        </p:nvCxnSpPr>
        <p:spPr>
          <a:xfrm>
            <a:off x="7577418" y="445209"/>
            <a:ext cx="1371207" cy="0"/>
          </a:xfrm>
          <a:prstGeom prst="straightConnector1">
            <a:avLst/>
          </a:prstGeom>
          <a:noFill/>
          <a:ln cap="flat" cmpd="sng" w="952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1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1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7;p1" id="21" name="Google Shape;21;p21"/>
          <p:cNvPicPr preferRelativeResize="0"/>
          <p:nvPr/>
        </p:nvPicPr>
        <p:blipFill rotWithShape="1">
          <a:blip r:embed="rId2">
            <a:alphaModFix/>
          </a:blip>
          <a:srcRect b="25722" l="4362" r="4569" t="19277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35;p15" id="22" name="Google Shape;2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55600" lvl="0" marL="4572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5" Type="http://schemas.openxmlformats.org/officeDocument/2006/relationships/image" Target="../media/image35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youtube.com/watch?v=YTvU9j3og5k" TargetMode="External"/><Relationship Id="rId10" Type="http://schemas.openxmlformats.org/officeDocument/2006/relationships/hyperlink" Target="https://www.youtube.com/watch?v=Xaiosf5IGQs" TargetMode="External"/><Relationship Id="rId13" Type="http://schemas.openxmlformats.org/officeDocument/2006/relationships/hyperlink" Target="https://www.youtube.com/watch?v=Xaiosf5IGQs" TargetMode="External"/><Relationship Id="rId12" Type="http://schemas.openxmlformats.org/officeDocument/2006/relationships/hyperlink" Target="https://www.youtube.com/watch?v=PAauiLx3AvQ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Relationship Id="rId4" Type="http://schemas.openxmlformats.org/officeDocument/2006/relationships/hyperlink" Target="https://www.youtube.com/watch?v=YTvU9j3og5k" TargetMode="External"/><Relationship Id="rId9" Type="http://schemas.openxmlformats.org/officeDocument/2006/relationships/hyperlink" Target="https://www.youtube.com/watch?v=Xaiosf5IGQs" TargetMode="External"/><Relationship Id="rId14" Type="http://schemas.openxmlformats.org/officeDocument/2006/relationships/hyperlink" Target="https://www.youtube.com/watch?v=Vqpzk-qGxMU" TargetMode="External"/><Relationship Id="rId5" Type="http://schemas.openxmlformats.org/officeDocument/2006/relationships/hyperlink" Target="https://www.youtube.com/watch?v=PAauiLx3AvQ" TargetMode="External"/><Relationship Id="rId6" Type="http://schemas.openxmlformats.org/officeDocument/2006/relationships/hyperlink" Target="https://www.youtube.com/watch?v=PAauiLx3AvQ" TargetMode="External"/><Relationship Id="rId7" Type="http://schemas.openxmlformats.org/officeDocument/2006/relationships/hyperlink" Target="https://www.youtube.com/watch?v=Vqpzk-qGxMU" TargetMode="External"/><Relationship Id="rId8" Type="http://schemas.openxmlformats.org/officeDocument/2006/relationships/hyperlink" Target="https://www.youtube.com/watch?v=Vqpzk-qGxMU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35.png"/><Relationship Id="rId5" Type="http://schemas.openxmlformats.org/officeDocument/2006/relationships/hyperlink" Target="https://www.youtube.com/watch?v=mjtR3W3eAFU&amp;t=1s" TargetMode="External"/><Relationship Id="rId6" Type="http://schemas.openxmlformats.org/officeDocument/2006/relationships/image" Target="../media/image27.png"/><Relationship Id="rId7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Relationship Id="rId4" Type="http://schemas.openxmlformats.org/officeDocument/2006/relationships/image" Target="../media/image28.png"/><Relationship Id="rId5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hyperlink" Target="https://he.wikipedia.org/wiki/%D7%A4%D7%A8%D7%93%D7%95%D7%A7%D7%A1_%D7%A1%D7%99%D7%9E%D7%A4%D7%A1%D7%95%D7%9F" TargetMode="External"/><Relationship Id="rId10" Type="http://schemas.openxmlformats.org/officeDocument/2006/relationships/image" Target="../media/image29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Relationship Id="rId4" Type="http://schemas.openxmlformats.org/officeDocument/2006/relationships/hyperlink" Target="https://netunim.wordpress.com/2021/08/13/%d7%90%d7%95%d7%a8%d7%99%d7%99%d7%a0%d7%95%d7%aa-%d7%a0%d7%aa%d7%95%d7%a0%d7%99%d7%9d/" TargetMode="External"/><Relationship Id="rId9" Type="http://schemas.openxmlformats.org/officeDocument/2006/relationships/hyperlink" Target="https://docs.google.com/document/d/13upj5HrmTnKAQUk5ZcYl39hNXW3emrZM/edit" TargetMode="External"/><Relationship Id="rId5" Type="http://schemas.openxmlformats.org/officeDocument/2006/relationships/hyperlink" Target="https://docs.google.com/document/d/13upj5HrmTnKAQUk5ZcYl39hNXW3emrZM/edit" TargetMode="External"/><Relationship Id="rId6" Type="http://schemas.openxmlformats.org/officeDocument/2006/relationships/image" Target="../media/image21.png"/><Relationship Id="rId7" Type="http://schemas.openxmlformats.org/officeDocument/2006/relationships/hyperlink" Target="https://he.wikipedia.org/wiki/%D7%A4%D7%A8%D7%93%D7%95%D7%A7%D7%A1_%D7%A1%D7%99%D7%9E%D7%A4%D7%A1%D7%95%D7%9F" TargetMode="External"/><Relationship Id="rId8" Type="http://schemas.openxmlformats.org/officeDocument/2006/relationships/hyperlink" Target="https://he.wikipedia.org/wiki/%D7%A4%D7%A8%D7%93%D7%95%D7%A7%D7%A1_%D7%A1%D7%99%D7%9E%D7%A4%D7%A1%D7%95%D7%9F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png"/><Relationship Id="rId10" Type="http://schemas.openxmlformats.org/officeDocument/2006/relationships/hyperlink" Target="https://www.globes.co.il/news/home.aspx?fid=10559" TargetMode="External"/><Relationship Id="rId13" Type="http://schemas.openxmlformats.org/officeDocument/2006/relationships/image" Target="../media/image31.png"/><Relationship Id="rId12" Type="http://schemas.openxmlformats.org/officeDocument/2006/relationships/hyperlink" Target="https://toolbox.google.com/factcheck/explorer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toolbox.google.com/factcheck/explorer" TargetMode="External"/><Relationship Id="rId4" Type="http://schemas.openxmlformats.org/officeDocument/2006/relationships/hyperlink" Target="https://toolbox.google.com/factcheck/explorer" TargetMode="External"/><Relationship Id="rId9" Type="http://schemas.openxmlformats.org/officeDocument/2006/relationships/image" Target="../media/image35.png"/><Relationship Id="rId5" Type="http://schemas.openxmlformats.org/officeDocument/2006/relationships/hyperlink" Target="https://toolbox.google.com/factcheck/explorer" TargetMode="External"/><Relationship Id="rId6" Type="http://schemas.openxmlformats.org/officeDocument/2006/relationships/hyperlink" Target="https://toolbox.google.com/factcheck/explorer" TargetMode="External"/><Relationship Id="rId7" Type="http://schemas.openxmlformats.org/officeDocument/2006/relationships/hyperlink" Target="https://www.globes.co.il/news/home.aspx?fid=10559" TargetMode="External"/><Relationship Id="rId8" Type="http://schemas.openxmlformats.org/officeDocument/2006/relationships/hyperlink" Target="https://www.globes.co.il/news/home.aspx?fid=10559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Relationship Id="rId4" Type="http://schemas.openxmlformats.org/officeDocument/2006/relationships/image" Target="../media/image35.png"/><Relationship Id="rId5" Type="http://schemas.openxmlformats.org/officeDocument/2006/relationships/image" Target="../media/image21.png"/><Relationship Id="rId6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Relationship Id="rId4" Type="http://schemas.openxmlformats.org/officeDocument/2006/relationships/image" Target="../media/image1.png"/><Relationship Id="rId5" Type="http://schemas.openxmlformats.org/officeDocument/2006/relationships/image" Target="../media/image34.png"/><Relationship Id="rId6" Type="http://schemas.openxmlformats.org/officeDocument/2006/relationships/hyperlink" Target="https://pixabay.com/" TargetMode="Externa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hyperlink" Target="https://www.osimhistoria.com/theanswer/ep135-animals--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Relationship Id="rId4" Type="http://schemas.openxmlformats.org/officeDocument/2006/relationships/image" Target="../media/image21.png"/><Relationship Id="rId5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377" y="859310"/>
            <a:ext cx="4922534" cy="34823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5;p13" id="28" name="Google Shape;28;p1"/>
          <p:cNvPicPr preferRelativeResize="0"/>
          <p:nvPr/>
        </p:nvPicPr>
        <p:blipFill rotWithShape="1">
          <a:blip r:embed="rId4">
            <a:alphaModFix/>
          </a:blip>
          <a:srcRect b="25722" l="4362" r="4571" t="19277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0;p13" id="29" name="Google Shape;2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173668">
            <a:off x="5879240" y="1530371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62;p13" id="31" name="Google Shape;3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133876">
            <a:off x="7680410" y="4091258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"/>
          <p:cNvSpPr/>
          <p:nvPr/>
        </p:nvSpPr>
        <p:spPr>
          <a:xfrm>
            <a:off x="7450453" y="33410"/>
            <a:ext cx="1585291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"/>
          <p:cNvSpPr txBox="1"/>
          <p:nvPr/>
        </p:nvSpPr>
        <p:spPr>
          <a:xfrm>
            <a:off x="5354796" y="2036447"/>
            <a:ext cx="3091276" cy="1279649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b="0" i="0" lang="iw-IL" sz="36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פייק ניוז</a:t>
            </a:r>
            <a:br>
              <a:rPr b="0" i="0" lang="iw-IL" sz="36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b="0" i="0" lang="iw-IL" sz="36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חדשות כזב</a:t>
            </a:r>
            <a:endParaRPr b="0" i="0" sz="1200" u="none" cap="none" strike="noStrike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>
            <p:ph idx="12" type="sldNum"/>
          </p:nvPr>
        </p:nvSpPr>
        <p:spPr>
          <a:xfrm>
            <a:off x="265027" y="4553064"/>
            <a:ext cx="325177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48" name="Google Shape;148;p10"/>
          <p:cNvSpPr txBox="1"/>
          <p:nvPr/>
        </p:nvSpPr>
        <p:spPr>
          <a:xfrm>
            <a:off x="7007628" y="508132"/>
            <a:ext cx="1706335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דוגמאות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149" name="Google Shape;14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6709287" y="379615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0">
            <a:hlinkClick r:id="rId4"/>
          </p:cNvPr>
          <p:cNvSpPr txBox="1"/>
          <p:nvPr/>
        </p:nvSpPr>
        <p:spPr>
          <a:xfrm>
            <a:off x="4333331" y="1341364"/>
            <a:ext cx="33534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sng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"1938 - פלישת החייזרים" (אורסון וולס)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51" name="Google Shape;151;p10">
            <a:hlinkClick r:id="rId5"/>
          </p:cNvPr>
          <p:cNvSpPr txBox="1"/>
          <p:nvPr/>
        </p:nvSpPr>
        <p:spPr>
          <a:xfrm>
            <a:off x="4572000" y="2890158"/>
            <a:ext cx="2979000" cy="10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sng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2020 - נשיא ארצות הברית דונלד טראמפ טוען ששתיית חומר חיטוי עשויה להועיל נגד נגיף הקורונה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52" name="Google Shape;152;p10">
            <a:hlinkClick r:id="rId7"/>
          </p:cNvPr>
          <p:cNvSpPr txBox="1"/>
          <p:nvPr/>
        </p:nvSpPr>
        <p:spPr>
          <a:xfrm>
            <a:off x="590204" y="2890158"/>
            <a:ext cx="2827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sng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דונלד טראמפ אומר על כתב CNN שהוא "פייק ניוז"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53" name="Google Shape;153;p10">
            <a:hlinkClick r:id="rId9"/>
          </p:cNvPr>
          <p:cNvSpPr txBox="1"/>
          <p:nvPr/>
        </p:nvSpPr>
        <p:spPr>
          <a:xfrm>
            <a:off x="321005" y="1341364"/>
            <a:ext cx="30966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sng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דיפ פייק - טכנולוגיית בינה מלאכותית ליצירת סרטונים מזויפים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54" name="Google Shape;154;p10">
            <a:hlinkClick r:id="rId11"/>
          </p:cNvPr>
          <p:cNvSpPr txBox="1"/>
          <p:nvPr/>
        </p:nvSpPr>
        <p:spPr>
          <a:xfrm>
            <a:off x="7650753" y="1366303"/>
            <a:ext cx="773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4200"/>
              <a:buFont typeface="Assistant ExtraBold"/>
              <a:buNone/>
            </a:pPr>
            <a:r>
              <a:rPr b="0" i="0" lang="iw-IL" sz="4200" u="none" cap="none" strike="noStrike">
                <a:solidFill>
                  <a:srgbClr val="FEC224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0">
            <a:hlinkClick r:id="rId12"/>
          </p:cNvPr>
          <p:cNvSpPr txBox="1"/>
          <p:nvPr/>
        </p:nvSpPr>
        <p:spPr>
          <a:xfrm>
            <a:off x="7551000" y="2918762"/>
            <a:ext cx="773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200"/>
              <a:buFont typeface="Assistant ExtraBold"/>
              <a:buNone/>
            </a:pPr>
            <a:r>
              <a:rPr b="0" i="0" lang="iw-IL" sz="42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0">
            <a:hlinkClick r:id="rId13"/>
          </p:cNvPr>
          <p:cNvSpPr txBox="1"/>
          <p:nvPr/>
        </p:nvSpPr>
        <p:spPr>
          <a:xfrm>
            <a:off x="3417488" y="1366303"/>
            <a:ext cx="773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918D8E"/>
              </a:buClr>
              <a:buSzPts val="4200"/>
              <a:buFont typeface="Assistant ExtraBold"/>
              <a:buNone/>
            </a:pPr>
            <a:r>
              <a:rPr b="0" i="0" lang="iw-IL" sz="4200" u="none" cap="none" strike="noStrike">
                <a:solidFill>
                  <a:srgbClr val="918D8E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0">
            <a:hlinkClick r:id="rId14"/>
          </p:cNvPr>
          <p:cNvSpPr txBox="1"/>
          <p:nvPr/>
        </p:nvSpPr>
        <p:spPr>
          <a:xfrm>
            <a:off x="3417488" y="2918762"/>
            <a:ext cx="773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4200"/>
              <a:buFont typeface="Assistant ExtraBold"/>
              <a:buNone/>
            </a:pPr>
            <a:r>
              <a:rPr b="0" i="0" lang="iw-IL" sz="42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/>
          <p:nvPr>
            <p:ph idx="12" type="sldNum"/>
          </p:nvPr>
        </p:nvSpPr>
        <p:spPr>
          <a:xfrm>
            <a:off x="265027" y="4553064"/>
            <a:ext cx="29192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63" name="Google Shape;163;p11"/>
          <p:cNvSpPr txBox="1"/>
          <p:nvPr/>
        </p:nvSpPr>
        <p:spPr>
          <a:xfrm>
            <a:off x="4264926" y="508132"/>
            <a:ext cx="4449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מהן ההשלכות של פייק ניוז?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64" name="Google Shape;164;p11"/>
          <p:cNvSpPr txBox="1"/>
          <p:nvPr/>
        </p:nvSpPr>
        <p:spPr>
          <a:xfrm>
            <a:off x="6732676" y="1334501"/>
            <a:ext cx="1523092" cy="45852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עיוות המציאות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165" name="Google Shape;1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9443" y="1524315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66" name="Google Shape;16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053" y="1501409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0;p13" id="167" name="Google Shape;16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3993756" y="327016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1"/>
          <p:cNvSpPr txBox="1"/>
          <p:nvPr/>
        </p:nvSpPr>
        <p:spPr>
          <a:xfrm>
            <a:off x="1068093" y="1334501"/>
            <a:ext cx="3811800" cy="16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כריסטופר ויילי, עובד לשעבר בחברת קיימברידג' אנליטיקה, מסביר זאת בדקה וחצי בסרטון הזה: </a:t>
            </a:r>
            <a:r>
              <a:rPr lang="iw-IL" sz="1600" u="sng">
                <a:solidFill>
                  <a:schemeClr val="hlink"/>
                </a:solidFill>
                <a:latin typeface="Assistant"/>
                <a:ea typeface="Assistant"/>
                <a:cs typeface="Assistant"/>
                <a:sym typeface="Assistant"/>
                <a:hlinkClick r:id="rId5"/>
              </a:rPr>
              <a:t>https://www.youtube.com/watch?v=mjtR3W3eAFU&amp;t=1s</a:t>
            </a:r>
            <a:b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(ניתן להתחיל את ההקרנה מדקה 1:59)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69" name="Google Shape;169;p11"/>
          <p:cNvSpPr txBox="1"/>
          <p:nvPr/>
        </p:nvSpPr>
        <p:spPr>
          <a:xfrm>
            <a:off x="5777743" y="1969623"/>
            <a:ext cx="2478025" cy="45852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הסחת הדעת מחדשות אמת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170" name="Google Shape;1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8407" y="2159437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1"/>
          <p:cNvSpPr txBox="1"/>
          <p:nvPr/>
        </p:nvSpPr>
        <p:spPr>
          <a:xfrm>
            <a:off x="6933217" y="2596432"/>
            <a:ext cx="1322551" cy="45852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"הפרד ומשול"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172" name="Google Shape;1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8407" y="2777933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79695" y="3236997"/>
            <a:ext cx="1925447" cy="1651316"/>
          </a:xfrm>
          <a:prstGeom prst="ellipse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</p:pic>
      <p:pic>
        <p:nvPicPr>
          <p:cNvPr id="174" name="Google Shape;174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286559">
            <a:off x="3460132" y="3475139"/>
            <a:ext cx="1459993" cy="1381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utterstock_1761954272.jpeg" id="179" name="Google Shape;179;p12"/>
          <p:cNvPicPr preferRelativeResize="0"/>
          <p:nvPr/>
        </p:nvPicPr>
        <p:blipFill rotWithShape="1">
          <a:blip r:embed="rId3">
            <a:alphaModFix/>
          </a:blip>
          <a:srcRect b="0" l="11906" r="102" t="1610"/>
          <a:stretch/>
        </p:blipFill>
        <p:spPr>
          <a:xfrm>
            <a:off x="0" y="0"/>
            <a:ext cx="9143999" cy="506077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/>
          <p:nvPr/>
        </p:nvSpPr>
        <p:spPr>
          <a:xfrm>
            <a:off x="0" y="0"/>
            <a:ext cx="9143999" cy="5060770"/>
          </a:xfrm>
          <a:prstGeom prst="rect">
            <a:avLst/>
          </a:prstGeom>
          <a:solidFill>
            <a:srgbClr val="232752">
              <a:alpha val="77254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2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82" name="Google Shape;182;p12"/>
          <p:cNvSpPr txBox="1"/>
          <p:nvPr/>
        </p:nvSpPr>
        <p:spPr>
          <a:xfrm>
            <a:off x="2674587" y="2002790"/>
            <a:ext cx="3871578" cy="117256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נסו לתת הגדרה למילה "דמוקרטיה"</a:t>
            </a:r>
            <a:endParaRPr b="0" i="0" sz="28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cxnSp>
        <p:nvCxnSpPr>
          <p:cNvPr id="183" name="Google Shape;183;p12"/>
          <p:cNvCxnSpPr/>
          <p:nvPr/>
        </p:nvCxnSpPr>
        <p:spPr>
          <a:xfrm>
            <a:off x="3922166" y="3360436"/>
            <a:ext cx="1376420" cy="1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84" name="Google Shape;184;p12"/>
          <p:cNvSpPr txBox="1"/>
          <p:nvPr/>
        </p:nvSpPr>
        <p:spPr>
          <a:xfrm>
            <a:off x="2674587" y="724292"/>
            <a:ext cx="3871578" cy="5585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94736"/>
              </a:lnSpc>
              <a:spcBef>
                <a:spcPts val="0"/>
              </a:spcBef>
              <a:spcAft>
                <a:spcPts val="0"/>
              </a:spcAft>
              <a:buClr>
                <a:srgbClr val="FFCF3F"/>
              </a:buClr>
              <a:buSzPts val="1900"/>
              <a:buFont typeface="Assistant ExtraBold"/>
              <a:buNone/>
            </a:pPr>
            <a:r>
              <a:rPr b="0" i="0" lang="iw-IL" sz="1900" u="none" cap="none" strike="noStrike">
                <a:solidFill>
                  <a:srgbClr val="FFCF3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בואו נדבר על זה:</a:t>
            </a:r>
            <a:endParaRPr b="0" i="0" sz="1900" u="none" cap="none" strike="noStrike">
              <a:solidFill>
                <a:srgbClr val="FFCF3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93;p14" id="185" name="Google Shape;18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7280" y="3571493"/>
            <a:ext cx="526192" cy="476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2;p13" id="186" name="Google Shape;18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133876">
            <a:off x="3978560" y="1374688"/>
            <a:ext cx="1186876" cy="709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 fontScale="700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ct val="142857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92" name="Google Shape;192;p13"/>
          <p:cNvSpPr txBox="1"/>
          <p:nvPr/>
        </p:nvSpPr>
        <p:spPr>
          <a:xfrm>
            <a:off x="2810312" y="512064"/>
            <a:ext cx="5905160" cy="5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 הקשר של פייק ניוז לניתוח נתונים?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193" name="Google Shape;1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2754492" y="357021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צמיחה עסקית עם מילוי מלא" id="194" name="Google Shape;19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8079" y="1387811"/>
            <a:ext cx="2582088" cy="258208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3"/>
          <p:cNvSpPr txBox="1"/>
          <p:nvPr/>
        </p:nvSpPr>
        <p:spPr>
          <a:xfrm>
            <a:off x="4589035" y="1376085"/>
            <a:ext cx="3811943" cy="5077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נתונים עשויים להיות מוטים, ולא במקרה!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196" name="Google Shape;19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2911" y="1564578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3"/>
          <p:cNvSpPr txBox="1"/>
          <p:nvPr/>
        </p:nvSpPr>
        <p:spPr>
          <a:xfrm>
            <a:off x="4366260" y="2159025"/>
            <a:ext cx="4034700" cy="124643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כמנתחי נתונים עלינו לשים לב כי הנתונים שלנו אינם שגויים ומוטים וכי </a:t>
            </a: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תהליך הניתוח הוא אובייקטיבי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ככל האפשר, כדי </a:t>
            </a: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לא ליצור תוצאות מוטות.</a:t>
            </a:r>
            <a:endParaRPr b="1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198" name="Google Shape;19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2911" y="2347969"/>
            <a:ext cx="201121" cy="199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 fontScale="700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ct val="142857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04" name="Google Shape;204;p14"/>
          <p:cNvSpPr txBox="1"/>
          <p:nvPr/>
        </p:nvSpPr>
        <p:spPr>
          <a:xfrm>
            <a:off x="2810312" y="512064"/>
            <a:ext cx="5905160" cy="5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 הקשר של פייק ניוז לניתוח נתונים?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205" name="Google Shape;2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2674339" y="391972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4"/>
          <p:cNvSpPr txBox="1"/>
          <p:nvPr/>
        </p:nvSpPr>
        <p:spPr>
          <a:xfrm>
            <a:off x="4060272" y="1274863"/>
            <a:ext cx="4655100" cy="41543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דוגמאות להטיית נתונים:</a:t>
            </a:r>
            <a:endParaRPr b="0" i="0" sz="18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207" name="Google Shape;207;p14">
            <a:hlinkClick r:id="rId4"/>
          </p:cNvPr>
          <p:cNvSpPr txBox="1"/>
          <p:nvPr/>
        </p:nvSpPr>
        <p:spPr>
          <a:xfrm>
            <a:off x="5266869" y="1796055"/>
            <a:ext cx="3035080" cy="5077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sng" cap="none" strike="noStrike">
                <a:solidFill>
                  <a:schemeClr val="hlink"/>
                </a:solidFill>
                <a:latin typeface="Assistant"/>
                <a:ea typeface="Assistant"/>
                <a:cs typeface="Assistant"/>
                <a:sym typeface="Assistant"/>
                <a:hlinkClick r:id="rId5"/>
              </a:rPr>
              <a:t>עיוות נתוני החולים בקורונה לאחר חיסון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208" name="Google Shape;20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14598" y="1994182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4">
            <a:hlinkClick r:id="rId7"/>
          </p:cNvPr>
          <p:cNvSpPr txBox="1"/>
          <p:nvPr/>
        </p:nvSpPr>
        <p:spPr>
          <a:xfrm>
            <a:off x="1088967" y="1796055"/>
            <a:ext cx="2788166" cy="5077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sng" cap="none" strike="noStrike">
                <a:solidFill>
                  <a:srgbClr val="0000FF"/>
                </a:solidFill>
                <a:latin typeface="Assistant"/>
                <a:ea typeface="Assistant"/>
                <a:cs typeface="Assistant"/>
                <a:sym typeface="Assistan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"הדרת נשים" באוניברסיטת ברקלי</a:t>
            </a:r>
            <a:endParaRPr b="0" i="0" sz="1600" u="none" cap="none" strike="noStrike">
              <a:solidFill>
                <a:srgbClr val="0000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210" name="Google Shape;21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89782" y="1994182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id-19 עם מילוי מלא" id="211" name="Google Shape;211;p14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11794" y="2431404"/>
            <a:ext cx="1062884" cy="1062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4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151701" y="2379952"/>
            <a:ext cx="1062884" cy="1015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 fontScale="700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ct val="142857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3703828" y="512064"/>
            <a:ext cx="5011643" cy="5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כיצד נזהה פייק ניוז?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219" name="Google Shape;219;p15"/>
          <p:cNvSpPr/>
          <p:nvPr/>
        </p:nvSpPr>
        <p:spPr>
          <a:xfrm>
            <a:off x="1214411" y="1546775"/>
            <a:ext cx="1608600" cy="1319400"/>
          </a:xfrm>
          <a:prstGeom prst="ellipse">
            <a:avLst/>
          </a:prstGeom>
          <a:solidFill>
            <a:srgbClr val="FEC224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5"/>
          <p:cNvSpPr txBox="1"/>
          <p:nvPr/>
        </p:nvSpPr>
        <p:spPr>
          <a:xfrm>
            <a:off x="1214412" y="1856340"/>
            <a:ext cx="160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b="0" i="0" lang="iw-IL" sz="1500" u="none" cap="none" strike="noStrike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בדקו מקורות נוספים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5"/>
          <p:cNvSpPr/>
          <p:nvPr/>
        </p:nvSpPr>
        <p:spPr>
          <a:xfrm>
            <a:off x="3778285" y="1546775"/>
            <a:ext cx="1608600" cy="1319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5"/>
          <p:cNvSpPr txBox="1"/>
          <p:nvPr/>
        </p:nvSpPr>
        <p:spPr>
          <a:xfrm>
            <a:off x="3778287" y="1856340"/>
            <a:ext cx="160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b="0" i="0" lang="iw-IL" sz="1500" u="none" cap="none" strike="noStrike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קראו מעבר לכותרת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5"/>
          <p:cNvSpPr/>
          <p:nvPr/>
        </p:nvSpPr>
        <p:spPr>
          <a:xfrm>
            <a:off x="6320988" y="1546775"/>
            <a:ext cx="1608600" cy="1319400"/>
          </a:xfrm>
          <a:prstGeom prst="ellipse">
            <a:avLst/>
          </a:prstGeom>
          <a:solidFill>
            <a:srgbClr val="918D8E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5"/>
          <p:cNvSpPr txBox="1"/>
          <p:nvPr/>
        </p:nvSpPr>
        <p:spPr>
          <a:xfrm>
            <a:off x="6320987" y="1856340"/>
            <a:ext cx="1608600" cy="692437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b="0" i="0" lang="iw-IL" sz="1500" u="none" cap="none" strike="noStrike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בדקו את פרטי המאמר / הסרטון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60;p13" id="225" name="Google Shape;22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082056" y="342316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5"/>
          <p:cNvSpPr/>
          <p:nvPr/>
        </p:nvSpPr>
        <p:spPr>
          <a:xfrm>
            <a:off x="5047661" y="3107125"/>
            <a:ext cx="1608600" cy="1319400"/>
          </a:xfrm>
          <a:prstGeom prst="ellipse">
            <a:avLst/>
          </a:prstGeom>
          <a:solidFill>
            <a:srgbClr val="23275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5"/>
          <p:cNvSpPr txBox="1"/>
          <p:nvPr/>
        </p:nvSpPr>
        <p:spPr>
          <a:xfrm>
            <a:off x="5128953" y="3454565"/>
            <a:ext cx="1446020" cy="692437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b="0" i="0" lang="iw-IL" sz="1500" u="none" cap="none" strike="noStrike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בדקו את ההטיות שלכם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5"/>
          <p:cNvSpPr/>
          <p:nvPr/>
        </p:nvSpPr>
        <p:spPr>
          <a:xfrm>
            <a:off x="2492161" y="3115525"/>
            <a:ext cx="1608600" cy="1319400"/>
          </a:xfrm>
          <a:prstGeom prst="ellipse">
            <a:avLst/>
          </a:prstGeom>
          <a:solidFill>
            <a:srgbClr val="C38C0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5"/>
          <p:cNvSpPr txBox="1"/>
          <p:nvPr/>
        </p:nvSpPr>
        <p:spPr>
          <a:xfrm>
            <a:off x="2635135" y="3454565"/>
            <a:ext cx="1322654" cy="692437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b="0" i="0" lang="iw-IL" sz="1500" u="none" cap="none" strike="noStrike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שאלו את המומחים!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 fontScale="700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ct val="142857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35" name="Google Shape;235;p16"/>
          <p:cNvSpPr txBox="1"/>
          <p:nvPr/>
        </p:nvSpPr>
        <p:spPr>
          <a:xfrm>
            <a:off x="3254928" y="512064"/>
            <a:ext cx="5460543" cy="5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אילו כלים קיימים לזיהוי של פייק ניוז?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236" name="Google Shape;236;p16"/>
          <p:cNvSpPr/>
          <p:nvPr/>
        </p:nvSpPr>
        <p:spPr>
          <a:xfrm>
            <a:off x="628650" y="1581750"/>
            <a:ext cx="2373300" cy="1758900"/>
          </a:xfrm>
          <a:prstGeom prst="ellipse">
            <a:avLst/>
          </a:prstGeom>
          <a:solidFill>
            <a:srgbClr val="FEC224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6"/>
          <p:cNvSpPr txBox="1"/>
          <p:nvPr/>
        </p:nvSpPr>
        <p:spPr>
          <a:xfrm>
            <a:off x="884157" y="1904522"/>
            <a:ext cx="18624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ssistant ExtraBold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אתרים נוספים לבדיקת עובדות (Fact Checkers)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6">
            <a:hlinkClick r:id="rId3"/>
          </p:cNvPr>
          <p:cNvSpPr/>
          <p:nvPr/>
        </p:nvSpPr>
        <p:spPr>
          <a:xfrm>
            <a:off x="3385350" y="1581750"/>
            <a:ext cx="2373300" cy="17589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6"/>
          <p:cNvSpPr txBox="1"/>
          <p:nvPr/>
        </p:nvSpPr>
        <p:spPr>
          <a:xfrm>
            <a:off x="3702195" y="2438727"/>
            <a:ext cx="17397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ssistant ExtraBold"/>
              <a:buNone/>
            </a:pPr>
            <a:r>
              <a:rPr b="0" i="0" lang="iw-IL" sz="1800" u="sng" cap="none" strike="noStrike">
                <a:solidFill>
                  <a:schemeClr val="hlink"/>
                </a:solidFill>
                <a:latin typeface="Assistant ExtraBold"/>
                <a:ea typeface="Assistant ExtraBold"/>
                <a:cs typeface="Assistant ExtraBold"/>
                <a:sym typeface="Assistant ExtraBold"/>
                <a:hlinkClick r:id="rId4"/>
              </a:rPr>
              <a:t>Google Fact Che</a:t>
            </a:r>
            <a:r>
              <a:rPr b="0" i="0" lang="iw-IL" sz="1800" u="sng" cap="none" strike="noStrike">
                <a:solidFill>
                  <a:srgbClr val="0000FF"/>
                </a:solidFill>
                <a:latin typeface="Assistant ExtraBold"/>
                <a:ea typeface="Assistant ExtraBold"/>
                <a:cs typeface="Assistant ExtraBold"/>
                <a:sym typeface="Assistant ExtraBol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ck Expl</a:t>
            </a:r>
            <a:r>
              <a:rPr b="0" i="0" lang="iw-IL" sz="1800" u="sng" cap="none" strike="noStrike">
                <a:solidFill>
                  <a:schemeClr val="hlink"/>
                </a:solidFill>
                <a:latin typeface="Assistant ExtraBold"/>
                <a:ea typeface="Assistant ExtraBold"/>
                <a:cs typeface="Assistant ExtraBold"/>
                <a:sym typeface="Assistant ExtraBold"/>
                <a:hlinkClick r:id="rId6"/>
              </a:rPr>
              <a:t>orer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>
            <a:hlinkClick r:id="rId7"/>
          </p:cNvPr>
          <p:cNvSpPr/>
          <p:nvPr/>
        </p:nvSpPr>
        <p:spPr>
          <a:xfrm>
            <a:off x="6142050" y="1581750"/>
            <a:ext cx="2373300" cy="1758900"/>
          </a:xfrm>
          <a:prstGeom prst="ellipse">
            <a:avLst/>
          </a:prstGeom>
          <a:solidFill>
            <a:srgbClr val="918D8E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>
            <a:hlinkClick r:id="rId8"/>
          </p:cNvPr>
          <p:cNvSpPr txBox="1"/>
          <p:nvPr/>
        </p:nvSpPr>
        <p:spPr>
          <a:xfrm>
            <a:off x="6707543" y="2455258"/>
            <a:ext cx="12423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ssistant ExtraBold"/>
              <a:buNone/>
            </a:pPr>
            <a:r>
              <a:rPr b="0" i="0" lang="iw-IL" sz="1800" u="sng" cap="none" strike="noStrike">
                <a:solidFill>
                  <a:srgbClr val="0000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המשרוקית (של גלובס)</a:t>
            </a:r>
            <a:endParaRPr b="0" i="0" sz="18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60;p13" id="242" name="Google Shape;242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173668">
            <a:off x="2865978" y="291744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6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643451">
            <a:off x="7056540" y="1865039"/>
            <a:ext cx="544329" cy="544329"/>
          </a:xfrm>
          <a:prstGeom prst="rect">
            <a:avLst/>
          </a:prstGeom>
          <a:noFill/>
          <a:ln>
            <a:noFill/>
          </a:ln>
          <a:effectLst>
            <a:outerShdw blurRad="190500" algn="ctr" dir="2700000" dist="228600">
              <a:srgbClr val="000000">
                <a:alpha val="29411"/>
              </a:srgbClr>
            </a:outerShdw>
          </a:effectLst>
        </p:spPr>
      </p:pic>
      <p:pic>
        <p:nvPicPr>
          <p:cNvPr id="244" name="Google Shape;244;p16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292570" y="1833760"/>
            <a:ext cx="558855" cy="606867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372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עיתון קו מיתאר" id="249" name="Google Shape;24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48089">
            <a:off x="1186373" y="984833"/>
            <a:ext cx="1982762" cy="198276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7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 fontScale="700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ct val="142857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51" name="Google Shape;251;p17"/>
          <p:cNvSpPr txBox="1"/>
          <p:nvPr/>
        </p:nvSpPr>
        <p:spPr>
          <a:xfrm>
            <a:off x="2810312" y="512064"/>
            <a:ext cx="5905160" cy="5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סיכום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252" name="Google Shape;25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5305578" y="506423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7"/>
          <p:cNvSpPr txBox="1"/>
          <p:nvPr/>
        </p:nvSpPr>
        <p:spPr>
          <a:xfrm>
            <a:off x="4060272" y="931721"/>
            <a:ext cx="4655200" cy="650887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בשיעור זה למדנו:</a:t>
            </a:r>
            <a:endParaRPr b="0" i="0" sz="18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254" name="Google Shape;254;p17"/>
          <p:cNvSpPr txBox="1"/>
          <p:nvPr/>
        </p:nvSpPr>
        <p:spPr>
          <a:xfrm>
            <a:off x="4466580" y="1520574"/>
            <a:ext cx="3773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מה זה פייק ניוז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255" name="Google Shape;25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61248" y="1718701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7"/>
          <p:cNvSpPr txBox="1"/>
          <p:nvPr/>
        </p:nvSpPr>
        <p:spPr>
          <a:xfrm>
            <a:off x="4466580" y="1976214"/>
            <a:ext cx="3773561" cy="46946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מדוע מפיצים פייק ניוז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257" name="Google Shape;25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61248" y="2174341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7"/>
          <p:cNvSpPr txBox="1"/>
          <p:nvPr/>
        </p:nvSpPr>
        <p:spPr>
          <a:xfrm>
            <a:off x="4466580" y="2439604"/>
            <a:ext cx="3773561" cy="46946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מהן ההשלכות האפשריות של פייק ניוז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259" name="Google Shape;25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61248" y="2637731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7"/>
          <p:cNvSpPr txBox="1"/>
          <p:nvPr/>
        </p:nvSpPr>
        <p:spPr>
          <a:xfrm>
            <a:off x="4466580" y="2902994"/>
            <a:ext cx="3773561" cy="46946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הקשר של פייק  ניוז לנתונים ולניתוח נתונים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261" name="Google Shape;26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61248" y="3101121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7"/>
          <p:cNvSpPr txBox="1"/>
          <p:nvPr/>
        </p:nvSpPr>
        <p:spPr>
          <a:xfrm>
            <a:off x="4466580" y="3366384"/>
            <a:ext cx="3773561" cy="46946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דרכים לזיהוי ולהתמודדות עם פייק ניוז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263" name="Google Shape;26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61248" y="3564511"/>
            <a:ext cx="201121" cy="1995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17"/>
          <p:cNvGrpSpPr/>
          <p:nvPr/>
        </p:nvGrpSpPr>
        <p:grpSpPr>
          <a:xfrm>
            <a:off x="1809647" y="1452856"/>
            <a:ext cx="2658016" cy="2996362"/>
            <a:chOff x="1250216" y="1455565"/>
            <a:chExt cx="2337985" cy="2512427"/>
          </a:xfrm>
        </p:grpSpPr>
        <p:sp>
          <p:nvSpPr>
            <p:cNvPr id="265" name="Google Shape;265;p17"/>
            <p:cNvSpPr/>
            <p:nvPr/>
          </p:nvSpPr>
          <p:spPr>
            <a:xfrm rot="759286">
              <a:off x="1663282" y="1933974"/>
              <a:ext cx="1741687" cy="18659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עיתון עם מילוי מלא" id="266" name="Google Shape;266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759286">
              <a:off x="1436800" y="1642149"/>
              <a:ext cx="1915805" cy="191580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b="0" i="0" lang="iw-IL" sz="11500" u="none" cap="none" strike="noStrik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8"/>
          <p:cNvSpPr txBox="1"/>
          <p:nvPr/>
        </p:nvSpPr>
        <p:spPr>
          <a:xfrm>
            <a:off x="872836" y="2629764"/>
            <a:ext cx="7318328" cy="800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b="0" i="0" lang="iw-IL" sz="40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 בעיקר בידיים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8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4" name="Google Shape;274;p18"/>
          <p:cNvCxnSpPr/>
          <p:nvPr/>
        </p:nvCxnSpPr>
        <p:spPr>
          <a:xfrm>
            <a:off x="3923450" y="4545583"/>
            <a:ext cx="1217102" cy="3"/>
          </a:xfrm>
          <a:prstGeom prst="straightConnector1">
            <a:avLst/>
          </a:prstGeom>
          <a:noFill/>
          <a:ln cap="flat" cmpd="sng" w="2857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descr="Google Shape;439;p23" id="275" name="Google Shape;27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40;p23" id="276" name="Google Shape;27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8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b="0" i="0" lang="iw-IL" sz="54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442;p23" id="278" name="Google Shape;27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8"/>
          <p:cNvSpPr txBox="1"/>
          <p:nvPr/>
        </p:nvSpPr>
        <p:spPr>
          <a:xfrm>
            <a:off x="1090225" y="4576262"/>
            <a:ext cx="6616931" cy="5001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400" u="none" cap="none" strike="noStrike">
                <a:solidFill>
                  <a:srgbClr val="918D8E"/>
                </a:solidFill>
                <a:latin typeface="Assistant"/>
                <a:ea typeface="Assistant"/>
                <a:cs typeface="Assistant"/>
                <a:sym typeface="Assistant"/>
              </a:rPr>
              <a:t>כל התמונות במצגת נלקחו מאתר </a:t>
            </a:r>
            <a:r>
              <a:rPr b="0" i="0" lang="iw-IL" sz="1400" u="sng" cap="none" strike="noStrike">
                <a:solidFill>
                  <a:srgbClr val="918D8E"/>
                </a:solidFill>
                <a:latin typeface="Assistant"/>
                <a:ea typeface="Assistant"/>
                <a:cs typeface="Assistant"/>
                <a:sym typeface="Assistan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https://pixabay.com/</a:t>
            </a:r>
            <a:r>
              <a:rPr b="0" i="0" lang="iw-IL" sz="1400" u="none" cap="none" strike="noStrike">
                <a:solidFill>
                  <a:srgbClr val="918D8E"/>
                </a:solidFill>
                <a:latin typeface="Assistant"/>
                <a:ea typeface="Assistant"/>
                <a:cs typeface="Assistant"/>
                <a:sym typeface="Assistant"/>
              </a:rPr>
              <a:t> ומאתר Shutterstock.com</a:t>
            </a:r>
            <a:endParaRPr b="0" i="0" sz="1400" u="none" cap="none" strike="noStrike">
              <a:solidFill>
                <a:srgbClr val="918D8E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400" u="none" cap="none" strike="noStrike">
                <a:solidFill>
                  <a:srgbClr val="918D8E"/>
                </a:solidFill>
                <a:latin typeface="Assistant"/>
                <a:ea typeface="Assistant"/>
                <a:cs typeface="Assistant"/>
                <a:sym typeface="Assistant"/>
              </a:rPr>
              <a:t>כלל דמויות המדענים במצגת נלקחו מחברת G-STAT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/>
          <p:nvPr/>
        </p:nvSpPr>
        <p:spPr>
          <a:xfrm>
            <a:off x="818622" y="824884"/>
            <a:ext cx="6903611" cy="3402215"/>
          </a:xfrm>
          <a:prstGeom prst="ellipse">
            <a:avLst/>
          </a:prstGeom>
          <a:noFill/>
          <a:ln cap="flat" cmpd="sng" w="19050">
            <a:solidFill>
              <a:srgbClr val="BFBFB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69;p14" id="39" name="Google Shape;3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1098" y="2162262"/>
            <a:ext cx="511306" cy="48339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"/>
          <p:cNvSpPr/>
          <p:nvPr/>
        </p:nvSpPr>
        <p:spPr>
          <a:xfrm>
            <a:off x="3594848" y="2095070"/>
            <a:ext cx="1580480" cy="989765"/>
          </a:xfrm>
          <a:prstGeom prst="roundRect">
            <a:avLst>
              <a:gd fmla="val 10318" name="adj"/>
            </a:avLst>
          </a:prstGeom>
          <a:solidFill>
            <a:srgbClr val="FFFFFF"/>
          </a:solidFill>
          <a:ln cap="flat" cmpd="sng" w="952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5548533" y="3295070"/>
            <a:ext cx="1580481" cy="989765"/>
          </a:xfrm>
          <a:prstGeom prst="roundRect">
            <a:avLst>
              <a:gd fmla="val 10318" name="adj"/>
            </a:avLst>
          </a:prstGeom>
          <a:solidFill>
            <a:srgbClr val="E0A31D"/>
          </a:solidFill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74;p14" id="42" name="Google Shape;4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62931" y="3467220"/>
            <a:ext cx="351462" cy="30207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"/>
          <p:cNvSpPr/>
          <p:nvPr/>
        </p:nvSpPr>
        <p:spPr>
          <a:xfrm>
            <a:off x="6691063" y="1963175"/>
            <a:ext cx="1580481" cy="989765"/>
          </a:xfrm>
          <a:prstGeom prst="roundRect">
            <a:avLst>
              <a:gd fmla="val 10318" name="adj"/>
            </a:avLst>
          </a:prstGeom>
          <a:solidFill>
            <a:srgbClr val="FEC200"/>
          </a:solidFill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5548595" y="652804"/>
            <a:ext cx="1580481" cy="989765"/>
          </a:xfrm>
          <a:prstGeom prst="roundRect">
            <a:avLst>
              <a:gd fmla="val 10318" name="adj"/>
            </a:avLst>
          </a:prstGeom>
          <a:solidFill>
            <a:srgbClr val="918D8E"/>
          </a:solidFill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624000" y="306285"/>
            <a:ext cx="1580481" cy="989765"/>
          </a:xfrm>
          <a:prstGeom prst="roundRect">
            <a:avLst>
              <a:gd fmla="val 10318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1604455" y="690973"/>
            <a:ext cx="1580481" cy="989765"/>
          </a:xfrm>
          <a:prstGeom prst="roundRect">
            <a:avLst>
              <a:gd fmla="val 10318" name="adj"/>
            </a:avLst>
          </a:prstGeom>
          <a:solidFill>
            <a:srgbClr val="027EAA"/>
          </a:solidFill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405625" y="1992993"/>
            <a:ext cx="1580481" cy="989764"/>
          </a:xfrm>
          <a:prstGeom prst="roundRect">
            <a:avLst>
              <a:gd fmla="val 10318" name="adj"/>
            </a:avLst>
          </a:prstGeom>
          <a:solidFill>
            <a:srgbClr val="00ACE6"/>
          </a:solidFill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1604468" y="3295057"/>
            <a:ext cx="1580481" cy="989765"/>
          </a:xfrm>
          <a:prstGeom prst="roundRect">
            <a:avLst>
              <a:gd fmla="val 10318" name="adj"/>
            </a:avLst>
          </a:prstGeom>
          <a:solidFill>
            <a:srgbClr val="68C1EE"/>
          </a:solidFill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3624015" y="3847449"/>
            <a:ext cx="1580481" cy="989765"/>
          </a:xfrm>
          <a:prstGeom prst="roundRect">
            <a:avLst>
              <a:gd fmla="val 10318" name="adj"/>
            </a:avLst>
          </a:prstGeom>
          <a:solidFill>
            <a:srgbClr val="AE7F16"/>
          </a:solidFill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50" name="Google Shape;50;p2"/>
          <p:cNvGrpSpPr/>
          <p:nvPr/>
        </p:nvGrpSpPr>
        <p:grpSpPr>
          <a:xfrm>
            <a:off x="574653" y="826143"/>
            <a:ext cx="7527933" cy="4135634"/>
            <a:chOff x="1258369" y="953232"/>
            <a:chExt cx="6627332" cy="3834520"/>
          </a:xfrm>
        </p:grpSpPr>
        <p:sp>
          <p:nvSpPr>
            <p:cNvPr id="51" name="Google Shape;51;p2"/>
            <p:cNvSpPr txBox="1"/>
            <p:nvPr/>
          </p:nvSpPr>
          <p:spPr>
            <a:xfrm>
              <a:off x="5786006" y="3651410"/>
              <a:ext cx="1093801" cy="507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50" lIns="121850" spcFirstLastPara="1" rIns="121850" wrap="square" tIns="12185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Assistant"/>
                <a:buNone/>
              </a:pPr>
              <a:r>
                <a:rPr b="1" i="0" lang="iw-IL" sz="1400" u="none" cap="none" strike="noStrik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ניקוי ואינטגרציה</a:t>
              </a:r>
              <a:endParaRPr b="1" i="0" sz="14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Assistant"/>
                <a:buNone/>
              </a:pPr>
              <a:r>
                <a:rPr b="1" i="0" lang="iw-IL" sz="1400" u="none" cap="none" strike="noStrik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של נתונים</a:t>
              </a:r>
              <a:endParaRPr b="1" i="0" sz="14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52" name="Google Shape;52;p2"/>
            <p:cNvSpPr txBox="1"/>
            <p:nvPr/>
          </p:nvSpPr>
          <p:spPr>
            <a:xfrm>
              <a:off x="6791900" y="2393583"/>
              <a:ext cx="1093801" cy="507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50" lIns="121850" spcFirstLastPara="1" rIns="121850" wrap="square" tIns="12185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4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אחזור ואחסון נתונים</a:t>
              </a:r>
              <a:endParaRPr b="1" i="0" sz="14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53" name="Google Shape;53;p2"/>
            <p:cNvSpPr txBox="1"/>
            <p:nvPr/>
          </p:nvSpPr>
          <p:spPr>
            <a:xfrm>
              <a:off x="5786061" y="1201527"/>
              <a:ext cx="1093801" cy="507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50" lIns="121850" spcFirstLastPara="1" rIns="121850" wrap="square" tIns="12185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4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איתור וזיהוי </a:t>
              </a:r>
              <a:br>
                <a:rPr b="1" i="0" lang="iw-IL" sz="14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</a:br>
              <a:r>
                <a:rPr b="1" i="0" lang="iw-IL" sz="14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מקורות נתונים</a:t>
              </a:r>
              <a:endParaRPr b="1" i="0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54" name="Google Shape;54;p2"/>
            <p:cNvSpPr txBox="1"/>
            <p:nvPr/>
          </p:nvSpPr>
          <p:spPr>
            <a:xfrm>
              <a:off x="4091713" y="953232"/>
              <a:ext cx="1093801" cy="3461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50" lIns="121850" spcFirstLastPara="1" rIns="121850" wrap="square" tIns="12185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4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הגדרת הבעיה</a:t>
              </a:r>
              <a:endParaRPr b="1" i="0" sz="14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55" name="Google Shape;55;p2"/>
            <p:cNvSpPr txBox="1"/>
            <p:nvPr/>
          </p:nvSpPr>
          <p:spPr>
            <a:xfrm>
              <a:off x="2313776" y="1319478"/>
              <a:ext cx="1093801" cy="3461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50" lIns="121850" spcFirstLastPara="1" rIns="121850" wrap="square" tIns="12185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4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משוב</a:t>
              </a:r>
              <a:endParaRPr b="1" i="0" sz="14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56" name="Google Shape;56;p2"/>
            <p:cNvSpPr txBox="1"/>
            <p:nvPr/>
          </p:nvSpPr>
          <p:spPr>
            <a:xfrm>
              <a:off x="1258369" y="2483156"/>
              <a:ext cx="1093801" cy="3461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50" lIns="121850" spcFirstLastPara="1" rIns="121850" wrap="square" tIns="12185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4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קבלת החלטות</a:t>
              </a:r>
              <a:endParaRPr b="1" i="0" sz="14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57" name="Google Shape;57;p2"/>
            <p:cNvSpPr txBox="1"/>
            <p:nvPr/>
          </p:nvSpPr>
          <p:spPr>
            <a:xfrm>
              <a:off x="2313789" y="3700738"/>
              <a:ext cx="1093801" cy="3461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50" lIns="121850" spcFirstLastPara="1" rIns="121850" wrap="square" tIns="12185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4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פרזנטציה</a:t>
              </a:r>
              <a:endParaRPr b="1" i="0" sz="14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58" name="Google Shape;58;p2"/>
            <p:cNvSpPr txBox="1"/>
            <p:nvPr/>
          </p:nvSpPr>
          <p:spPr>
            <a:xfrm>
              <a:off x="3936205" y="4160075"/>
              <a:ext cx="1400176" cy="6276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50" lIns="121850" spcFirstLastPara="1" rIns="121850" wrap="square" tIns="12185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4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עיבוד, ניתוח נתונים וויזואליזציה</a:t>
              </a:r>
              <a:endParaRPr b="1" i="0" sz="14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59" name="Google Shape;59;p2"/>
          <p:cNvSpPr txBox="1"/>
          <p:nvPr/>
        </p:nvSpPr>
        <p:spPr>
          <a:xfrm>
            <a:off x="3763985" y="2218738"/>
            <a:ext cx="1242439" cy="784723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spAutoFit/>
          </a:bodyPr>
          <a:lstStyle/>
          <a:p>
            <a:pPr indent="0" lvl="0" marL="0" marR="0" rt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200"/>
              <a:buFont typeface="Assistant ExtraBold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אינפואתיקה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200"/>
              <a:buFont typeface="Assistant ExtraBold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וניהול ידע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91;p14" id="60" name="Google Shape;6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05628" y="2110616"/>
            <a:ext cx="351467" cy="302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2;p14" id="61" name="Google Shape;6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38540" y="795125"/>
            <a:ext cx="400572" cy="3442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3;p14" id="62" name="Google Shape;6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13945" y="503358"/>
            <a:ext cx="400552" cy="3442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4;p14" id="63" name="Google Shape;63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81499" y="824889"/>
            <a:ext cx="426379" cy="366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5;p14" id="64" name="Google Shape;64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4481" y="2155557"/>
            <a:ext cx="362601" cy="311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8;p14" id="65" name="Google Shape;65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06579" y="1812579"/>
            <a:ext cx="1281830" cy="11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9;p14" id="66" name="Google Shape;66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33286" y="2542078"/>
            <a:ext cx="1242278" cy="833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3" id="67" name="Google Shape;67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188796" y="3454415"/>
            <a:ext cx="375608" cy="344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169" id="68" name="Google Shape;68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213947" y="3964790"/>
            <a:ext cx="400587" cy="344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/>
        </p:nvSpPr>
        <p:spPr>
          <a:xfrm>
            <a:off x="5918662" y="601657"/>
            <a:ext cx="2795302" cy="102611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חידה: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 אוכל ארנב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3505176" y="3843187"/>
            <a:ext cx="2734888" cy="44621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400"/>
              <a:buFont typeface="Assistant ExtraBold"/>
              <a:buNone/>
            </a:pPr>
            <a:r>
              <a:rPr b="0" i="0" lang="iw-IL" sz="20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חפשו את התשובה ברשת.</a:t>
            </a:r>
            <a:endParaRPr b="0" i="0" sz="20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5976388" y="644723"/>
            <a:ext cx="608202" cy="124797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ssistant ExtraBold"/>
              <a:buNone/>
            </a:pPr>
            <a:r>
              <a:rPr b="1" i="0" lang="iw-IL" sz="7000" u="none" cap="none" strike="noStrike">
                <a:solidFill>
                  <a:srgbClr val="00B0F0"/>
                </a:solidFill>
                <a:latin typeface="Assistant"/>
                <a:ea typeface="Assistant"/>
                <a:cs typeface="Assistant"/>
                <a:sym typeface="Assistant"/>
              </a:rPr>
              <a:t>?</a:t>
            </a:r>
            <a:endParaRPr b="1" i="0" sz="7000" u="none" cap="none" strike="noStrike">
              <a:solidFill>
                <a:srgbClr val="00B0F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ארנב קו מיתאר" id="76" name="Google Shape;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017368" y="1415556"/>
            <a:ext cx="2445392" cy="2445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2967" y="2068579"/>
            <a:ext cx="3496604" cy="1841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/>
          <p:nvPr/>
        </p:nvSpPr>
        <p:spPr>
          <a:xfrm>
            <a:off x="3275215" y="601657"/>
            <a:ext cx="5438749" cy="102611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עולה השאלה: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מנין הגיע הרעיון שארנבים אוכלים גזר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83" name="Google Shape;83;p4"/>
          <p:cNvSpPr txBox="1"/>
          <p:nvPr/>
        </p:nvSpPr>
        <p:spPr>
          <a:xfrm>
            <a:off x="2667013" y="644723"/>
            <a:ext cx="608202" cy="124797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ssistant ExtraBold"/>
              <a:buNone/>
            </a:pPr>
            <a:r>
              <a:rPr b="1" i="0" lang="iw-IL" sz="7000" u="none" cap="none" strike="noStrike">
                <a:solidFill>
                  <a:srgbClr val="00B0F0"/>
                </a:solidFill>
                <a:latin typeface="Assistant"/>
                <a:ea typeface="Assistant"/>
                <a:cs typeface="Assistant"/>
                <a:sym typeface="Assistant"/>
              </a:rPr>
              <a:t>?</a:t>
            </a:r>
            <a:endParaRPr b="1" i="0" sz="7000" u="none" cap="none" strike="noStrike">
              <a:solidFill>
                <a:srgbClr val="00B0F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ארנב קו מיתאר" id="84" name="Google Shape;8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017368" y="1415556"/>
            <a:ext cx="2445392" cy="2445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2967" y="2068579"/>
            <a:ext cx="3496604" cy="184111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"/>
          <p:cNvSpPr txBox="1"/>
          <p:nvPr/>
        </p:nvSpPr>
        <p:spPr>
          <a:xfrm>
            <a:off x="3505176" y="3843187"/>
            <a:ext cx="2734888" cy="44621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400"/>
              <a:buFont typeface="Assistant ExtraBold"/>
              <a:buNone/>
            </a:pPr>
            <a:r>
              <a:rPr b="0" i="0" lang="iw-IL" sz="20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חפשו את התשובה ברשת.</a:t>
            </a:r>
            <a:endParaRPr b="0" i="0" sz="20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/>
          <p:nvPr/>
        </p:nvSpPr>
        <p:spPr>
          <a:xfrm>
            <a:off x="5017368" y="608062"/>
            <a:ext cx="3696596" cy="58227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מצאתם את התשובה?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ארנב קו מיתאר" id="92" name="Google Shape;9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017368" y="1415556"/>
            <a:ext cx="2445392" cy="2445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2967" y="2068579"/>
            <a:ext cx="3496604" cy="184111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5"/>
          <p:cNvSpPr txBox="1"/>
          <p:nvPr/>
        </p:nvSpPr>
        <p:spPr>
          <a:xfrm>
            <a:off x="2373749" y="3791339"/>
            <a:ext cx="5011643" cy="5077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אבל האמת היא ש...</a:t>
            </a:r>
            <a:endParaRPr/>
          </a:p>
        </p:txBody>
      </p:sp>
      <p:sp>
        <p:nvSpPr>
          <p:cNvPr id="95" name="Google Shape;95;p5"/>
          <p:cNvSpPr txBox="1"/>
          <p:nvPr/>
        </p:nvSpPr>
        <p:spPr>
          <a:xfrm>
            <a:off x="5017368" y="1047472"/>
            <a:ext cx="3696596" cy="736167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2777"/>
              </a:lnSpc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מעולה!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"/>
          <p:cNvSpPr txBox="1"/>
          <p:nvPr/>
        </p:nvSpPr>
        <p:spPr>
          <a:xfrm>
            <a:off x="2373749" y="4159422"/>
            <a:ext cx="5011643" cy="5077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גם כאן מדובר במיתוס...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9586" y="2542803"/>
            <a:ext cx="2718561" cy="19397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ארנב קו מיתאר" id="102" name="Google Shape;10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087253" y="582121"/>
            <a:ext cx="1484380" cy="148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085" y="892796"/>
            <a:ext cx="2229080" cy="117370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6"/>
          <p:cNvSpPr txBox="1"/>
          <p:nvPr/>
        </p:nvSpPr>
        <p:spPr>
          <a:xfrm>
            <a:off x="5644342" y="1237140"/>
            <a:ext cx="3069633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כאשר מחפשים תשובה לשאלה מנין הגיע הרעיון שארנבים אוכלים גזר, נמצא שזה התחיל מהארנב באגס באני, שעשה חיקוי של השחקן קלארק גייבל, אשר בזמנו נחשב כסמל ל"קוּליוּת".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5" name="Google Shape;105;p6"/>
          <p:cNvSpPr txBox="1"/>
          <p:nvPr/>
        </p:nvSpPr>
        <p:spPr>
          <a:xfrm>
            <a:off x="1088966" y="2394802"/>
            <a:ext cx="2918569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אבל בחיפוש מעמיק יותר ניתן למצוא ארנבים שאוכלים גזר גם ביצירות תרבותיות ישנות יותר מבאגס באני!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6" name="Google Shape;106;p6"/>
          <p:cNvSpPr txBox="1"/>
          <p:nvPr/>
        </p:nvSpPr>
        <p:spPr>
          <a:xfrm>
            <a:off x="1135804" y="3712717"/>
            <a:ext cx="2824892" cy="57538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400"/>
              <a:buFont typeface="Assistant ExtraBold"/>
              <a:buNone/>
            </a:pPr>
            <a:r>
              <a:rPr b="0" i="0" lang="iw-IL" sz="24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זה לא מסתדר!</a:t>
            </a:r>
            <a:endParaRPr b="0" i="0" sz="24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07" name="Google Shape;107;p6"/>
          <p:cNvSpPr txBox="1"/>
          <p:nvPr/>
        </p:nvSpPr>
        <p:spPr>
          <a:xfrm>
            <a:off x="5918662" y="601657"/>
            <a:ext cx="2795302" cy="58227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מיתוס?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ארנב קו מיתאר" id="112" name="Google Shape;11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127899" y="1132433"/>
            <a:ext cx="1484380" cy="148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731" y="1443108"/>
            <a:ext cx="2229080" cy="117370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7"/>
          <p:cNvSpPr txBox="1"/>
          <p:nvPr/>
        </p:nvSpPr>
        <p:spPr>
          <a:xfrm>
            <a:off x="4612279" y="1275561"/>
            <a:ext cx="40620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החיפוש שלנו באינטרנט העלה שתי "אמיתות" ידועות לכאורה, אך - </a:t>
            </a: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שתיהן בעצם מיתוסים – 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במציאות, ארנבים לא אוכלים גזר, והרעיון הזה התחיל הרבה לפני באגס באני.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15" name="Google Shape;115;p7"/>
          <p:cNvSpPr txBox="1"/>
          <p:nvPr/>
        </p:nvSpPr>
        <p:spPr>
          <a:xfrm>
            <a:off x="2427316" y="3840847"/>
            <a:ext cx="4535534" cy="932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להרחבה על סיפורי ארנבים וגזרים תוכלו להאזין לפרק של הפודקאסט "התשובה" של דורון פישלר: 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iw-IL" sz="1400" u="sng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https://www.osimhistoria.com/theanswer/ep135-animals--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16" name="Google Shape;116;p7"/>
          <p:cNvSpPr txBox="1"/>
          <p:nvPr/>
        </p:nvSpPr>
        <p:spPr>
          <a:xfrm>
            <a:off x="1951027" y="2802656"/>
            <a:ext cx="5581800" cy="8771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400"/>
              <a:buFont typeface="Assistant ExtraBold"/>
              <a:buNone/>
            </a:pPr>
            <a:r>
              <a:rPr b="0" i="0" lang="iw-IL" sz="20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המיתוסים האלה הם "עובדות" לא נכונות.</a:t>
            </a:r>
            <a:endParaRPr/>
          </a:p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400"/>
              <a:buFont typeface="Assistant ExtraBold"/>
              <a:buNone/>
            </a:pPr>
            <a:r>
              <a:rPr b="0" i="0" lang="iw-IL" sz="20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אלה פייק ניוז!</a:t>
            </a:r>
            <a:endParaRPr b="0" i="0" sz="20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7" name="Google Shape;117;p7"/>
          <p:cNvSpPr txBox="1"/>
          <p:nvPr/>
        </p:nvSpPr>
        <p:spPr>
          <a:xfrm>
            <a:off x="5328458" y="601657"/>
            <a:ext cx="3385506" cy="58227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אז... מה קורה כאן?!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6392486" y="508132"/>
            <a:ext cx="2321477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מהו פייק ניוז?</a:t>
            </a:r>
            <a:endParaRPr/>
          </a:p>
        </p:txBody>
      </p:sp>
      <p:pic>
        <p:nvPicPr>
          <p:cNvPr descr="Google Shape;60;p13" id="124" name="Google Shape;12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6127394" y="281784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265028" y="1215316"/>
            <a:ext cx="4154461" cy="77861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ידיעות המופצות באמצעי תקשורת וברשתות, </a:t>
            </a:r>
            <a:endParaRPr/>
          </a:p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אך הן למעשה בדויות ואינן נכונות או שהוצאו מהקשרן.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126" name="Google Shape;12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1439" y="1343779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/>
        </p:nvSpPr>
        <p:spPr>
          <a:xfrm>
            <a:off x="980902" y="2066466"/>
            <a:ext cx="3438311" cy="1098702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לרוב מדובר בידיעות מעניינות ו"צבעוניות" יותר מחדשות אמת, ולכן הן גם מופצות ועוברות ברשתות יותר בקלות.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128" name="Google Shape;12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1439" y="2202686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872835" y="3201639"/>
            <a:ext cx="3546103" cy="1098702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ידיעות אלה מספרות חצאי אמת ומחסירות מידע רלוונטי, מייצרות "עובדות אלטרנטיביות" ומעוותות את המציאות.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130" name="Google Shape;13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9368" y="3328990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 rotWithShape="1">
          <a:blip r:embed="rId5">
            <a:alphaModFix/>
          </a:blip>
          <a:srcRect b="0" l="8406" r="5923" t="0"/>
          <a:stretch/>
        </p:blipFill>
        <p:spPr>
          <a:xfrm>
            <a:off x="5005728" y="1343779"/>
            <a:ext cx="3628815" cy="2823894"/>
          </a:xfrm>
          <a:custGeom>
            <a:rect b="b" l="l" r="r" t="t"/>
            <a:pathLst>
              <a:path extrusionOk="0" h="21600" w="21600">
                <a:moveTo>
                  <a:pt x="2099" y="0"/>
                </a:moveTo>
                <a:cubicBezTo>
                  <a:pt x="1483" y="0"/>
                  <a:pt x="1113" y="1"/>
                  <a:pt x="866" y="133"/>
                </a:cubicBezTo>
                <a:cubicBezTo>
                  <a:pt x="511" y="299"/>
                  <a:pt x="233" y="657"/>
                  <a:pt x="104" y="1114"/>
                </a:cubicBezTo>
                <a:cubicBezTo>
                  <a:pt x="1" y="1431"/>
                  <a:pt x="0" y="1907"/>
                  <a:pt x="0" y="2699"/>
                </a:cubicBezTo>
                <a:lnTo>
                  <a:pt x="0" y="18901"/>
                </a:lnTo>
                <a:cubicBezTo>
                  <a:pt x="0" y="19693"/>
                  <a:pt x="1" y="20169"/>
                  <a:pt x="104" y="20486"/>
                </a:cubicBezTo>
                <a:cubicBezTo>
                  <a:pt x="233" y="20943"/>
                  <a:pt x="511" y="21301"/>
                  <a:pt x="866" y="21467"/>
                </a:cubicBezTo>
                <a:cubicBezTo>
                  <a:pt x="1113" y="21599"/>
                  <a:pt x="1483" y="21600"/>
                  <a:pt x="2099" y="21600"/>
                </a:cubicBezTo>
                <a:lnTo>
                  <a:pt x="19501" y="21600"/>
                </a:lnTo>
                <a:cubicBezTo>
                  <a:pt x="20117" y="21600"/>
                  <a:pt x="20487" y="21599"/>
                  <a:pt x="20734" y="21467"/>
                </a:cubicBezTo>
                <a:cubicBezTo>
                  <a:pt x="21089" y="21301"/>
                  <a:pt x="21367" y="20943"/>
                  <a:pt x="21496" y="20486"/>
                </a:cubicBezTo>
                <a:cubicBezTo>
                  <a:pt x="21599" y="20169"/>
                  <a:pt x="21600" y="19693"/>
                  <a:pt x="21600" y="18901"/>
                </a:cubicBezTo>
                <a:lnTo>
                  <a:pt x="21600" y="2699"/>
                </a:lnTo>
                <a:cubicBezTo>
                  <a:pt x="21600" y="1907"/>
                  <a:pt x="21599" y="1431"/>
                  <a:pt x="21496" y="1114"/>
                </a:cubicBezTo>
                <a:cubicBezTo>
                  <a:pt x="21367" y="657"/>
                  <a:pt x="21089" y="299"/>
                  <a:pt x="20734" y="133"/>
                </a:cubicBezTo>
                <a:cubicBezTo>
                  <a:pt x="20487" y="1"/>
                  <a:pt x="20117" y="0"/>
                  <a:pt x="19501" y="0"/>
                </a:cubicBezTo>
                <a:lnTo>
                  <a:pt x="2099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 fontScale="700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ct val="142857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37" name="Google Shape;137;p9"/>
          <p:cNvSpPr txBox="1"/>
          <p:nvPr/>
        </p:nvSpPr>
        <p:spPr>
          <a:xfrm>
            <a:off x="4264926" y="508132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מדוע מפיצים פייק ניוז?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38" name="Google Shape;138;p9"/>
          <p:cNvSpPr txBox="1"/>
          <p:nvPr/>
        </p:nvSpPr>
        <p:spPr>
          <a:xfrm>
            <a:off x="2961314" y="1312734"/>
            <a:ext cx="5209079" cy="124643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מאחר שמדובר ב"ידיעות צבעוניות", הן משיגות יותר רייטינג / לייקים. במקרים רבים מדובר באינטרס כלכלי - ככל שידיעה מופצת באופן נרחב יותר, כך היא שווה יותר כסף (בהווה או בעתיד).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139" name="Google Shape;13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9443" y="1532628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9"/>
          <p:cNvSpPr txBox="1"/>
          <p:nvPr/>
        </p:nvSpPr>
        <p:spPr>
          <a:xfrm>
            <a:off x="2961193" y="2871484"/>
            <a:ext cx="5209200" cy="8771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ידיעות אלה משמשות לתעמולה, לדיס-אינפורמציה ולהסחת דעת מחדשות אמת.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141" name="Google Shape;14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8407" y="3040767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0;p13" id="142" name="Google Shape;14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4830609" y="281783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Shiran Waldman</dc:creator>
</cp:coreProperties>
</file>