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0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y="5143500" cx="9144000"/>
  <p:notesSz cx="6858000" cy="9144000"/>
  <p:embeddedFontLst>
    <p:embeddedFont>
      <p:font typeface="Assistant SemiBold"/>
      <p:regular r:id="rId14"/>
      <p:bold r:id="rId15"/>
    </p:embeddedFont>
    <p:embeddedFont>
      <p:font typeface="Assistant"/>
      <p:regular r:id="rId16"/>
      <p:bold r:id="rId17"/>
    </p:embeddedFont>
    <p:embeddedFont>
      <p:font typeface="Assistant ExtraBold"/>
      <p:bold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font" Target="fonts/AssistantSemiBold-bold.fntdata"/><Relationship Id="rId14" Type="http://schemas.openxmlformats.org/officeDocument/2006/relationships/font" Target="fonts/AssistantSemiBold-regular.fntdata"/><Relationship Id="rId17" Type="http://schemas.openxmlformats.org/officeDocument/2006/relationships/font" Target="fonts/Assistant-bold.fntdata"/><Relationship Id="rId16" Type="http://schemas.openxmlformats.org/officeDocument/2006/relationships/font" Target="fonts/Assistant-regular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18" Type="http://schemas.openxmlformats.org/officeDocument/2006/relationships/font" Target="fonts/AssistantExtraBold-bold.fntdata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5" name="Google Shape;25;p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7" name="Google Shape;37;p2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4572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iw-IL"/>
              <a:t>את הפירוט על השקופית עבור המציג, יש להוסיף בהערות</a:t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8" name="Google Shape;48;p3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4572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iw-IL"/>
              <a:t>את הפירוט על השקופית עבור המציג, יש להוסיף בהערות</a:t>
            </a:r>
            <a:endParaRPr/>
          </a:p>
          <a:p>
            <a:pPr indent="-228600" lvl="0" marL="4572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56" name="Google Shape;56;p4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4572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iw-IL"/>
              <a:t>את הפירוט על השקופית עבור המציג, יש להוסיף בהערות</a:t>
            </a:r>
            <a:endParaRPr/>
          </a:p>
          <a:p>
            <a:pPr indent="-228600" lvl="0" marL="4572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65" name="Google Shape;65;p5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4572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iw-IL"/>
              <a:t>את הפירוט על השקופית עבור המציג, יש להוסיף בהערות</a:t>
            </a:r>
            <a:endParaRPr/>
          </a:p>
          <a:p>
            <a:pPr indent="-228600" lvl="0" marL="4572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75" name="Google Shape;75;p6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4572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iw-IL"/>
              <a:t>את הפירוט על השקופית עבור המציג, יש להוסיף בהערות</a:t>
            </a:r>
            <a:endParaRPr/>
          </a:p>
          <a:p>
            <a:pPr indent="-228600" lvl="0" marL="4572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84" name="Google Shape;84;p7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4572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iw-IL"/>
              <a:t>את הפירוט על השקופית עבור המציג, יש להוסיף בהערות</a:t>
            </a:r>
            <a:endParaRPr/>
          </a:p>
          <a:p>
            <a:pPr indent="-228600" lvl="0" marL="4572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93" name="Google Shape;93;p8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4572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iw-IL"/>
              <a:t>את הפירוט על השקופית עבור המציג, יש להוסיף בהערות</a:t>
            </a:r>
            <a:endParaRPr/>
          </a:p>
          <a:p>
            <a:pPr indent="-228600" lvl="0" marL="4572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03" name="Google Shape;103;p9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Font typeface="Calibri"/>
              <a:buNone/>
            </a:pPr>
            <a:r>
              <a:rPr lang="iw-IL"/>
              <a:t>נעבור לתרגול, בהצלחה!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6.png"/><Relationship Id="rId3" Type="http://schemas.openxmlformats.org/officeDocument/2006/relationships/image" Target="../media/image2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6.png"/><Relationship Id="rId3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" type="tx">
  <p:cSld name="TITLE_AND_BODY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Google Shape;7;p1" id="10" name="Google Shape;10;p2"/>
          <p:cNvPicPr preferRelativeResize="0"/>
          <p:nvPr/>
        </p:nvPicPr>
        <p:blipFill rotWithShape="1">
          <a:blip r:embed="rId2">
            <a:alphaModFix/>
          </a:blip>
          <a:srcRect b="25722" l="4362" r="4569" t="19277"/>
          <a:stretch/>
        </p:blipFill>
        <p:spPr>
          <a:xfrm>
            <a:off x="8062575" y="4413899"/>
            <a:ext cx="875052" cy="528477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11;p2"/>
          <p:cNvSpPr/>
          <p:nvPr/>
        </p:nvSpPr>
        <p:spPr>
          <a:xfrm>
            <a:off x="-1" y="5051375"/>
            <a:ext cx="9144002" cy="92102"/>
          </a:xfrm>
          <a:prstGeom prst="rect">
            <a:avLst/>
          </a:prstGeom>
          <a:solidFill>
            <a:srgbClr val="FFC926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ssistant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Google Shape;12;p2"/>
          <p:cNvSpPr/>
          <p:nvPr/>
        </p:nvSpPr>
        <p:spPr>
          <a:xfrm>
            <a:off x="-2700" y="2696"/>
            <a:ext cx="3561603" cy="199503"/>
          </a:xfrm>
          <a:prstGeom prst="rect">
            <a:avLst/>
          </a:prstGeom>
          <a:solidFill>
            <a:srgbClr val="EEEEEE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ssistant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Google Shape;135;p15" id="13" name="Google Shape;13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351193">
            <a:off x="255009" y="4496940"/>
            <a:ext cx="511994" cy="306046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212107" y="4553064"/>
            <a:ext cx="306305" cy="33524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00" lIns="91400" spcFirstLastPara="1" rIns="91400" wrap="square" tIns="91400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900"/>
              <a:buFont typeface="Assistant SemiBold"/>
              <a:buNone/>
              <a:defRPr b="0" i="0" sz="900" u="none" cap="none" strike="noStrike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900"/>
              <a:buFont typeface="Assistant SemiBold"/>
              <a:buNone/>
              <a:defRPr b="0" i="0" sz="900" u="none" cap="none" strike="noStrike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900"/>
              <a:buFont typeface="Assistant SemiBold"/>
              <a:buNone/>
              <a:defRPr b="0" i="0" sz="900" u="none" cap="none" strike="noStrike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900"/>
              <a:buFont typeface="Assistant SemiBold"/>
              <a:buNone/>
              <a:defRPr b="0" i="0" sz="900" u="none" cap="none" strike="noStrike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900"/>
              <a:buFont typeface="Assistant SemiBold"/>
              <a:buNone/>
              <a:defRPr b="0" i="0" sz="900" u="none" cap="none" strike="noStrike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900"/>
              <a:buFont typeface="Assistant SemiBold"/>
              <a:buNone/>
              <a:defRPr b="0" i="0" sz="900" u="none" cap="none" strike="noStrike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900"/>
              <a:buFont typeface="Assistant SemiBold"/>
              <a:buNone/>
              <a:defRPr b="0" i="0" sz="900" u="none" cap="none" strike="noStrike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900"/>
              <a:buFont typeface="Assistant SemiBold"/>
              <a:buNone/>
              <a:defRPr b="0" i="0" sz="900" u="none" cap="none" strike="noStrike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900"/>
              <a:buFont typeface="Assistant SemiBold"/>
              <a:buNone/>
              <a:defRPr b="0" i="0" sz="900" u="none" cap="none" strike="noStrike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  <p:sp>
        <p:nvSpPr>
          <p:cNvPr id="15" name="Google Shape;15;p2"/>
          <p:cNvSpPr txBox="1"/>
          <p:nvPr/>
        </p:nvSpPr>
        <p:spPr>
          <a:xfrm>
            <a:off x="6173972" y="56674"/>
            <a:ext cx="2843084" cy="384686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spAutoFit/>
          </a:bodyPr>
          <a:lstStyle/>
          <a:p>
            <a:pPr indent="45720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300"/>
              <a:buFont typeface="Assistant ExtraBold"/>
              <a:buNone/>
            </a:pPr>
            <a:r>
              <a:rPr b="0" i="0" lang="iw-IL" sz="1300" u="none" cap="none" strike="noStrike">
                <a:solidFill>
                  <a:srgbClr val="232752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פונקציות לוגיות – פונקציות תנאי</a:t>
            </a:r>
            <a:endParaRPr b="0" i="0" sz="1200" u="none" cap="none" strike="noStrike">
              <a:solidFill>
                <a:srgbClr val="23275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6" name="Google Shape;16;p2"/>
          <p:cNvCxnSpPr/>
          <p:nvPr/>
        </p:nvCxnSpPr>
        <p:spPr>
          <a:xfrm>
            <a:off x="6790660" y="445209"/>
            <a:ext cx="2157965" cy="0"/>
          </a:xfrm>
          <a:prstGeom prst="straightConnector1">
            <a:avLst/>
          </a:prstGeom>
          <a:noFill/>
          <a:ln cap="flat" cmpd="sng" w="9525">
            <a:solidFill>
              <a:srgbClr val="918D8E"/>
            </a:solidFill>
            <a:prstDash val="dot"/>
            <a:round/>
            <a:headEnd len="sm" w="sm" type="none"/>
            <a:tailEnd len="sm" w="sm" type="none"/>
          </a:ln>
        </p:spPr>
      </p:cxnSp>
    </p:spTree>
  </p:cSld>
  <p:clrMapOvr>
    <a:masterClrMapping/>
  </p:clrMapOvr>
  <p:extLst>
    <p:ext uri="{DCECCB84-F9BA-43D5-87BE-67443E8EF086}">
      <p15:sldGuideLst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" type="title">
  <p:cSld name="TITLE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/>
          <p:nvPr/>
        </p:nvSpPr>
        <p:spPr>
          <a:xfrm>
            <a:off x="0" y="5051375"/>
            <a:ext cx="9144000" cy="92102"/>
          </a:xfrm>
          <a:prstGeom prst="rect">
            <a:avLst/>
          </a:prstGeom>
          <a:solidFill>
            <a:srgbClr val="FFC926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ssistant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Google Shape;19;p3"/>
          <p:cNvSpPr/>
          <p:nvPr/>
        </p:nvSpPr>
        <p:spPr>
          <a:xfrm>
            <a:off x="-2699" y="2696"/>
            <a:ext cx="3561602" cy="199504"/>
          </a:xfrm>
          <a:prstGeom prst="rect">
            <a:avLst/>
          </a:prstGeom>
          <a:solidFill>
            <a:srgbClr val="EEEEEE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ssistant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" name="Google Shape;20;p3"/>
          <p:cNvSpPr txBox="1"/>
          <p:nvPr/>
        </p:nvSpPr>
        <p:spPr>
          <a:xfrm>
            <a:off x="212107" y="4553064"/>
            <a:ext cx="306305" cy="33524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00" lIns="91400" spcFirstLastPara="1" rIns="91400" wrap="square" tIns="91400">
            <a:norm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900"/>
              <a:buFont typeface="Assistant SemiBold"/>
              <a:buNone/>
            </a:pPr>
            <a:fld id="{00000000-1234-1234-1234-123412341234}" type="slidenum">
              <a:rPr b="0" i="0" lang="iw-IL" sz="900" u="none" cap="none" strike="noStrike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‹#›</a:t>
            </a:fld>
            <a:endParaRPr b="0" i="0" sz="900" u="none" cap="none" strike="noStrike">
              <a:solidFill>
                <a:srgbClr val="232752"/>
              </a:solidFill>
              <a:latin typeface="Assistant SemiBold"/>
              <a:ea typeface="Assistant SemiBold"/>
              <a:cs typeface="Assistant SemiBold"/>
              <a:sym typeface="Assistant SemiBold"/>
            </a:endParaRPr>
          </a:p>
        </p:txBody>
      </p:sp>
      <p:pic>
        <p:nvPicPr>
          <p:cNvPr descr="Google Shape;7;p1" id="21" name="Google Shape;21;p3"/>
          <p:cNvPicPr preferRelativeResize="0"/>
          <p:nvPr/>
        </p:nvPicPr>
        <p:blipFill rotWithShape="1">
          <a:blip r:embed="rId2">
            <a:alphaModFix/>
          </a:blip>
          <a:srcRect b="25722" l="4362" r="4569" t="19277"/>
          <a:stretch/>
        </p:blipFill>
        <p:spPr>
          <a:xfrm>
            <a:off x="8062575" y="4413899"/>
            <a:ext cx="875052" cy="52847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oogle Shape;135;p15" id="22" name="Google Shape;22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351193">
            <a:off x="255009" y="4496940"/>
            <a:ext cx="511994" cy="3060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628650" y="273843"/>
            <a:ext cx="7886700" cy="994173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34275" spcFirstLastPara="1" rIns="34275" wrap="square" tIns="34275">
            <a:normAutofit/>
          </a:bodyPr>
          <a:lstStyle>
            <a:lvl1pPr lvl="0" marR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Calibri"/>
              <a:buNone/>
              <a:def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Calibri"/>
              <a:buNone/>
              <a:def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Calibri"/>
              <a:buNone/>
              <a:def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Calibri"/>
              <a:buNone/>
              <a:def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Calibri"/>
              <a:buNone/>
              <a:def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Calibri"/>
              <a:buNone/>
              <a:def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Calibri"/>
              <a:buNone/>
              <a:def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Calibri"/>
              <a:buNone/>
              <a:def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Calibri"/>
              <a:buNone/>
              <a:def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628650" y="1369218"/>
            <a:ext cx="7886700" cy="3263505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34275" spcFirstLastPara="1" rIns="34275" wrap="square" tIns="34275">
            <a:normAutofit/>
          </a:bodyPr>
          <a:lstStyle>
            <a:lvl1pPr indent="-355600" lvl="0" marL="457200" marR="0" rtl="0" algn="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5600" lvl="1" marL="914400" marR="0" rtl="0" algn="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1" algn="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1" algn="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1" algn="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1" algn="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628650" y="4812657"/>
            <a:ext cx="197143" cy="183055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34275" spcFirstLastPara="1" rIns="34275" wrap="square" tIns="34275">
            <a:spAutoFit/>
          </a:bodyPr>
          <a:lstStyle>
            <a:lvl1pPr indent="0" lvl="0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1620">
          <p15:clr>
            <a:srgbClr val="F26B43"/>
          </p15:clr>
        </p15:guide>
        <p15:guide id="2" pos="288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6.png"/><Relationship Id="rId4" Type="http://schemas.openxmlformats.org/officeDocument/2006/relationships/image" Target="../media/image7.png"/><Relationship Id="rId5" Type="http://schemas.openxmlformats.org/officeDocument/2006/relationships/image" Target="../media/image2.png"/><Relationship Id="rId6" Type="http://schemas.openxmlformats.org/officeDocument/2006/relationships/image" Target="../media/image12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6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7.png"/><Relationship Id="rId4" Type="http://schemas.openxmlformats.org/officeDocument/2006/relationships/image" Target="../media/image10.jpg"/><Relationship Id="rId5" Type="http://schemas.openxmlformats.org/officeDocument/2006/relationships/image" Target="../media/image4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7.png"/><Relationship Id="rId4" Type="http://schemas.openxmlformats.org/officeDocument/2006/relationships/image" Target="../media/image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7.png"/><Relationship Id="rId4" Type="http://schemas.openxmlformats.org/officeDocument/2006/relationships/image" Target="../media/image3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7.png"/><Relationship Id="rId4" Type="http://schemas.openxmlformats.org/officeDocument/2006/relationships/image" Target="../media/image3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7.png"/><Relationship Id="rId4" Type="http://schemas.openxmlformats.org/officeDocument/2006/relationships/image" Target="../media/image18.png"/><Relationship Id="rId5" Type="http://schemas.openxmlformats.org/officeDocument/2006/relationships/image" Target="../media/image17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7.png"/><Relationship Id="rId4" Type="http://schemas.openxmlformats.org/officeDocument/2006/relationships/image" Target="../media/image18.png"/><Relationship Id="rId5" Type="http://schemas.openxmlformats.org/officeDocument/2006/relationships/image" Target="../media/image14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7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Google Shape;55;p13" id="27" name="Google Shape;27;p4"/>
          <p:cNvPicPr preferRelativeResize="0"/>
          <p:nvPr/>
        </p:nvPicPr>
        <p:blipFill rotWithShape="1">
          <a:blip r:embed="rId3">
            <a:alphaModFix/>
          </a:blip>
          <a:srcRect b="25722" l="4362" r="4571" t="19277"/>
          <a:stretch/>
        </p:blipFill>
        <p:spPr>
          <a:xfrm>
            <a:off x="6779769" y="477672"/>
            <a:ext cx="1666303" cy="100635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oogle Shape;60;p13" id="28" name="Google Shape;28;p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 rot="3173668">
            <a:off x="5649963" y="1530371"/>
            <a:ext cx="302879" cy="668401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Google Shape;29;p4"/>
          <p:cNvSpPr txBox="1"/>
          <p:nvPr/>
        </p:nvSpPr>
        <p:spPr>
          <a:xfrm>
            <a:off x="4842933" y="2053027"/>
            <a:ext cx="3603139" cy="1800432"/>
          </a:xfrm>
          <a:prstGeom prst="rect">
            <a:avLst/>
          </a:prstGeom>
          <a:noFill/>
          <a:ln>
            <a:noFill/>
          </a:ln>
        </p:spPr>
        <p:txBody>
          <a:bodyPr anchorCtr="0" anchor="t" bIns="68550" lIns="68550" spcFirstLastPara="1" rIns="68550" wrap="square" tIns="6855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3600"/>
              <a:buFont typeface="Assistant ExtraBold"/>
              <a:buNone/>
            </a:pPr>
            <a:r>
              <a:rPr b="0" i="0" lang="iw-IL" sz="3600" u="none" cap="none" strike="noStrike">
                <a:solidFill>
                  <a:srgbClr val="232752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SQL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3600"/>
              <a:buFont typeface="Assistant ExtraBold"/>
              <a:buNone/>
            </a:pPr>
            <a:r>
              <a:rPr b="0" i="0" lang="iw-IL" sz="3600" u="none" cap="none" strike="noStrike">
                <a:solidFill>
                  <a:srgbClr val="00B0F0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הפקת מידע ממסד נתונים</a:t>
            </a:r>
            <a:endParaRPr b="0" i="0" sz="1400" u="none" cap="none" strike="noStrike">
              <a:solidFill>
                <a:srgbClr val="00B0F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" name="Google Shape;30;p4"/>
          <p:cNvSpPr/>
          <p:nvPr/>
        </p:nvSpPr>
        <p:spPr>
          <a:xfrm>
            <a:off x="34755" y="4400441"/>
            <a:ext cx="8937972" cy="62193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34275" lIns="34275" spcFirstLastPara="1" rIns="34275" wrap="square" tIns="34275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Google Shape;62;p13" id="31" name="Google Shape;31;p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 rot="-2133876">
            <a:off x="7680410" y="3831199"/>
            <a:ext cx="837786" cy="500777"/>
          </a:xfrm>
          <a:prstGeom prst="rect">
            <a:avLst/>
          </a:prstGeom>
          <a:noFill/>
          <a:ln>
            <a:noFill/>
          </a:ln>
        </p:spPr>
      </p:pic>
      <p:sp>
        <p:nvSpPr>
          <p:cNvPr id="32" name="Google Shape;32;p4"/>
          <p:cNvSpPr txBox="1"/>
          <p:nvPr/>
        </p:nvSpPr>
        <p:spPr>
          <a:xfrm>
            <a:off x="3217334" y="4153755"/>
            <a:ext cx="5284800" cy="565031"/>
          </a:xfrm>
          <a:prstGeom prst="rect">
            <a:avLst/>
          </a:prstGeom>
          <a:noFill/>
          <a:ln>
            <a:noFill/>
          </a:ln>
        </p:spPr>
        <p:txBody>
          <a:bodyPr anchorCtr="0" anchor="t" bIns="68550" lIns="68550" spcFirstLastPara="1" rIns="68550" wrap="square" tIns="68550">
            <a:spAutoFit/>
          </a:bodyPr>
          <a:lstStyle/>
          <a:p>
            <a:pPr indent="0" lvl="0" marL="0" marR="0" rtl="1" algn="r">
              <a:lnSpc>
                <a:spcPct val="154166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2400"/>
              <a:buFont typeface="Assistant SemiBold"/>
              <a:buNone/>
            </a:pPr>
            <a:r>
              <a:rPr b="0" i="0" lang="iw-IL" sz="1800" u="none" cap="none" strike="noStrike">
                <a:solidFill>
                  <a:srgbClr val="00B0F0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מנדל אזרף</a:t>
            </a:r>
            <a:endParaRPr b="0" i="0" sz="1800" u="none" cap="none" strike="noStrike">
              <a:solidFill>
                <a:srgbClr val="00B0F0"/>
              </a:solidFill>
              <a:latin typeface="Assistant SemiBold"/>
              <a:ea typeface="Assistant SemiBold"/>
              <a:cs typeface="Assistant SemiBold"/>
              <a:sym typeface="Assistant SemiBold"/>
            </a:endParaRPr>
          </a:p>
        </p:txBody>
      </p:sp>
      <p:sp>
        <p:nvSpPr>
          <p:cNvPr id="33" name="Google Shape;33;p4"/>
          <p:cNvSpPr/>
          <p:nvPr/>
        </p:nvSpPr>
        <p:spPr>
          <a:xfrm>
            <a:off x="6248400" y="62345"/>
            <a:ext cx="2833255" cy="415327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34275" spcFirstLastPara="1" rIns="34275" wrap="square" tIns="34275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4" name="Google Shape;34;p4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494477" y="884183"/>
            <a:ext cx="4241330" cy="346603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/>
          <p:nvPr/>
        </p:nvSpPr>
        <p:spPr>
          <a:xfrm>
            <a:off x="5952564" y="508132"/>
            <a:ext cx="2761399" cy="707184"/>
          </a:xfrm>
          <a:prstGeom prst="rect">
            <a:avLst/>
          </a:prstGeom>
          <a:noFill/>
          <a:ln>
            <a:noFill/>
          </a:ln>
        </p:spPr>
        <p:txBody>
          <a:bodyPr anchorCtr="0" anchor="t" bIns="68550" lIns="68550" spcFirstLastPara="1" rIns="68550" wrap="square" tIns="68550">
            <a:spAutoFit/>
          </a:bodyPr>
          <a:lstStyle/>
          <a:p>
            <a:pPr indent="0" lvl="0" marL="0" marR="0" rtl="1" algn="r">
              <a:lnSpc>
                <a:spcPct val="132142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2800"/>
              <a:buFont typeface="Assistant ExtraBold"/>
              <a:buNone/>
            </a:pPr>
            <a:r>
              <a:rPr b="0" i="0" lang="iw-IL" sz="2800" u="none" cap="none" strike="noStrike">
                <a:solidFill>
                  <a:srgbClr val="00B0F0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מה נלמד</a:t>
            </a:r>
            <a:endParaRPr b="0" i="0" sz="2800" u="none" cap="none" strike="noStrike">
              <a:solidFill>
                <a:srgbClr val="00B0F0"/>
              </a:solidFill>
              <a:latin typeface="Assistant ExtraBold"/>
              <a:ea typeface="Assistant ExtraBold"/>
              <a:cs typeface="Assistant ExtraBold"/>
              <a:sym typeface="Assistant ExtraBold"/>
            </a:endParaRPr>
          </a:p>
        </p:txBody>
      </p:sp>
      <p:sp>
        <p:nvSpPr>
          <p:cNvPr id="40" name="Google Shape;40;p5"/>
          <p:cNvSpPr txBox="1"/>
          <p:nvPr/>
        </p:nvSpPr>
        <p:spPr>
          <a:xfrm>
            <a:off x="3970638" y="1229690"/>
            <a:ext cx="4743326" cy="3730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600"/>
              <a:buFont typeface="Assistant"/>
              <a:buNone/>
            </a:pPr>
            <a:r>
              <a:rPr b="0" i="0" lang="iw-IL" sz="1600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פירוט הנושאים</a:t>
            </a:r>
            <a:endParaRPr b="0" i="0" sz="1600" u="none" cap="none" strike="noStrike">
              <a:solidFill>
                <a:srgbClr val="232752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pic>
        <p:nvPicPr>
          <p:cNvPr descr="Image" id="41" name="Google Shape;41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652549" y="1777393"/>
            <a:ext cx="201121" cy="19950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mage" id="42" name="Google Shape;42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652549" y="2141365"/>
            <a:ext cx="201121" cy="199503"/>
          </a:xfrm>
          <a:prstGeom prst="rect">
            <a:avLst/>
          </a:prstGeom>
          <a:noFill/>
          <a:ln>
            <a:noFill/>
          </a:ln>
        </p:spPr>
      </p:pic>
      <p:sp>
        <p:nvSpPr>
          <p:cNvPr id="43" name="Google Shape;43;p5"/>
          <p:cNvSpPr txBox="1"/>
          <p:nvPr/>
        </p:nvSpPr>
        <p:spPr>
          <a:xfrm>
            <a:off x="2987750" y="1626016"/>
            <a:ext cx="4622116" cy="15696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600"/>
              <a:buFont typeface="Assistant"/>
              <a:buNone/>
            </a:pPr>
            <a:r>
              <a:rPr b="0" i="0" lang="iw-IL" sz="1600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נושא 1 – לדבר עם בסיס נתונים.</a:t>
            </a:r>
            <a:endParaRPr b="0" i="0" sz="1600" u="none" cap="none" strike="noStrike">
              <a:solidFill>
                <a:srgbClr val="232752"/>
              </a:solidFill>
              <a:latin typeface="Assistant"/>
              <a:ea typeface="Assistant"/>
              <a:cs typeface="Assistant"/>
              <a:sym typeface="Assistant"/>
            </a:endParaRPr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600"/>
              <a:buFont typeface="Assistant"/>
              <a:buNone/>
            </a:pPr>
            <a:r>
              <a:rPr b="0" i="0" lang="iw-IL" sz="1600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נושא 2 – שאילתות לדוגמה, תשובת מהמחשב</a:t>
            </a:r>
            <a:endParaRPr/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600"/>
              <a:buFont typeface="Assistant"/>
              <a:buNone/>
            </a:pPr>
            <a:r>
              <a:rPr b="0" i="0" lang="iw-IL" sz="1600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נושא 3 – שאלות: האם המחשב יבין אותי?</a:t>
            </a:r>
            <a:endParaRPr/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600"/>
              <a:buFont typeface="Assistant"/>
              <a:buNone/>
            </a:pPr>
            <a:r>
              <a:rPr b="0" i="0" lang="iw-IL" sz="1600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נושא 4 – איך נוכל לחבר כמה טבלאות?</a:t>
            </a:r>
            <a:endParaRPr b="0" i="0" sz="1600" u="none" cap="none" strike="noStrike">
              <a:solidFill>
                <a:srgbClr val="232752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pic>
        <p:nvPicPr>
          <p:cNvPr descr="Image" id="44" name="Google Shape;44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652549" y="2505337"/>
            <a:ext cx="201121" cy="19950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mage" id="45" name="Google Shape;45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652549" y="2869309"/>
            <a:ext cx="201121" cy="19950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Google Shape;60;p13" id="50" name="Google Shape;50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3173668">
            <a:off x="6109827" y="406155"/>
            <a:ext cx="234251" cy="600133"/>
          </a:xfrm>
          <a:prstGeom prst="rect">
            <a:avLst/>
          </a:prstGeom>
          <a:noFill/>
          <a:ln>
            <a:noFill/>
          </a:ln>
        </p:spPr>
      </p:pic>
      <p:sp>
        <p:nvSpPr>
          <p:cNvPr id="51" name="Google Shape;51;p6"/>
          <p:cNvSpPr txBox="1"/>
          <p:nvPr/>
        </p:nvSpPr>
        <p:spPr>
          <a:xfrm>
            <a:off x="248356" y="508132"/>
            <a:ext cx="8465608" cy="707184"/>
          </a:xfrm>
          <a:prstGeom prst="rect">
            <a:avLst/>
          </a:prstGeom>
          <a:noFill/>
          <a:ln>
            <a:noFill/>
          </a:ln>
        </p:spPr>
        <p:txBody>
          <a:bodyPr anchorCtr="0" anchor="t" bIns="68550" lIns="68550" spcFirstLastPara="1" rIns="68550" wrap="square" tIns="68550">
            <a:spAutoFit/>
          </a:bodyPr>
          <a:lstStyle/>
          <a:p>
            <a:pPr indent="0" lvl="0" marL="0" marR="0" rtl="1" algn="r">
              <a:lnSpc>
                <a:spcPct val="132142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2800"/>
              <a:buFont typeface="Assistant ExtraBold"/>
              <a:buNone/>
            </a:pPr>
            <a:r>
              <a:rPr b="0" i="0" lang="iw-IL" sz="2800" u="none" cap="none" strike="noStrike">
                <a:solidFill>
                  <a:srgbClr val="00B0F0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לדבר עם בסיסי נתונים</a:t>
            </a:r>
            <a:endParaRPr b="0" i="0" sz="2800" u="none" cap="none" strike="noStrike">
              <a:solidFill>
                <a:srgbClr val="00B0F0"/>
              </a:solidFill>
              <a:latin typeface="Assistant ExtraBold"/>
              <a:ea typeface="Assistant ExtraBold"/>
              <a:cs typeface="Assistant ExtraBold"/>
              <a:sym typeface="Assistant ExtraBold"/>
            </a:endParaRPr>
          </a:p>
        </p:txBody>
      </p:sp>
      <p:pic>
        <p:nvPicPr>
          <p:cNvPr descr="A person sitting at a desk using a computer&#10;&#10;Description automatically generated" id="52" name="Google Shape;52;p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916981" y="1215316"/>
            <a:ext cx="2746348" cy="296605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cartoon of a person using a computer&#10;&#10;Description automatically generated" id="53" name="Google Shape;53;p6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26097" y="1215316"/>
            <a:ext cx="2580629" cy="296584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Google Shape;60;p13" id="58" name="Google Shape;58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3173668">
            <a:off x="6109827" y="406155"/>
            <a:ext cx="234251" cy="600133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7"/>
          <p:cNvSpPr txBox="1"/>
          <p:nvPr/>
        </p:nvSpPr>
        <p:spPr>
          <a:xfrm>
            <a:off x="248356" y="508132"/>
            <a:ext cx="8465608" cy="707184"/>
          </a:xfrm>
          <a:prstGeom prst="rect">
            <a:avLst/>
          </a:prstGeom>
          <a:noFill/>
          <a:ln>
            <a:noFill/>
          </a:ln>
        </p:spPr>
        <p:txBody>
          <a:bodyPr anchorCtr="0" anchor="t" bIns="68550" lIns="68550" spcFirstLastPara="1" rIns="68550" wrap="square" tIns="68550">
            <a:spAutoFit/>
          </a:bodyPr>
          <a:lstStyle/>
          <a:p>
            <a:pPr indent="0" lvl="0" marL="0" marR="0" rtl="1" algn="r">
              <a:lnSpc>
                <a:spcPct val="132142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2800"/>
              <a:buFont typeface="Assistant ExtraBold"/>
              <a:buNone/>
            </a:pPr>
            <a:r>
              <a:rPr b="0" i="0" lang="iw-IL" sz="2800" u="none" cap="none" strike="noStrike">
                <a:solidFill>
                  <a:srgbClr val="00B0F0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לדבר עם בסיסי נתונים</a:t>
            </a:r>
            <a:endParaRPr b="0" i="0" sz="2800" u="none" cap="none" strike="noStrike">
              <a:solidFill>
                <a:srgbClr val="00B0F0"/>
              </a:solidFill>
              <a:latin typeface="Assistant ExtraBold"/>
              <a:ea typeface="Assistant ExtraBold"/>
              <a:cs typeface="Assistant ExtraBold"/>
              <a:sym typeface="Assistant ExtraBold"/>
            </a:endParaRPr>
          </a:p>
        </p:txBody>
      </p:sp>
      <p:pic>
        <p:nvPicPr>
          <p:cNvPr id="60" name="Google Shape;60;p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397452" y="1585117"/>
            <a:ext cx="3316512" cy="2279120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Google Shape;61;p7"/>
          <p:cNvSpPr txBox="1"/>
          <p:nvPr/>
        </p:nvSpPr>
        <p:spPr>
          <a:xfrm>
            <a:off x="839972" y="1585117"/>
            <a:ext cx="38679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C224"/>
              </a:buClr>
              <a:buSzPts val="1600"/>
              <a:buFont typeface="Assistant SemiBold"/>
              <a:buNone/>
            </a:pPr>
            <a:r>
              <a:rPr b="0" i="0" lang="iw-IL" sz="1600" u="none" cap="none" strike="noStrike">
                <a:solidFill>
                  <a:srgbClr val="FEC224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כמה שאלות יש לכם על הדאטבייס </a:t>
            </a:r>
            <a:r>
              <a:rPr lang="iw-IL" sz="1600">
                <a:solidFill>
                  <a:srgbClr val="FEC224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הזה</a:t>
            </a:r>
            <a:r>
              <a:rPr b="0" i="0" lang="iw-IL" sz="1600" u="none" cap="none" strike="noStrike">
                <a:solidFill>
                  <a:srgbClr val="FEC224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?</a:t>
            </a:r>
            <a:endParaRPr b="0" i="0" sz="1600" u="none" cap="none" strike="noStrike">
              <a:solidFill>
                <a:srgbClr val="FEC224"/>
              </a:solidFill>
              <a:latin typeface="Assistant SemiBold"/>
              <a:ea typeface="Assistant SemiBold"/>
              <a:cs typeface="Assistant SemiBold"/>
              <a:sym typeface="Assistant SemiBold"/>
            </a:endParaRPr>
          </a:p>
        </p:txBody>
      </p:sp>
      <p:sp>
        <p:nvSpPr>
          <p:cNvPr id="62" name="Google Shape;62;p7"/>
          <p:cNvSpPr txBox="1"/>
          <p:nvPr/>
        </p:nvSpPr>
        <p:spPr>
          <a:xfrm>
            <a:off x="839972" y="2124175"/>
            <a:ext cx="3867883" cy="18158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42900" lvl="0" marL="3429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600"/>
              <a:buFont typeface="Arial"/>
              <a:buAutoNum type="arabicPeriod"/>
            </a:pPr>
            <a:r>
              <a:rPr b="0" i="0" lang="iw-IL" sz="1600" u="none" cap="none" strike="noStrike">
                <a:solidFill>
                  <a:schemeClr val="accent5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מה הציון הגבוה שקיבל דוד?</a:t>
            </a:r>
            <a:endParaRPr/>
          </a:p>
          <a:p>
            <a:pPr indent="-342900" lvl="0" marL="3429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600"/>
              <a:buFont typeface="Arial"/>
              <a:buAutoNum type="arabicPeriod"/>
            </a:pPr>
            <a:r>
              <a:rPr b="0" i="0" lang="iw-IL" sz="1600" u="none" cap="none" strike="noStrike">
                <a:solidFill>
                  <a:schemeClr val="accent5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מה הציון הנמוך?</a:t>
            </a:r>
            <a:endParaRPr/>
          </a:p>
          <a:p>
            <a:pPr indent="-342900" lvl="0" marL="3429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600"/>
              <a:buFont typeface="Arial"/>
              <a:buAutoNum type="arabicPeriod"/>
            </a:pPr>
            <a:r>
              <a:rPr b="0" i="0" lang="iw-IL" sz="1600" u="none" cap="none" strike="noStrike">
                <a:solidFill>
                  <a:schemeClr val="accent5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מהי ממוצע הציונים שקיבל דוד?</a:t>
            </a:r>
            <a:endParaRPr/>
          </a:p>
          <a:p>
            <a:pPr indent="-342900" lvl="0" marL="3429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600"/>
              <a:buFont typeface="Arial"/>
              <a:buAutoNum type="arabicPeriod"/>
            </a:pPr>
            <a:r>
              <a:rPr b="0" i="0" lang="iw-IL" sz="1600" u="none" cap="none" strike="noStrike">
                <a:solidFill>
                  <a:schemeClr val="accent5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באיזה תאריך דוד קיבל 100?</a:t>
            </a:r>
            <a:endParaRPr/>
          </a:p>
          <a:p>
            <a:pPr indent="-342900" lvl="0" marL="3429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600"/>
              <a:buFont typeface="Arial"/>
              <a:buAutoNum type="arabicPeriod"/>
            </a:pPr>
            <a:r>
              <a:rPr b="0" i="0" lang="iw-IL" sz="1600" u="none" cap="none" strike="noStrike">
                <a:solidFill>
                  <a:schemeClr val="accent5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כמה ציונים קיבל דוד?</a:t>
            </a:r>
            <a:endParaRPr/>
          </a:p>
          <a:p>
            <a:pPr indent="-342900" lvl="0" marL="3429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600"/>
              <a:buFont typeface="Arial"/>
              <a:buAutoNum type="arabicPeriod"/>
            </a:pPr>
            <a:r>
              <a:rPr b="0" i="0" lang="iw-IL" sz="1600" u="none" cap="none" strike="noStrike">
                <a:solidFill>
                  <a:schemeClr val="accent5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מה הטווח הזמן המינימלי בין 2 ציונים?</a:t>
            </a:r>
            <a:endParaRPr/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w-IL" sz="1600" u="none" cap="none" strike="noStrike">
                <a:solidFill>
                  <a:schemeClr val="accent5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	ועוד מלא !!</a:t>
            </a:r>
            <a:endParaRPr b="0" i="0" sz="1600" u="none" cap="none" strike="noStrike">
              <a:solidFill>
                <a:schemeClr val="accent5"/>
              </a:solidFill>
              <a:latin typeface="Assistant SemiBold"/>
              <a:ea typeface="Assistant SemiBold"/>
              <a:cs typeface="Assistant SemiBold"/>
              <a:sym typeface="Assistant SemiBold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Google Shape;60;p13" id="67" name="Google Shape;67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3173668">
            <a:off x="6109827" y="406155"/>
            <a:ext cx="234251" cy="600133"/>
          </a:xfrm>
          <a:prstGeom prst="rect">
            <a:avLst/>
          </a:prstGeom>
          <a:noFill/>
          <a:ln>
            <a:noFill/>
          </a:ln>
        </p:spPr>
      </p:pic>
      <p:sp>
        <p:nvSpPr>
          <p:cNvPr id="68" name="Google Shape;68;p8"/>
          <p:cNvSpPr txBox="1"/>
          <p:nvPr/>
        </p:nvSpPr>
        <p:spPr>
          <a:xfrm>
            <a:off x="248356" y="508132"/>
            <a:ext cx="8465608" cy="707184"/>
          </a:xfrm>
          <a:prstGeom prst="rect">
            <a:avLst/>
          </a:prstGeom>
          <a:noFill/>
          <a:ln>
            <a:noFill/>
          </a:ln>
        </p:spPr>
        <p:txBody>
          <a:bodyPr anchorCtr="0" anchor="t" bIns="68550" lIns="68550" spcFirstLastPara="1" rIns="68550" wrap="square" tIns="68550">
            <a:spAutoFit/>
          </a:bodyPr>
          <a:lstStyle/>
          <a:p>
            <a:pPr indent="0" lvl="0" marL="0" marR="0" rtl="1" algn="r">
              <a:lnSpc>
                <a:spcPct val="132142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2800"/>
              <a:buFont typeface="Assistant ExtraBold"/>
              <a:buNone/>
            </a:pPr>
            <a:r>
              <a:rPr b="0" i="0" lang="iw-IL" sz="2800" u="none" cap="none" strike="noStrike">
                <a:solidFill>
                  <a:srgbClr val="00B0F0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שאילתה לדוגמה</a:t>
            </a:r>
            <a:endParaRPr b="0" i="0" sz="2800" u="none" cap="none" strike="noStrike">
              <a:solidFill>
                <a:srgbClr val="00B0F0"/>
              </a:solidFill>
              <a:latin typeface="Assistant ExtraBold"/>
              <a:ea typeface="Assistant ExtraBold"/>
              <a:cs typeface="Assistant ExtraBold"/>
              <a:sym typeface="Assistant ExtraBold"/>
            </a:endParaRPr>
          </a:p>
        </p:txBody>
      </p:sp>
      <p:pic>
        <p:nvPicPr>
          <p:cNvPr id="69" name="Google Shape;69;p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397452" y="1585117"/>
            <a:ext cx="3316512" cy="2279120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Google Shape;70;p8"/>
          <p:cNvSpPr txBox="1"/>
          <p:nvPr/>
        </p:nvSpPr>
        <p:spPr>
          <a:xfrm>
            <a:off x="839972" y="1585117"/>
            <a:ext cx="3867883" cy="3385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C224"/>
              </a:buClr>
              <a:buSzPts val="1600"/>
              <a:buFont typeface="Assistant SemiBold"/>
              <a:buNone/>
            </a:pPr>
            <a:r>
              <a:rPr b="0" i="0" lang="iw-IL" sz="1600" u="none" cap="none" strike="noStrike">
                <a:solidFill>
                  <a:srgbClr val="FEC224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4. באיזה תאריך דוד קיבל 100?</a:t>
            </a:r>
            <a:endParaRPr b="0" i="0" sz="1600" u="none" cap="none" strike="noStrike">
              <a:solidFill>
                <a:srgbClr val="FEC224"/>
              </a:solidFill>
              <a:latin typeface="Assistant SemiBold"/>
              <a:ea typeface="Assistant SemiBold"/>
              <a:cs typeface="Assistant SemiBold"/>
              <a:sym typeface="Assistant SemiBold"/>
            </a:endParaRPr>
          </a:p>
        </p:txBody>
      </p:sp>
      <p:sp>
        <p:nvSpPr>
          <p:cNvPr id="71" name="Google Shape;71;p8"/>
          <p:cNvSpPr txBox="1"/>
          <p:nvPr/>
        </p:nvSpPr>
        <p:spPr>
          <a:xfrm>
            <a:off x="839972" y="2124175"/>
            <a:ext cx="3867883" cy="8309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w-IL" sz="1600" u="none" cap="none" strike="noStrike">
                <a:solidFill>
                  <a:schemeClr val="dk1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SELECT </a:t>
            </a:r>
            <a:r>
              <a:rPr b="0" i="0" lang="iw-IL" sz="1600" u="none" cap="none" strike="noStrike">
                <a:solidFill>
                  <a:schemeClr val="accent5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Date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w-IL" sz="1600" u="none" cap="none" strike="noStrike">
                <a:solidFill>
                  <a:schemeClr val="dk1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    FROM </a:t>
            </a:r>
            <a:r>
              <a:rPr b="0" i="0" lang="iw-IL" sz="1600" u="none" cap="none" strike="noStrike">
                <a:solidFill>
                  <a:schemeClr val="accent5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table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w-IL" sz="1600" u="none" cap="none" strike="noStrike">
                <a:solidFill>
                  <a:schemeClr val="dk1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WHERE </a:t>
            </a:r>
            <a:r>
              <a:rPr b="0" i="0" lang="iw-IL" sz="1600" u="none" cap="none" strike="noStrike">
                <a:solidFill>
                  <a:schemeClr val="accent5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Score = 100</a:t>
            </a:r>
            <a:endParaRPr b="0" i="0" sz="1600" u="none" cap="none" strike="noStrike">
              <a:solidFill>
                <a:schemeClr val="accent5"/>
              </a:solidFill>
              <a:latin typeface="Assistant SemiBold"/>
              <a:ea typeface="Assistant SemiBold"/>
              <a:cs typeface="Assistant SemiBold"/>
              <a:sym typeface="Assistant SemiBold"/>
            </a:endParaRPr>
          </a:p>
        </p:txBody>
      </p:sp>
      <p:sp>
        <p:nvSpPr>
          <p:cNvPr id="72" name="Google Shape;72;p8"/>
          <p:cNvSpPr txBox="1"/>
          <p:nvPr/>
        </p:nvSpPr>
        <p:spPr>
          <a:xfrm>
            <a:off x="839972" y="3155675"/>
            <a:ext cx="3867883" cy="3385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w-IL" sz="1600" u="none" cap="none" strike="noStrike">
                <a:solidFill>
                  <a:schemeClr val="dk1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02/02/2023</a:t>
            </a:r>
            <a:endParaRPr b="0" i="0" sz="1600" u="none" cap="none" strike="noStrike">
              <a:solidFill>
                <a:schemeClr val="accent5"/>
              </a:solidFill>
              <a:latin typeface="Assistant SemiBold"/>
              <a:ea typeface="Assistant SemiBold"/>
              <a:cs typeface="Assistant SemiBold"/>
              <a:sym typeface="Assistant SemiBold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Google Shape;60;p13" id="77" name="Google Shape;77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3173668">
            <a:off x="6109827" y="406155"/>
            <a:ext cx="234251" cy="600133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Google Shape;78;p9"/>
          <p:cNvSpPr txBox="1"/>
          <p:nvPr/>
        </p:nvSpPr>
        <p:spPr>
          <a:xfrm>
            <a:off x="248356" y="508132"/>
            <a:ext cx="8465608" cy="707184"/>
          </a:xfrm>
          <a:prstGeom prst="rect">
            <a:avLst/>
          </a:prstGeom>
          <a:noFill/>
          <a:ln>
            <a:noFill/>
          </a:ln>
        </p:spPr>
        <p:txBody>
          <a:bodyPr anchorCtr="0" anchor="t" bIns="68550" lIns="68550" spcFirstLastPara="1" rIns="68550" wrap="square" tIns="68550">
            <a:spAutoFit/>
          </a:bodyPr>
          <a:lstStyle/>
          <a:p>
            <a:pPr indent="0" lvl="0" marL="0" marR="0" rtl="1" algn="r">
              <a:lnSpc>
                <a:spcPct val="132142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2800"/>
              <a:buFont typeface="Assistant ExtraBold"/>
              <a:buNone/>
            </a:pPr>
            <a:r>
              <a:rPr b="0" i="0" lang="iw-IL" sz="2800" u="none" cap="none" strike="noStrike">
                <a:solidFill>
                  <a:srgbClr val="00B0F0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האם המחשב מבין אותי?</a:t>
            </a:r>
            <a:endParaRPr b="0" i="0" sz="2800" u="none" cap="none" strike="noStrike">
              <a:solidFill>
                <a:srgbClr val="00B0F0"/>
              </a:solidFill>
              <a:latin typeface="Assistant ExtraBold"/>
              <a:ea typeface="Assistant ExtraBold"/>
              <a:cs typeface="Assistant ExtraBold"/>
              <a:sym typeface="Assistant ExtraBold"/>
            </a:endParaRPr>
          </a:p>
        </p:txBody>
      </p:sp>
      <p:pic>
        <p:nvPicPr>
          <p:cNvPr id="79" name="Google Shape;79;p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397452" y="1585117"/>
            <a:ext cx="3316512" cy="2279120"/>
          </a:xfrm>
          <a:prstGeom prst="rect">
            <a:avLst/>
          </a:prstGeom>
          <a:noFill/>
          <a:ln>
            <a:noFill/>
          </a:ln>
        </p:spPr>
      </p:pic>
      <p:sp>
        <p:nvSpPr>
          <p:cNvPr id="80" name="Google Shape;80;p9"/>
          <p:cNvSpPr txBox="1"/>
          <p:nvPr/>
        </p:nvSpPr>
        <p:spPr>
          <a:xfrm>
            <a:off x="839972" y="1585117"/>
            <a:ext cx="3867900" cy="1569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42900" lvl="0" marL="3429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C224"/>
              </a:buClr>
              <a:buSzPts val="1600"/>
              <a:buFont typeface="Assistant SemiBold"/>
              <a:buAutoNum type="arabicPeriod"/>
            </a:pPr>
            <a:r>
              <a:rPr b="0" i="0" lang="iw-IL" sz="1600" u="none" cap="none" strike="noStrike">
                <a:solidFill>
                  <a:srgbClr val="FEC224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מה גילו של דוד?</a:t>
            </a:r>
            <a:endParaRPr/>
          </a:p>
          <a:p>
            <a:pPr indent="-342900" lvl="0" marL="3429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C224"/>
              </a:buClr>
              <a:buSzPts val="1600"/>
              <a:buFont typeface="Assistant SemiBold"/>
              <a:buAutoNum type="arabicPeriod"/>
            </a:pPr>
            <a:r>
              <a:rPr b="0" i="0" lang="iw-IL" sz="1600" u="none" cap="none" strike="noStrike">
                <a:solidFill>
                  <a:srgbClr val="FEC224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באיזה כיתה דוד נמצא?</a:t>
            </a:r>
            <a:endParaRPr/>
          </a:p>
          <a:p>
            <a:pPr indent="-342900" lvl="0" marL="3429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C224"/>
              </a:buClr>
              <a:buSzPts val="1600"/>
              <a:buFont typeface="Assistant SemiBold"/>
              <a:buAutoNum type="arabicPeriod"/>
            </a:pPr>
            <a:r>
              <a:rPr b="0" i="0" lang="iw-IL" sz="1600" u="none" cap="none" strike="noStrike">
                <a:solidFill>
                  <a:srgbClr val="FEC224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באיזה בית ספר דוד לומד?</a:t>
            </a:r>
            <a:endParaRPr/>
          </a:p>
          <a:p>
            <a:pPr indent="-342900" lvl="0" marL="3429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C224"/>
              </a:buClr>
              <a:buSzPts val="1600"/>
              <a:buFont typeface="Assistant SemiBold"/>
              <a:buAutoNum type="arabicPeriod"/>
            </a:pPr>
            <a:r>
              <a:rPr b="0" i="0" lang="iw-IL" sz="1600" u="none" cap="none" strike="noStrike">
                <a:solidFill>
                  <a:srgbClr val="FEC224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מתכון לגלידה בטעם תות?</a:t>
            </a:r>
            <a:endParaRPr/>
          </a:p>
          <a:p>
            <a:pPr indent="-342900" lvl="0" marL="3429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C224"/>
              </a:buClr>
              <a:buSzPts val="1600"/>
              <a:buFont typeface="Assistant SemiBold"/>
              <a:buAutoNum type="arabicPeriod"/>
            </a:pPr>
            <a:r>
              <a:rPr b="0" i="0" lang="iw-IL" sz="1600" u="none" cap="none" strike="noStrike">
                <a:solidFill>
                  <a:srgbClr val="FEC224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כמה תלמידים יש בכיתה?</a:t>
            </a:r>
            <a:endParaRPr/>
          </a:p>
          <a:p>
            <a:pPr indent="-342900" lvl="0" marL="3429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C224"/>
              </a:buClr>
              <a:buSzPts val="1600"/>
              <a:buFont typeface="Assistant SemiBold"/>
              <a:buAutoNum type="arabicPeriod"/>
            </a:pPr>
            <a:r>
              <a:rPr b="0" i="0" lang="iw-IL" sz="1600" u="none" cap="none" strike="noStrike">
                <a:solidFill>
                  <a:srgbClr val="FEC224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מה נ</a:t>
            </a:r>
            <a:r>
              <a:rPr lang="iw-IL" sz="1600">
                <a:solidFill>
                  <a:srgbClr val="FEC224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א</a:t>
            </a:r>
            <a:r>
              <a:rPr b="0" i="0" lang="iw-IL" sz="1600" u="none" cap="none" strike="noStrike">
                <a:solidFill>
                  <a:srgbClr val="FEC224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כל היום בערב?</a:t>
            </a:r>
            <a:endParaRPr b="0" i="0" sz="1600" u="none" cap="none" strike="noStrike">
              <a:solidFill>
                <a:srgbClr val="FEC224"/>
              </a:solidFill>
              <a:latin typeface="Assistant SemiBold"/>
              <a:ea typeface="Assistant SemiBold"/>
              <a:cs typeface="Assistant SemiBold"/>
              <a:sym typeface="Assistant SemiBold"/>
            </a:endParaRPr>
          </a:p>
        </p:txBody>
      </p:sp>
      <p:sp>
        <p:nvSpPr>
          <p:cNvPr id="81" name="Google Shape;81;p9"/>
          <p:cNvSpPr txBox="1"/>
          <p:nvPr/>
        </p:nvSpPr>
        <p:spPr>
          <a:xfrm>
            <a:off x="839972" y="3355281"/>
            <a:ext cx="3867883" cy="4000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iw-IL" sz="2000" u="sng" cap="none" strike="noStrike">
                <a:solidFill>
                  <a:schemeClr val="dk1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בסיס נתונים, זה לא ChatGPT !!</a:t>
            </a:r>
            <a:endParaRPr b="1" i="0" sz="2000" u="sng" cap="none" strike="noStrike">
              <a:solidFill>
                <a:schemeClr val="dk1"/>
              </a:solidFill>
              <a:latin typeface="Assistant SemiBold"/>
              <a:ea typeface="Assistant SemiBold"/>
              <a:cs typeface="Assistant SemiBold"/>
              <a:sym typeface="Assistant SemiBold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Google Shape;60;p13" id="86" name="Google Shape;86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3173668">
            <a:off x="6109827" y="406155"/>
            <a:ext cx="234251" cy="600133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Google Shape;87;p10"/>
          <p:cNvSpPr txBox="1"/>
          <p:nvPr/>
        </p:nvSpPr>
        <p:spPr>
          <a:xfrm>
            <a:off x="248356" y="508132"/>
            <a:ext cx="8465608" cy="707184"/>
          </a:xfrm>
          <a:prstGeom prst="rect">
            <a:avLst/>
          </a:prstGeom>
          <a:noFill/>
          <a:ln>
            <a:noFill/>
          </a:ln>
        </p:spPr>
        <p:txBody>
          <a:bodyPr anchorCtr="0" anchor="t" bIns="68550" lIns="68550" spcFirstLastPara="1" rIns="68550" wrap="square" tIns="68550">
            <a:spAutoFit/>
          </a:bodyPr>
          <a:lstStyle/>
          <a:p>
            <a:pPr indent="0" lvl="0" marL="0" marR="0" rtl="1" algn="r">
              <a:lnSpc>
                <a:spcPct val="132142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2800"/>
              <a:buFont typeface="Assistant ExtraBold"/>
              <a:buNone/>
            </a:pPr>
            <a:r>
              <a:rPr b="0" i="0" lang="iw-IL" sz="2800" u="none" cap="none" strike="noStrike">
                <a:solidFill>
                  <a:srgbClr val="00B0F0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איך נחבר כמה טבלאות?</a:t>
            </a:r>
            <a:endParaRPr b="0" i="0" sz="2800" u="none" cap="none" strike="noStrike">
              <a:solidFill>
                <a:srgbClr val="00B0F0"/>
              </a:solidFill>
              <a:latin typeface="Assistant ExtraBold"/>
              <a:ea typeface="Assistant ExtraBold"/>
              <a:cs typeface="Assistant ExtraBold"/>
              <a:sym typeface="Assistant ExtraBold"/>
            </a:endParaRPr>
          </a:p>
        </p:txBody>
      </p:sp>
      <p:sp>
        <p:nvSpPr>
          <p:cNvPr id="88" name="Google Shape;88;p10"/>
          <p:cNvSpPr txBox="1"/>
          <p:nvPr/>
        </p:nvSpPr>
        <p:spPr>
          <a:xfrm>
            <a:off x="1552354" y="1585117"/>
            <a:ext cx="3867883" cy="2062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w-IL" sz="1600" u="none" cap="none" strike="noStrike">
                <a:solidFill>
                  <a:schemeClr val="dk1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אנחנו יכולים לחבר כמה טבלאות ביחיד בעזרת מפתחות.</a:t>
            </a:r>
            <a:endParaRPr/>
          </a:p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w-IL" sz="1600" u="none" cap="none" strike="noStrike">
                <a:solidFill>
                  <a:schemeClr val="dk1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כאן, לדוגמה, אנחנו יכולים לבקש מהבסיס נתונים שלנו דברים יותר מורכבים.</a:t>
            </a:r>
            <a:br>
              <a:rPr b="0" i="0" lang="iw-IL" sz="1600" u="none" cap="none" strike="noStrike">
                <a:solidFill>
                  <a:srgbClr val="FEC224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</a:br>
            <a:br>
              <a:rPr b="0" i="0" lang="iw-IL" sz="1600" u="none" cap="none" strike="noStrike">
                <a:solidFill>
                  <a:srgbClr val="FEC224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</a:br>
            <a:r>
              <a:rPr b="0" i="0" lang="iw-IL" sz="1600" u="sng" cap="none" strike="noStrike">
                <a:solidFill>
                  <a:srgbClr val="FEC224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לדוגמה:</a:t>
            </a:r>
            <a:endParaRPr/>
          </a:p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w-IL" sz="1600" u="none" cap="none" strike="noStrike">
                <a:solidFill>
                  <a:srgbClr val="FEC224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מה הציון הממוצע אצל התלמידים שלומדים בכיתה י"א?</a:t>
            </a:r>
            <a:endParaRPr b="0" i="0" sz="1600" u="none" cap="none" strike="noStrike">
              <a:solidFill>
                <a:srgbClr val="FEC224"/>
              </a:solidFill>
              <a:latin typeface="Assistant SemiBold"/>
              <a:ea typeface="Assistant SemiBold"/>
              <a:cs typeface="Assistant SemiBold"/>
              <a:sym typeface="Assistant SemiBold"/>
            </a:endParaRPr>
          </a:p>
        </p:txBody>
      </p:sp>
      <p:pic>
        <p:nvPicPr>
          <p:cNvPr id="89" name="Google Shape;89;p1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046964" y="1364840"/>
            <a:ext cx="2667000" cy="1371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p10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970889" y="2885964"/>
            <a:ext cx="1743075" cy="1371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Google Shape;60;p13" id="95" name="Google Shape;95;p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3173668">
            <a:off x="6109827" y="406155"/>
            <a:ext cx="234251" cy="600133"/>
          </a:xfrm>
          <a:prstGeom prst="rect">
            <a:avLst/>
          </a:prstGeom>
          <a:noFill/>
          <a:ln>
            <a:noFill/>
          </a:ln>
        </p:spPr>
      </p:pic>
      <p:sp>
        <p:nvSpPr>
          <p:cNvPr id="96" name="Google Shape;96;p11"/>
          <p:cNvSpPr txBox="1"/>
          <p:nvPr/>
        </p:nvSpPr>
        <p:spPr>
          <a:xfrm>
            <a:off x="248356" y="508132"/>
            <a:ext cx="8465608" cy="707184"/>
          </a:xfrm>
          <a:prstGeom prst="rect">
            <a:avLst/>
          </a:prstGeom>
          <a:noFill/>
          <a:ln>
            <a:noFill/>
          </a:ln>
        </p:spPr>
        <p:txBody>
          <a:bodyPr anchorCtr="0" anchor="t" bIns="68550" lIns="68550" spcFirstLastPara="1" rIns="68550" wrap="square" tIns="68550">
            <a:spAutoFit/>
          </a:bodyPr>
          <a:lstStyle/>
          <a:p>
            <a:pPr indent="0" lvl="0" marL="0" marR="0" rtl="1" algn="r">
              <a:lnSpc>
                <a:spcPct val="132142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2800"/>
              <a:buFont typeface="Assistant ExtraBold"/>
              <a:buNone/>
            </a:pPr>
            <a:r>
              <a:rPr b="0" i="0" lang="iw-IL" sz="2800" u="none" cap="none" strike="noStrike">
                <a:solidFill>
                  <a:srgbClr val="00B0F0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איך נחבר כמה טבלאות?</a:t>
            </a:r>
            <a:endParaRPr b="0" i="0" sz="2800" u="none" cap="none" strike="noStrike">
              <a:solidFill>
                <a:srgbClr val="00B0F0"/>
              </a:solidFill>
              <a:latin typeface="Assistant ExtraBold"/>
              <a:ea typeface="Assistant ExtraBold"/>
              <a:cs typeface="Assistant ExtraBold"/>
              <a:sym typeface="Assistant ExtraBold"/>
            </a:endParaRPr>
          </a:p>
        </p:txBody>
      </p:sp>
      <p:sp>
        <p:nvSpPr>
          <p:cNvPr id="97" name="Google Shape;97;p11"/>
          <p:cNvSpPr txBox="1"/>
          <p:nvPr/>
        </p:nvSpPr>
        <p:spPr>
          <a:xfrm>
            <a:off x="1552354" y="1585117"/>
            <a:ext cx="3867883" cy="5847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w-IL" sz="1600" u="none" cap="none" strike="noStrike">
                <a:solidFill>
                  <a:srgbClr val="FEC224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מה הציון הממוצע אצל התלמידים שלומדים בכיתה י"א?</a:t>
            </a:r>
            <a:endParaRPr b="0" i="0" sz="1600" u="none" cap="none" strike="noStrike">
              <a:solidFill>
                <a:srgbClr val="FEC224"/>
              </a:solidFill>
              <a:latin typeface="Assistant SemiBold"/>
              <a:ea typeface="Assistant SemiBold"/>
              <a:cs typeface="Assistant SemiBold"/>
              <a:sym typeface="Assistant SemiBold"/>
            </a:endParaRPr>
          </a:p>
        </p:txBody>
      </p:sp>
      <p:pic>
        <p:nvPicPr>
          <p:cNvPr id="98" name="Google Shape;98;p1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046964" y="1364840"/>
            <a:ext cx="2667000" cy="1371600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11"/>
          <p:cNvSpPr txBox="1"/>
          <p:nvPr/>
        </p:nvSpPr>
        <p:spPr>
          <a:xfrm>
            <a:off x="1552354" y="2279382"/>
            <a:ext cx="3867883" cy="18158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w-IL" sz="1600" u="none" cap="none" strike="noStrike">
                <a:solidFill>
                  <a:schemeClr val="dk1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SELECT </a:t>
            </a:r>
            <a:r>
              <a:rPr b="0" i="0" lang="iw-IL" sz="1600" u="none" cap="none" strike="noStrike">
                <a:solidFill>
                  <a:schemeClr val="accent4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AVG(Score)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w-IL" sz="1600" u="none" cap="none" strike="noStrike">
                <a:solidFill>
                  <a:schemeClr val="dk1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   FROM </a:t>
            </a:r>
            <a:r>
              <a:rPr b="0" i="0" lang="iw-IL" sz="1600" u="none" cap="none" strike="noStrike">
                <a:solidFill>
                  <a:schemeClr val="accent5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Pupil_School as A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w-IL" sz="1600" u="none" cap="none" strike="noStrike">
                <a:solidFill>
                  <a:schemeClr val="dk1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  JOIN </a:t>
            </a:r>
            <a:r>
              <a:rPr b="0" i="0" lang="iw-IL" sz="1600" u="none" cap="none" strike="noStrike">
                <a:solidFill>
                  <a:schemeClr val="accent4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Pupil_Score as B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w-IL" sz="1600" u="none" cap="none" strike="noStrike">
                <a:solidFill>
                  <a:schemeClr val="dk1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     ON </a:t>
            </a:r>
            <a:r>
              <a:rPr b="0" i="0" lang="iw-IL" sz="1600" u="none" cap="none" strike="noStrike">
                <a:solidFill>
                  <a:schemeClr val="accent5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A.Pupil_Name </a:t>
            </a:r>
            <a:r>
              <a:rPr b="0" i="0" lang="iw-IL" sz="1600" u="none" cap="none" strike="noStrike">
                <a:solidFill>
                  <a:schemeClr val="dk1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= </a:t>
            </a:r>
            <a:r>
              <a:rPr b="0" i="0" lang="iw-IL" sz="1600" u="none" cap="none" strike="noStrike">
                <a:solidFill>
                  <a:schemeClr val="accent4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B.Pupil_Name</a:t>
            </a:r>
            <a:endParaRPr b="0" i="0" sz="1600" u="none" cap="none" strike="noStrike">
              <a:solidFill>
                <a:schemeClr val="accent4"/>
              </a:solidFill>
              <a:latin typeface="Assistant SemiBold"/>
              <a:ea typeface="Assistant SemiBold"/>
              <a:cs typeface="Assistant SemiBold"/>
              <a:sym typeface="Assistant SemiBold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w-IL" sz="1600" u="none" cap="none" strike="noStrike">
                <a:solidFill>
                  <a:schemeClr val="dk1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WHERE </a:t>
            </a:r>
            <a:r>
              <a:rPr b="0" i="0" lang="iw-IL" sz="1600" u="none" cap="none" strike="noStrike">
                <a:solidFill>
                  <a:schemeClr val="accent5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Clasroom = 11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600" u="none" cap="none" strike="noStrike">
              <a:solidFill>
                <a:schemeClr val="accent5"/>
              </a:solidFill>
              <a:latin typeface="Assistant SemiBold"/>
              <a:ea typeface="Assistant SemiBold"/>
              <a:cs typeface="Assistant SemiBold"/>
              <a:sym typeface="Assistant SemiBold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iw-IL" sz="1600" u="none" cap="none" strike="noStrike">
                <a:solidFill>
                  <a:schemeClr val="dk1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80</a:t>
            </a:r>
            <a:endParaRPr b="1" i="0" sz="1600" u="none" cap="none" strike="noStrike">
              <a:solidFill>
                <a:schemeClr val="dk1"/>
              </a:solidFill>
              <a:latin typeface="Assistant SemiBold"/>
              <a:ea typeface="Assistant SemiBold"/>
              <a:cs typeface="Assistant SemiBold"/>
              <a:sym typeface="Assistant SemiBold"/>
            </a:endParaRPr>
          </a:p>
        </p:txBody>
      </p:sp>
      <p:pic>
        <p:nvPicPr>
          <p:cNvPr id="100" name="Google Shape;100;p1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980414" y="2885964"/>
            <a:ext cx="1733550" cy="1371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2"/>
          <p:cNvSpPr txBox="1"/>
          <p:nvPr/>
        </p:nvSpPr>
        <p:spPr>
          <a:xfrm>
            <a:off x="1023610" y="1502311"/>
            <a:ext cx="7096780" cy="800138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ACE6"/>
              </a:buClr>
              <a:buSzPts val="4000"/>
              <a:buFont typeface="Assistant ExtraBold"/>
              <a:buNone/>
            </a:pPr>
            <a:r>
              <a:rPr b="0" i="0" lang="iw-IL" sz="4000" u="none" cap="none" strike="noStrike">
                <a:solidFill>
                  <a:srgbClr val="00ACE6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תודה רבה</a:t>
            </a:r>
            <a:endParaRPr b="0" i="0" sz="4000" u="none" cap="none" strike="noStrike">
              <a:solidFill>
                <a:srgbClr val="00ACE6"/>
              </a:solidFill>
              <a:latin typeface="Assistant ExtraBold"/>
              <a:ea typeface="Assistant ExtraBold"/>
              <a:cs typeface="Assistant ExtraBold"/>
              <a:sym typeface="Assistant ExtraBold"/>
            </a:endParaRPr>
          </a:p>
        </p:txBody>
      </p:sp>
      <p:sp>
        <p:nvSpPr>
          <p:cNvPr id="106" name="Google Shape;106;p12"/>
          <p:cNvSpPr/>
          <p:nvPr/>
        </p:nvSpPr>
        <p:spPr>
          <a:xfrm>
            <a:off x="-5125" y="5051375"/>
            <a:ext cx="9144001" cy="92102"/>
          </a:xfrm>
          <a:prstGeom prst="rect">
            <a:avLst/>
          </a:prstGeom>
          <a:solidFill>
            <a:srgbClr val="FFC926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ssistant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Google Shape;439;p23" id="107" name="Google Shape;107;p1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2843806">
            <a:off x="677122" y="482124"/>
            <a:ext cx="428727" cy="94612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oogle Shape;440;p23" id="108" name="Google Shape;108;p1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 rot="-2133876">
            <a:off x="7538791" y="537309"/>
            <a:ext cx="1117045" cy="667702"/>
          </a:xfrm>
          <a:prstGeom prst="rect">
            <a:avLst/>
          </a:prstGeom>
          <a:noFill/>
          <a:ln>
            <a:noFill/>
          </a:ln>
        </p:spPr>
      </p:pic>
      <p:sp>
        <p:nvSpPr>
          <p:cNvPr id="109" name="Google Shape;109;p12"/>
          <p:cNvSpPr txBox="1"/>
          <p:nvPr/>
        </p:nvSpPr>
        <p:spPr>
          <a:xfrm>
            <a:off x="1090225" y="1913816"/>
            <a:ext cx="6873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5400"/>
              <a:buFont typeface="Assistant ExtraBold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10" name="Google Shape;110;p12"/>
          <p:cNvCxnSpPr/>
          <p:nvPr/>
        </p:nvCxnSpPr>
        <p:spPr>
          <a:xfrm>
            <a:off x="3923450" y="4537270"/>
            <a:ext cx="1217102" cy="3"/>
          </a:xfrm>
          <a:prstGeom prst="straightConnector1">
            <a:avLst/>
          </a:prstGeom>
          <a:noFill/>
          <a:ln cap="flat" cmpd="sng" w="28575">
            <a:solidFill>
              <a:srgbClr val="918D8E"/>
            </a:solidFill>
            <a:prstDash val="dot"/>
            <a:round/>
            <a:headEnd len="sm" w="sm" type="none"/>
            <a:tailEnd len="sm" w="sm" type="none"/>
          </a:ln>
        </p:spPr>
      </p:cxnSp>
      <p:sp>
        <p:nvSpPr>
          <p:cNvPr id="111" name="Google Shape;111;p12"/>
          <p:cNvSpPr txBox="1"/>
          <p:nvPr/>
        </p:nvSpPr>
        <p:spPr>
          <a:xfrm>
            <a:off x="1769307" y="4578096"/>
            <a:ext cx="5515200" cy="2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34275" spcFirstLastPara="1" rIns="34275" wrap="square" tIns="34275">
            <a:sp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8D8E"/>
              </a:buClr>
              <a:buSzPts val="1200"/>
              <a:buFont typeface="Assistant"/>
              <a:buNone/>
            </a:pPr>
            <a:r>
              <a:rPr b="0" i="0" lang="iw-IL" sz="1200" u="none" cap="none" strike="noStrike">
                <a:solidFill>
                  <a:srgbClr val="918D8E"/>
                </a:solidFill>
                <a:latin typeface="Assistant"/>
                <a:ea typeface="Assistant"/>
                <a:cs typeface="Assistant"/>
                <a:sym typeface="Assistant"/>
              </a:rPr>
              <a:t>התמונות במצגת נלקחו מאתר vectoresock.com and Istock.com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ערכת נושא Office">
  <a:themeElements>
    <a:clrScheme name="ערכת נושא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ערכת נושא Office">
  <a:themeElements>
    <a:clrScheme name="ערכת נושא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