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</p:sldMasterIdLst>
  <p:notesMasterIdLst>
    <p:notesMasterId r:id="rId17"/>
  </p:notesMasterIdLst>
  <p:sldIdLst>
    <p:sldId id="263" r:id="rId6"/>
    <p:sldId id="379" r:id="rId7"/>
    <p:sldId id="441" r:id="rId8"/>
    <p:sldId id="380" r:id="rId9"/>
    <p:sldId id="448" r:id="rId10"/>
    <p:sldId id="449" r:id="rId11"/>
    <p:sldId id="458" r:id="rId12"/>
    <p:sldId id="471" r:id="rId13"/>
    <p:sldId id="472" r:id="rId14"/>
    <p:sldId id="477" r:id="rId15"/>
    <p:sldId id="35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mma Nylk" initials="EN" lastIdx="5" clrIdx="0">
    <p:extLst>
      <p:ext uri="{19B8F6BF-5375-455C-9EA6-DF929625EA0E}">
        <p15:presenceInfo xmlns:p15="http://schemas.microsoft.com/office/powerpoint/2012/main" userId="Emma Nylk" providerId="None"/>
      </p:ext>
    </p:extLst>
  </p:cmAuthor>
  <p:cmAuthor id="2" name="John Bell" initials="JB" lastIdx="7" clrIdx="1">
    <p:extLst>
      <p:ext uri="{19B8F6BF-5375-455C-9EA6-DF929625EA0E}">
        <p15:presenceInfo xmlns:p15="http://schemas.microsoft.com/office/powerpoint/2012/main" userId="S::john@effini.com::f70f6676-4d37-4a98-a7ac-a82923374731" providerId="AD"/>
      </p:ext>
    </p:extLst>
  </p:cmAuthor>
  <p:cmAuthor id="3" name="Emma Nylk" initials="EN [2]" lastIdx="2" clrIdx="2">
    <p:extLst>
      <p:ext uri="{19B8F6BF-5375-455C-9EA6-DF929625EA0E}">
        <p15:presenceInfo xmlns:p15="http://schemas.microsoft.com/office/powerpoint/2012/main" userId="S::emma@effini.com::55b2440a-9e28-4c70-bd2e-709c92f993b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C036"/>
    <a:srgbClr val="CE673B"/>
    <a:srgbClr val="384049"/>
    <a:srgbClr val="6C587C"/>
    <a:srgbClr val="6A9C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1F9FFB-3F6B-844C-BB18-E4EAB2C2160E}" v="1" dt="2021-11-10T11:20:55.038"/>
    <p1510:client id="{7021F2F9-2732-4679-9EBE-6F12EAA26E22}" v="23" dt="2021-11-10T06:51:21.6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6"/>
  </p:normalViewPr>
  <p:slideViewPr>
    <p:cSldViewPr snapToGrid="0">
      <p:cViewPr varScale="1">
        <p:scale>
          <a:sx n="86" d="100"/>
          <a:sy n="86" d="100"/>
        </p:scale>
        <p:origin x="53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32DFF-9A69-4CF3-905A-BFD153C5F59B}" type="datetimeFigureOut">
              <a:rPr lang="en-GB" smtClean="0"/>
              <a:t>01/10/2022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5B2BEC-CF82-4C09-9201-E8A94A91E3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752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1363" y="636430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1363" y="3116105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E1A06AF-0F7F-41F9-AB22-B8FE5BD93D26}"/>
              </a:ext>
            </a:extLst>
          </p:cNvPr>
          <p:cNvSpPr/>
          <p:nvPr userDrawn="1"/>
        </p:nvSpPr>
        <p:spPr>
          <a:xfrm>
            <a:off x="34539" y="5218747"/>
            <a:ext cx="1686758" cy="159893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87B5A3C-DB28-46B2-816C-FF706B23D1A3}"/>
              </a:ext>
            </a:extLst>
          </p:cNvPr>
          <p:cNvSpPr/>
          <p:nvPr userDrawn="1"/>
        </p:nvSpPr>
        <p:spPr>
          <a:xfrm>
            <a:off x="34539" y="5590029"/>
            <a:ext cx="1331532" cy="122764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4" name="Picture 2">
            <a:extLst>
              <a:ext uri="{FF2B5EF4-FFF2-40B4-BE49-F238E27FC236}">
                <a16:creationId xmlns:a16="http://schemas.microsoft.com/office/drawing/2014/main" id="{86C5F780-C58D-475D-96E5-7C523B3A335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9267" y="5621192"/>
            <a:ext cx="1127735" cy="934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 descr="A blue and white sign&#10;&#10;Description automatically generated with medium confidence">
            <a:extLst>
              <a:ext uri="{FF2B5EF4-FFF2-40B4-BE49-F238E27FC236}">
                <a16:creationId xmlns:a16="http://schemas.microsoft.com/office/drawing/2014/main" id="{B268C6B5-AACB-41B7-8440-085EA31DAF1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19905" y="5621192"/>
            <a:ext cx="1844980" cy="951318"/>
          </a:xfrm>
          <a:prstGeom prst="rect">
            <a:avLst/>
          </a:prstGeom>
        </p:spPr>
      </p:pic>
      <p:pic>
        <p:nvPicPr>
          <p:cNvPr id="16" name="Picture 2" descr="Home - The Data Lab">
            <a:extLst>
              <a:ext uri="{FF2B5EF4-FFF2-40B4-BE49-F238E27FC236}">
                <a16:creationId xmlns:a16="http://schemas.microsoft.com/office/drawing/2014/main" id="{5CC93EA9-A732-44E6-ABFD-3DC3ADD2896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40834" y="5621192"/>
            <a:ext cx="2425239" cy="765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52605B2A-EAC9-401D-AD9B-CEC862ACC725}"/>
              </a:ext>
            </a:extLst>
          </p:cNvPr>
          <p:cNvSpPr/>
          <p:nvPr userDrawn="1"/>
        </p:nvSpPr>
        <p:spPr>
          <a:xfrm>
            <a:off x="0" y="5363483"/>
            <a:ext cx="12192000" cy="58277"/>
          </a:xfrm>
          <a:prstGeom prst="rect">
            <a:avLst/>
          </a:prstGeom>
          <a:ln>
            <a:solidFill>
              <a:srgbClr val="6A9CA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8" name="Picture 17" descr="Shape&#10;&#10;Description automatically generated with medium confidence">
            <a:extLst>
              <a:ext uri="{FF2B5EF4-FFF2-40B4-BE49-F238E27FC236}">
                <a16:creationId xmlns:a16="http://schemas.microsoft.com/office/drawing/2014/main" id="{589407F3-184D-41E7-BCE5-50F3FAA2440C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8716" y="5621192"/>
            <a:ext cx="1922636" cy="853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526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01/10/2022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BBD0DA7-BBDB-4BF4-9DD1-BE8DCD03695B}"/>
              </a:ext>
            </a:extLst>
          </p:cNvPr>
          <p:cNvSpPr txBox="1">
            <a:spLocks/>
          </p:cNvSpPr>
          <p:nvPr userDrawn="1"/>
        </p:nvSpPr>
        <p:spPr>
          <a:xfrm>
            <a:off x="142043" y="365124"/>
            <a:ext cx="11913833" cy="1325563"/>
          </a:xfrm>
          <a:prstGeom prst="rect">
            <a:avLst/>
          </a:prstGeom>
          <a:noFill/>
          <a:ln w="38100">
            <a:solidFill>
              <a:srgbClr val="6A9CA1"/>
            </a:solidFill>
            <a:prstDash val="dash"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912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3FCF9DCF-4425-4748-A316-CF0BFB290CE0}"/>
              </a:ext>
            </a:extLst>
          </p:cNvPr>
          <p:cNvSpPr txBox="1">
            <a:spLocks/>
          </p:cNvSpPr>
          <p:nvPr userDrawn="1"/>
        </p:nvSpPr>
        <p:spPr>
          <a:xfrm>
            <a:off x="139083" y="365125"/>
            <a:ext cx="11913833" cy="1325563"/>
          </a:xfrm>
          <a:prstGeom prst="rect">
            <a:avLst/>
          </a:prstGeom>
          <a:noFill/>
          <a:ln w="38100">
            <a:solidFill>
              <a:srgbClr val="6C587C"/>
            </a:solidFill>
            <a:prstDash val="dash"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01/10/2022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C91017B-A279-4B83-A84B-B79DBB7D7C8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927225"/>
            <a:ext cx="8686800" cy="41100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1" name="Graphic 10" descr="An open book">
            <a:extLst>
              <a:ext uri="{FF2B5EF4-FFF2-40B4-BE49-F238E27FC236}">
                <a16:creationId xmlns:a16="http://schemas.microsoft.com/office/drawing/2014/main" id="{C1209097-37ED-4D22-A6B8-01560ED364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18704" y="-19660"/>
            <a:ext cx="2095129" cy="2095129"/>
          </a:xfrm>
          <a:prstGeom prst="flowChartConnector">
            <a:avLst/>
          </a:prstGeom>
        </p:spPr>
      </p:pic>
    </p:spTree>
    <p:extLst>
      <p:ext uri="{BB962C8B-B14F-4D97-AF65-F5344CB8AC3E}">
        <p14:creationId xmlns:p14="http://schemas.microsoft.com/office/powerpoint/2010/main" val="2262167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01/10/2022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71C459A-0EA2-4F58-B130-CE5FAD9E3065}"/>
              </a:ext>
            </a:extLst>
          </p:cNvPr>
          <p:cNvSpPr txBox="1">
            <a:spLocks/>
          </p:cNvSpPr>
          <p:nvPr userDrawn="1"/>
        </p:nvSpPr>
        <p:spPr>
          <a:xfrm>
            <a:off x="139083" y="365125"/>
            <a:ext cx="11913833" cy="1325563"/>
          </a:xfrm>
          <a:prstGeom prst="rect">
            <a:avLst/>
          </a:prstGeom>
          <a:noFill/>
          <a:ln w="38100">
            <a:solidFill>
              <a:srgbClr val="CE673B"/>
            </a:solidFill>
            <a:prstDash val="dash"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F97ECF9-DF2E-451D-9EAB-ADD157F1FBAC}"/>
              </a:ext>
            </a:extLst>
          </p:cNvPr>
          <p:cNvSpPr txBox="1">
            <a:spLocks/>
          </p:cNvSpPr>
          <p:nvPr userDrawn="1"/>
        </p:nvSpPr>
        <p:spPr>
          <a:xfrm>
            <a:off x="838199" y="365124"/>
            <a:ext cx="105156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Example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8754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5D668AE1-2F2B-4D17-A393-76B469763C0F}"/>
              </a:ext>
            </a:extLst>
          </p:cNvPr>
          <p:cNvSpPr txBox="1">
            <a:spLocks/>
          </p:cNvSpPr>
          <p:nvPr userDrawn="1"/>
        </p:nvSpPr>
        <p:spPr>
          <a:xfrm>
            <a:off x="139083" y="365125"/>
            <a:ext cx="11913833" cy="1325563"/>
          </a:xfrm>
          <a:prstGeom prst="rect">
            <a:avLst/>
          </a:prstGeom>
          <a:noFill/>
          <a:ln w="38100">
            <a:solidFill>
              <a:srgbClr val="EAC036"/>
            </a:solidFill>
            <a:prstDash val="dash"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Your turn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01/10/2022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10" name="Graphic 9" descr="Person with idea with solid fill">
            <a:extLst>
              <a:ext uri="{FF2B5EF4-FFF2-40B4-BE49-F238E27FC236}">
                <a16:creationId xmlns:a16="http://schemas.microsoft.com/office/drawing/2014/main" id="{D85DCBC1-EB73-448D-8CB2-00FA32EA68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43460" y="477175"/>
            <a:ext cx="1067540" cy="1067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690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6DF6F-4D60-4FD1-8EA1-73321BFA1540}" type="datetimeFigureOut">
              <a:rPr lang="en-GB" smtClean="0"/>
              <a:t>01/10/2022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48FEC-0018-4823-B398-ED9D6E1B44E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6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62" r:id="rId2"/>
    <p:sldLayoutId id="2147483672" r:id="rId3"/>
    <p:sldLayoutId id="2147483674" r:id="rId4"/>
    <p:sldLayoutId id="214748367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28575">
            <a:solidFill>
              <a:schemeClr val="accent5"/>
            </a:solidFill>
            <a:prstDash val="lgDash"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584506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accent5"/>
            </a:solidFill>
            <a:prstDash val="lgDash"/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9144130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microsoft.com/en-us/exce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creativecommons.org/licenses/by-nc/4.0/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23.png"/><Relationship Id="rId2" Type="http://schemas.openxmlformats.org/officeDocument/2006/relationships/hyperlink" Target="https://creativecommons.org/licenses/by-nc/4.0/legalcod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hyperlink" Target="https://creativecommons.org/licenses/by-nc-sa/4.0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>
            <a:normAutofit/>
          </a:bodyPr>
          <a:lstStyle/>
          <a:p>
            <a:r>
              <a:rPr lang="he-IL" dirty="0"/>
              <a:t>פעולות עם שורות באקסל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91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0092C-E215-4310-A2C7-8CDA22E59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chemeClr val="tx1"/>
                </a:solidFill>
              </a:rPr>
              <a:t>מידע נוסף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45694B-21FC-45EF-8E25-F23193A4784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2068221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1500" dirty="0"/>
          </a:p>
          <a:p>
            <a:pPr marL="0" indent="0" algn="ctr">
              <a:buNone/>
            </a:pPr>
            <a:r>
              <a:rPr lang="en-US" sz="3600" dirty="0">
                <a:hlinkClick r:id="rId2"/>
              </a:rPr>
              <a:t>https://support.microsoft.com/en-us/excel</a:t>
            </a: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62034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4C500-9482-4AC0-A364-6C6C3AF4C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How you can use this lesson</a:t>
            </a:r>
            <a:endParaRPr lang="en-GB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23C89-4329-452C-A897-296AF15B4AE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03314" y="4824975"/>
            <a:ext cx="10734675" cy="457313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1600" dirty="0"/>
              <a:t>© 2021. This work is licensed under a </a:t>
            </a:r>
            <a:r>
              <a:rPr lang="en-US" sz="1600" b="0" i="1" u="none" strike="noStrike" dirty="0">
                <a:solidFill>
                  <a:srgbClr val="049CCF"/>
                </a:solidFill>
                <a:effectLst/>
                <a:latin typeface="source sans pro" panose="020B0604020202020204" pitchFamily="34" charset="0"/>
                <a:hlinkClick r:id="rId2"/>
              </a:rPr>
              <a:t>CC BY-NC-SA 4.0 license</a:t>
            </a:r>
            <a:r>
              <a:rPr lang="en-US" sz="1600" b="0" i="1" dirty="0">
                <a:solidFill>
                  <a:srgbClr val="464646"/>
                </a:solidFill>
                <a:effectLst/>
                <a:latin typeface="source sans pro" panose="020B0604020202020204" pitchFamily="34" charset="0"/>
              </a:rPr>
              <a:t>. </a:t>
            </a:r>
            <a:endParaRPr lang="en-US" sz="1600" b="0" i="0" dirty="0">
              <a:effectLst/>
            </a:endParaRPr>
          </a:p>
          <a:p>
            <a:pPr marL="0" indent="0" algn="l">
              <a:buNone/>
            </a:pPr>
            <a:endParaRPr lang="en-US" sz="1600" b="0" i="0" dirty="0">
              <a:effectLst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3E9C027-9220-4418-A3A3-A835D282F5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9267" y="5845313"/>
            <a:ext cx="1127735" cy="934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blue and white sign&#10;&#10;Description automatically generated with medium confidence">
            <a:extLst>
              <a:ext uri="{FF2B5EF4-FFF2-40B4-BE49-F238E27FC236}">
                <a16:creationId xmlns:a16="http://schemas.microsoft.com/office/drawing/2014/main" id="{82B7D941-002C-41BF-B09E-50D1CF70F591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32769" y="5915876"/>
            <a:ext cx="1675683" cy="864024"/>
          </a:xfrm>
          <a:prstGeom prst="rect">
            <a:avLst/>
          </a:prstGeom>
        </p:spPr>
      </p:pic>
      <p:pic>
        <p:nvPicPr>
          <p:cNvPr id="6" name="Picture 2" descr="Home - The Data Lab">
            <a:extLst>
              <a:ext uri="{FF2B5EF4-FFF2-40B4-BE49-F238E27FC236}">
                <a16:creationId xmlns:a16="http://schemas.microsoft.com/office/drawing/2014/main" id="{7994E953-212C-4BD8-90C1-1A2DE97D4E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97266" y="6014035"/>
            <a:ext cx="2425239" cy="765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Shape&#10;&#10;Description automatically generated with medium confidence">
            <a:extLst>
              <a:ext uri="{FF2B5EF4-FFF2-40B4-BE49-F238E27FC236}">
                <a16:creationId xmlns:a16="http://schemas.microsoft.com/office/drawing/2014/main" id="{F0374880-B990-4DFC-A8EA-6E77ABEB6B5E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8716" y="5926505"/>
            <a:ext cx="1922636" cy="85339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75FE8AF-312A-432D-AD26-BF735E872EB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4976" y="532652"/>
            <a:ext cx="3018389" cy="10560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A7C6DFE-5008-4454-B9B1-12B8D87988FA}"/>
              </a:ext>
            </a:extLst>
          </p:cNvPr>
          <p:cNvSpPr txBox="1"/>
          <p:nvPr/>
        </p:nvSpPr>
        <p:spPr>
          <a:xfrm>
            <a:off x="303314" y="1857448"/>
            <a:ext cx="11753567" cy="280076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You are free to: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Share</a:t>
            </a:r>
            <a:r>
              <a:rPr lang="en-GB" dirty="0"/>
              <a:t> – copy and redistribute the material in any medium or format</a:t>
            </a:r>
            <a:endParaRPr lang="en-GB" sz="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Adapt</a:t>
            </a:r>
            <a:r>
              <a:rPr lang="en-GB" dirty="0"/>
              <a:t> – remix, transform and build upon the material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r>
              <a:rPr lang="en-GB" dirty="0"/>
              <a:t>Under the following terms: 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b="1" i="0" dirty="0">
                <a:effectLst/>
              </a:rPr>
              <a:t>Attribution</a:t>
            </a:r>
            <a:r>
              <a:rPr lang="en-US" b="0" i="0" dirty="0">
                <a:effectLst/>
              </a:rPr>
              <a:t> — You must give </a:t>
            </a:r>
            <a:r>
              <a:rPr lang="en-US" dirty="0">
                <a:latin typeface="source sans pro"/>
                <a:ea typeface="source sans pro"/>
                <a:hlinkClick r:id="rId8"/>
              </a:rPr>
              <a:t>appropriate credit</a:t>
            </a:r>
            <a:r>
              <a:rPr lang="en-US" b="0" i="0" dirty="0">
                <a:effectLst/>
                <a:latin typeface="source sans pro"/>
                <a:ea typeface="source sans pro"/>
              </a:rPr>
              <a:t>, </a:t>
            </a:r>
            <a:r>
              <a:rPr lang="en-US" b="0" i="0" dirty="0">
                <a:effectLst/>
              </a:rPr>
              <a:t>provide a link to the license, and </a:t>
            </a:r>
            <a:r>
              <a:rPr lang="en-US" b="0" i="0" u="none" strike="noStrike" dirty="0">
                <a:solidFill>
                  <a:srgbClr val="049CCF"/>
                </a:solidFill>
                <a:effectLst/>
                <a:latin typeface="source sans pro"/>
                <a:ea typeface="source sans pro"/>
                <a:hlinkClick r:id="rId8"/>
              </a:rPr>
              <a:t>indicate if changes were made</a:t>
            </a:r>
            <a:r>
              <a:rPr lang="en-US" b="0" i="0" dirty="0">
                <a:effectLst/>
                <a:latin typeface="source sans pro"/>
                <a:ea typeface="source sans pro"/>
              </a:rPr>
              <a:t>. </a:t>
            </a:r>
            <a:r>
              <a:rPr lang="en-US" b="0" i="0" dirty="0">
                <a:effectLst/>
              </a:rPr>
              <a:t>You may do so in any reasonable manner, but not in any way that suggests the licensor endorses you or your use.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b="1" i="0" dirty="0" err="1">
                <a:effectLst/>
              </a:rPr>
              <a:t>NonCommercial</a:t>
            </a:r>
            <a:r>
              <a:rPr lang="en-US" b="0" i="0" dirty="0">
                <a:effectLst/>
              </a:rPr>
              <a:t> — You may not use the material for </a:t>
            </a:r>
            <a:r>
              <a:rPr lang="en-US" b="0" i="0" u="none" strike="noStrike" dirty="0">
                <a:solidFill>
                  <a:srgbClr val="049CCF"/>
                </a:solidFill>
                <a:effectLst/>
                <a:latin typeface="source sans pro" panose="020B0503030403020204" pitchFamily="34" charset="0"/>
                <a:hlinkClick r:id="rId8"/>
              </a:rPr>
              <a:t>commercial purposes</a:t>
            </a:r>
            <a:r>
              <a:rPr lang="en-US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0" dirty="0" err="1">
                <a:solidFill>
                  <a:srgbClr val="222222"/>
                </a:solidFill>
                <a:effectLst/>
                <a:latin typeface="source sans pro" panose="020B0503030403020204" pitchFamily="34" charset="0"/>
              </a:rPr>
              <a:t>ShareAlike</a:t>
            </a:r>
            <a:r>
              <a:rPr lang="en-US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 — If you remix, transform, or build upon the material, you must distribute your contributions under the </a:t>
            </a:r>
            <a:r>
              <a:rPr lang="en-US" b="0" i="0" u="none" strike="noStrike" dirty="0">
                <a:solidFill>
                  <a:srgbClr val="049CCF"/>
                </a:solidFill>
                <a:effectLst/>
                <a:latin typeface="source sans pro" panose="020B0503030403020204" pitchFamily="34" charset="0"/>
                <a:hlinkClick r:id="rId9"/>
              </a:rPr>
              <a:t>same license</a:t>
            </a:r>
            <a:r>
              <a:rPr lang="en-US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 as the original.</a:t>
            </a:r>
            <a:endParaRPr lang="en-GB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73AE9AC-5815-414D-B0E2-07B76DB71A7E}"/>
              </a:ext>
            </a:extLst>
          </p:cNvPr>
          <p:cNvSpPr/>
          <p:nvPr/>
        </p:nvSpPr>
        <p:spPr>
          <a:xfrm>
            <a:off x="0" y="5755413"/>
            <a:ext cx="12192000" cy="58277"/>
          </a:xfrm>
          <a:prstGeom prst="rect">
            <a:avLst/>
          </a:prstGeom>
          <a:ln>
            <a:solidFill>
              <a:srgbClr val="6A9CA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60E1F8C-2EB8-4FB9-A221-93EB4D5C52AB}"/>
              </a:ext>
            </a:extLst>
          </p:cNvPr>
          <p:cNvSpPr txBox="1">
            <a:spLocks/>
          </p:cNvSpPr>
          <p:nvPr/>
        </p:nvSpPr>
        <p:spPr>
          <a:xfrm>
            <a:off x="303314" y="5282288"/>
            <a:ext cx="11888686" cy="4573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/>
              <a:t>Created by </a:t>
            </a:r>
            <a:r>
              <a:rPr lang="en-US" sz="1600" dirty="0" err="1"/>
              <a:t>Effini</a:t>
            </a:r>
            <a:r>
              <a:rPr lang="en-US" sz="1600" dirty="0"/>
              <a:t> in partnership with Data Education in Schools, The Data Lab and Data Skills for Work, with funding from the Scottish Government. </a:t>
            </a:r>
          </a:p>
        </p:txBody>
      </p:sp>
    </p:spTree>
    <p:extLst>
      <p:ext uri="{BB962C8B-B14F-4D97-AF65-F5344CB8AC3E}">
        <p14:creationId xmlns:p14="http://schemas.microsoft.com/office/powerpoint/2010/main" val="1357656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04851-EE74-457E-8FA5-C61C1CCC5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chemeClr val="tx1"/>
                </a:solidFill>
              </a:rPr>
              <a:t>מיון שורות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97D1BC-15DA-44BD-9921-E9E1F09334E9}"/>
              </a:ext>
            </a:extLst>
          </p:cNvPr>
          <p:cNvSpPr txBox="1"/>
          <p:nvPr/>
        </p:nvSpPr>
        <p:spPr>
          <a:xfrm>
            <a:off x="214603" y="1856792"/>
            <a:ext cx="116912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r>
              <a:rPr lang="he-IL" b="1" dirty="0"/>
              <a:t>סמן את כל האזור שאותו אתה רוצה למיין, כולל כותרות העמודות.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03E120D-4BCB-442C-B831-05B89BE1B5B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09996" y="2946226"/>
            <a:ext cx="4762281" cy="3341950"/>
          </a:xfrm>
          <a:prstGeom prst="rect">
            <a:avLst/>
          </a:prstGeom>
          <a:ln>
            <a:solidFill>
              <a:srgbClr val="384049"/>
            </a:solidFill>
          </a:ln>
        </p:spPr>
      </p:pic>
    </p:spTree>
    <p:extLst>
      <p:ext uri="{BB962C8B-B14F-4D97-AF65-F5344CB8AC3E}">
        <p14:creationId xmlns:p14="http://schemas.microsoft.com/office/powerpoint/2010/main" val="2532012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04851-EE74-457E-8FA5-C61C1CCC5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chemeClr val="tx1"/>
                </a:solidFill>
              </a:rPr>
              <a:t>מיון שורות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F5F812F-F862-4A43-8659-CB9E3658B96E}"/>
              </a:ext>
            </a:extLst>
          </p:cNvPr>
          <p:cNvSpPr txBox="1"/>
          <p:nvPr/>
        </p:nvSpPr>
        <p:spPr>
          <a:xfrm>
            <a:off x="183570" y="1851360"/>
            <a:ext cx="45424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r>
              <a:rPr lang="he-IL" dirty="0"/>
              <a:t>בסרגל הכלים לחץ "מיון וסינון" ו "מיון מותאם אישית"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F20BC29-1EF1-4F05-871F-A59A4AD2CA1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8200" y="3212361"/>
            <a:ext cx="3779454" cy="326838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9D16544-51F6-44EA-927E-13AC573E56E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70495" y="3212361"/>
            <a:ext cx="4987490" cy="3258062"/>
          </a:xfrm>
          <a:prstGeom prst="rect">
            <a:avLst/>
          </a:prstGeom>
          <a:ln>
            <a:solidFill>
              <a:srgbClr val="384049"/>
            </a:solidFill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B2E3B15-065F-4578-877F-198F14D10824}"/>
              </a:ext>
            </a:extLst>
          </p:cNvPr>
          <p:cNvSpPr txBox="1"/>
          <p:nvPr/>
        </p:nvSpPr>
        <p:spPr>
          <a:xfrm>
            <a:off x="4804488" y="2543857"/>
            <a:ext cx="18474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6000" dirty="0"/>
              <a:t>או</a:t>
            </a:r>
            <a:endParaRPr lang="en-GB" sz="6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3F04E21-9FDA-4194-9E29-26F1D489252C}"/>
              </a:ext>
            </a:extLst>
          </p:cNvPr>
          <p:cNvSpPr txBox="1"/>
          <p:nvPr/>
        </p:nvSpPr>
        <p:spPr>
          <a:xfrm>
            <a:off x="7130421" y="2543857"/>
            <a:ext cx="46676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1800" dirty="0"/>
              <a:t>או בלחצן ימני "מיון" ו"מיון מותאם אישית"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0647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04851-EE74-457E-8FA5-C61C1CCC5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chemeClr val="tx1"/>
                </a:solidFill>
              </a:rPr>
              <a:t>מיון שורות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97D1BC-15DA-44BD-9921-E9E1F09334E9}"/>
              </a:ext>
            </a:extLst>
          </p:cNvPr>
          <p:cNvSpPr txBox="1"/>
          <p:nvPr/>
        </p:nvSpPr>
        <p:spPr>
          <a:xfrm>
            <a:off x="214603" y="1856792"/>
            <a:ext cx="45875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/>
              <a:t>2</a:t>
            </a:r>
            <a:r>
              <a:rPr lang="en-GB" dirty="0"/>
              <a:t>. </a:t>
            </a:r>
          </a:p>
          <a:p>
            <a:endParaRPr lang="en-GB" dirty="0"/>
          </a:p>
          <a:p>
            <a:r>
              <a:rPr lang="he-IL" dirty="0"/>
              <a:t>בחר את כותרת העמודה שלפיה תרצה למיין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F5F812F-F862-4A43-8659-CB9E3658B96E}"/>
              </a:ext>
            </a:extLst>
          </p:cNvPr>
          <p:cNvSpPr txBox="1"/>
          <p:nvPr/>
        </p:nvSpPr>
        <p:spPr>
          <a:xfrm>
            <a:off x="6792130" y="1941168"/>
            <a:ext cx="45875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/>
              <a:t>3</a:t>
            </a:r>
            <a:r>
              <a:rPr lang="en-GB" dirty="0"/>
              <a:t>. </a:t>
            </a:r>
          </a:p>
          <a:p>
            <a:endParaRPr lang="en-GB" dirty="0"/>
          </a:p>
          <a:p>
            <a:r>
              <a:rPr lang="he-IL" dirty="0"/>
              <a:t>בחר את סדר המיון, מהגדול לקטן או להיפך.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0D5081-004C-466F-B84F-6F5BA7B765A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4603" y="3185167"/>
            <a:ext cx="5655736" cy="2661693"/>
          </a:xfrm>
          <a:prstGeom prst="rect">
            <a:avLst/>
          </a:prstGeom>
          <a:ln>
            <a:solidFill>
              <a:srgbClr val="384049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EC8F5D4-3BA5-43A1-A97E-5816AD7817F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14968" y="3097764"/>
            <a:ext cx="5700006" cy="2661694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F67FC61B-5296-4BB5-B191-26E9D308EBEC}"/>
              </a:ext>
            </a:extLst>
          </p:cNvPr>
          <p:cNvSpPr/>
          <p:nvPr/>
        </p:nvSpPr>
        <p:spPr>
          <a:xfrm>
            <a:off x="214603" y="3185167"/>
            <a:ext cx="2463282" cy="2183363"/>
          </a:xfrm>
          <a:prstGeom prst="ellipse">
            <a:avLst/>
          </a:prstGeom>
          <a:noFill/>
          <a:ln w="76200">
            <a:solidFill>
              <a:srgbClr val="CE67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9B39D97-36D2-46E9-AD37-208FC959C1F5}"/>
              </a:ext>
            </a:extLst>
          </p:cNvPr>
          <p:cNvSpPr/>
          <p:nvPr/>
        </p:nvSpPr>
        <p:spPr>
          <a:xfrm>
            <a:off x="9728718" y="3114978"/>
            <a:ext cx="2463282" cy="2183363"/>
          </a:xfrm>
          <a:prstGeom prst="ellipse">
            <a:avLst/>
          </a:prstGeom>
          <a:noFill/>
          <a:ln w="76200">
            <a:solidFill>
              <a:srgbClr val="CE67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67DBB9-A108-4ECD-B0BC-97ADB61AE02F}"/>
              </a:ext>
            </a:extLst>
          </p:cNvPr>
          <p:cNvSpPr txBox="1"/>
          <p:nvPr/>
        </p:nvSpPr>
        <p:spPr>
          <a:xfrm>
            <a:off x="214603" y="6445507"/>
            <a:ext cx="10189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/>
              <a:t> </a:t>
            </a:r>
            <a:r>
              <a:rPr lang="en-GB" dirty="0"/>
              <a:t>5. </a:t>
            </a:r>
            <a:r>
              <a:rPr lang="he-IL" dirty="0"/>
              <a:t> לחץ </a:t>
            </a:r>
            <a:r>
              <a:rPr lang="en-US" dirty="0"/>
              <a:t>OK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1931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04851-EE74-457E-8FA5-C61C1CCC5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chemeClr val="tx1"/>
                </a:solidFill>
              </a:rPr>
              <a:t>סינון באקסל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97D1BC-15DA-44BD-9921-E9E1F09334E9}"/>
              </a:ext>
            </a:extLst>
          </p:cNvPr>
          <p:cNvSpPr txBox="1"/>
          <p:nvPr/>
        </p:nvSpPr>
        <p:spPr>
          <a:xfrm>
            <a:off x="237929" y="1690688"/>
            <a:ext cx="483137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r>
              <a:rPr lang="en-GB" dirty="0"/>
              <a:t>1. </a:t>
            </a:r>
          </a:p>
          <a:p>
            <a:endParaRPr lang="en-GB" dirty="0"/>
          </a:p>
          <a:p>
            <a:r>
              <a:rPr lang="he-IL" dirty="0"/>
              <a:t>סמן את כל האזור שבו תרצה לסנן.</a:t>
            </a:r>
            <a:endParaRPr lang="en-GB" dirty="0"/>
          </a:p>
          <a:p>
            <a:endParaRPr lang="en-GB" dirty="0"/>
          </a:p>
          <a:p>
            <a:pPr algn="r" rtl="1"/>
            <a:r>
              <a:rPr lang="he-IL" dirty="0"/>
              <a:t>בסרגל הכלים לחץ "מיין וסנן" ואז "סנן". או </a:t>
            </a:r>
            <a:r>
              <a:rPr lang="en-US" dirty="0"/>
              <a:t>CTRL</a:t>
            </a:r>
            <a:r>
              <a:rPr lang="he-IL" dirty="0"/>
              <a:t>+</a:t>
            </a:r>
            <a:r>
              <a:rPr lang="en-US" dirty="0"/>
              <a:t>SHIFT</a:t>
            </a:r>
            <a:r>
              <a:rPr lang="he-IL" dirty="0"/>
              <a:t>+</a:t>
            </a:r>
            <a:r>
              <a:rPr lang="en-US" dirty="0"/>
              <a:t>L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he-IL" dirty="0"/>
              <a:t>בכל כותרת של עמודה יופיע חץ ובו אפשר לעשות את הסינון.</a:t>
            </a:r>
            <a:endParaRPr lang="en-GB" dirty="0"/>
          </a:p>
          <a:p>
            <a:endParaRPr lang="en-GB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C97EC2F-11FA-47A1-97EA-3D0ACC6B57F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79634" y="2548488"/>
            <a:ext cx="3912639" cy="2444621"/>
          </a:xfrm>
          <a:prstGeom prst="rect">
            <a:avLst/>
          </a:prstGeom>
          <a:ln>
            <a:solidFill>
              <a:srgbClr val="384049"/>
            </a:solidFill>
          </a:ln>
        </p:spPr>
      </p:pic>
      <p:graphicFrame>
        <p:nvGraphicFramePr>
          <p:cNvPr id="15" name="Table 4">
            <a:extLst>
              <a:ext uri="{FF2B5EF4-FFF2-40B4-BE49-F238E27FC236}">
                <a16:creationId xmlns:a16="http://schemas.microsoft.com/office/drawing/2014/main" id="{682DDEE4-0CDB-44A9-82D5-57E1830DE6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134648"/>
              </p:ext>
            </p:extLst>
          </p:nvPr>
        </p:nvGraphicFramePr>
        <p:xfrm>
          <a:off x="5407088" y="4570749"/>
          <a:ext cx="6257730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93980">
                  <a:extLst>
                    <a:ext uri="{9D8B030D-6E8A-4147-A177-3AD203B41FA5}">
                      <a16:colId xmlns:a16="http://schemas.microsoft.com/office/drawing/2014/main" val="126789438"/>
                    </a:ext>
                  </a:extLst>
                </a:gridCol>
                <a:gridCol w="3963750">
                  <a:extLst>
                    <a:ext uri="{9D8B030D-6E8A-4147-A177-3AD203B41FA5}">
                      <a16:colId xmlns:a16="http://schemas.microsoft.com/office/drawing/2014/main" val="3328752603"/>
                    </a:ext>
                  </a:extLst>
                </a:gridCol>
              </a:tblGrid>
              <a:tr h="493669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Windows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Ctrl + Shift + L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152890"/>
                  </a:ext>
                </a:extLst>
              </a:tr>
              <a:tr h="493669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Mac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Command + Shift +L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183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6401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FC532A5-0327-4734-A1C7-F68EB323C21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4657" y="2747495"/>
            <a:ext cx="3950639" cy="3920663"/>
          </a:xfrm>
          <a:prstGeom prst="rect">
            <a:avLst/>
          </a:prstGeom>
          <a:ln>
            <a:solidFill>
              <a:srgbClr val="384049"/>
            </a:solidFill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B504851-EE74-457E-8FA5-C61C1CCC5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chemeClr val="tx1"/>
                </a:solidFill>
              </a:rPr>
              <a:t>סינון באקסל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97D1BC-15DA-44BD-9921-E9E1F09334E9}"/>
              </a:ext>
            </a:extLst>
          </p:cNvPr>
          <p:cNvSpPr txBox="1"/>
          <p:nvPr/>
        </p:nvSpPr>
        <p:spPr>
          <a:xfrm>
            <a:off x="89856" y="1421932"/>
            <a:ext cx="10798967" cy="1638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r>
              <a:rPr lang="en-GB" dirty="0"/>
              <a:t>2. </a:t>
            </a:r>
          </a:p>
          <a:p>
            <a:endParaRPr lang="en-GB" dirty="0"/>
          </a:p>
          <a:p>
            <a:r>
              <a:rPr lang="he-IL" dirty="0"/>
              <a:t>לחץ על החץ הקטן ליד כותרת העמודה שאותה צרתה לסנן ואז לחץ "מסנני מספרים".</a:t>
            </a:r>
            <a:endParaRPr lang="en-GB" dirty="0"/>
          </a:p>
          <a:p>
            <a:endParaRPr lang="en-GB" sz="1050" dirty="0"/>
          </a:p>
          <a:p>
            <a:endParaRPr lang="en-GB" b="1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AED79D4-D498-42AB-9758-C3E3C636F402}"/>
              </a:ext>
            </a:extLst>
          </p:cNvPr>
          <p:cNvSpPr/>
          <p:nvPr/>
        </p:nvSpPr>
        <p:spPr>
          <a:xfrm>
            <a:off x="1889094" y="2670956"/>
            <a:ext cx="1104803" cy="996554"/>
          </a:xfrm>
          <a:prstGeom prst="ellipse">
            <a:avLst/>
          </a:prstGeom>
          <a:noFill/>
          <a:ln w="76200">
            <a:solidFill>
              <a:srgbClr val="CE67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B6DBA16-A8F4-4912-9EBA-E0F5209A67B3}"/>
              </a:ext>
            </a:extLst>
          </p:cNvPr>
          <p:cNvSpPr/>
          <p:nvPr/>
        </p:nvSpPr>
        <p:spPr>
          <a:xfrm>
            <a:off x="699193" y="3888128"/>
            <a:ext cx="1284437" cy="996554"/>
          </a:xfrm>
          <a:prstGeom prst="ellipse">
            <a:avLst/>
          </a:prstGeom>
          <a:noFill/>
          <a:ln w="76200">
            <a:solidFill>
              <a:srgbClr val="CE67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CBE15FB-A520-4D0B-AD71-4B887B34E89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543039" y="4469262"/>
            <a:ext cx="6412256" cy="1796142"/>
          </a:xfrm>
          <a:prstGeom prst="rect">
            <a:avLst/>
          </a:prstGeom>
          <a:ln>
            <a:solidFill>
              <a:srgbClr val="384049"/>
            </a:solidFill>
          </a:ln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504CA046-FCE3-4B1B-9982-79702F41DE46}"/>
              </a:ext>
            </a:extLst>
          </p:cNvPr>
          <p:cNvSpPr txBox="1"/>
          <p:nvPr/>
        </p:nvSpPr>
        <p:spPr>
          <a:xfrm>
            <a:off x="5489339" y="3396553"/>
            <a:ext cx="6233466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3. </a:t>
            </a:r>
          </a:p>
          <a:p>
            <a:endParaRPr lang="en-GB" dirty="0"/>
          </a:p>
          <a:p>
            <a:pPr algn="r" rtl="1"/>
            <a:r>
              <a:rPr lang="he-IL" dirty="0"/>
              <a:t>מלא את מה שתרצה ב"מסנן מותאם אישית" ולחץ </a:t>
            </a:r>
            <a:r>
              <a:rPr lang="en-US" dirty="0"/>
              <a:t>OK</a:t>
            </a:r>
            <a:endParaRPr lang="en-GB" dirty="0"/>
          </a:p>
          <a:p>
            <a:endParaRPr lang="en-GB" sz="1050" dirty="0"/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281357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04851-EE74-457E-8FA5-C61C1CCC5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6272"/>
            <a:ext cx="10515600" cy="1325563"/>
          </a:xfrm>
        </p:spPr>
        <p:txBody>
          <a:bodyPr/>
          <a:lstStyle/>
          <a:p>
            <a:r>
              <a:rPr lang="he-IL" dirty="0">
                <a:solidFill>
                  <a:schemeClr val="tx1"/>
                </a:solidFill>
              </a:rPr>
              <a:t>לבחור תת-טבלה מהטבלה הראשית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97D1BC-15DA-44BD-9921-E9E1F09334E9}"/>
              </a:ext>
            </a:extLst>
          </p:cNvPr>
          <p:cNvSpPr txBox="1"/>
          <p:nvPr/>
        </p:nvSpPr>
        <p:spPr>
          <a:xfrm>
            <a:off x="247260" y="1884984"/>
            <a:ext cx="10940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/>
              <a:t>הפעולות של בחירת העמודות הרצויות וסינון השורות הרצויות.</a:t>
            </a:r>
            <a:endParaRPr lang="en-GB" dirty="0"/>
          </a:p>
          <a:p>
            <a:endParaRPr lang="en-GB" b="1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989F63F-546C-44E1-86B9-5D70860B113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2229" y="3062960"/>
            <a:ext cx="4767943" cy="273262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C392A2D-7201-4CAF-8C2C-2756DA8E3F0A}"/>
              </a:ext>
            </a:extLst>
          </p:cNvPr>
          <p:cNvSpPr txBox="1"/>
          <p:nvPr/>
        </p:nvSpPr>
        <p:spPr>
          <a:xfrm>
            <a:off x="6503436" y="2531315"/>
            <a:ext cx="4977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… </a:t>
            </a:r>
            <a:r>
              <a:rPr lang="he-IL" dirty="0"/>
              <a:t>ואז בחירת עמודות</a:t>
            </a:r>
            <a:endParaRPr lang="en-GB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E1F0B8B-7F56-47EE-B6F6-029AA5FD8F6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03436" y="3062960"/>
            <a:ext cx="5431303" cy="273262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3BEEE62F-5463-498B-8468-FAD6AD7388CE}"/>
              </a:ext>
            </a:extLst>
          </p:cNvPr>
          <p:cNvSpPr txBox="1"/>
          <p:nvPr/>
        </p:nvSpPr>
        <p:spPr>
          <a:xfrm>
            <a:off x="399660" y="2569029"/>
            <a:ext cx="4977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/>
              <a:t>סינון שורות...</a:t>
            </a:r>
            <a:endParaRPr lang="en-GB" dirty="0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AF09FE6C-6C32-42E3-ABE7-25874B238E9D}"/>
              </a:ext>
            </a:extLst>
          </p:cNvPr>
          <p:cNvSpPr/>
          <p:nvPr/>
        </p:nvSpPr>
        <p:spPr>
          <a:xfrm>
            <a:off x="4795934" y="3173191"/>
            <a:ext cx="1408923" cy="74644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654F4047-8E25-46D7-B77C-8185AD8AAE9C}"/>
              </a:ext>
            </a:extLst>
          </p:cNvPr>
          <p:cNvSpPr/>
          <p:nvPr/>
        </p:nvSpPr>
        <p:spPr>
          <a:xfrm rot="5400000">
            <a:off x="7581654" y="4026299"/>
            <a:ext cx="886015" cy="78309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2590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2325469A-2DC7-4B76-BA57-3D95C2EBFCF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81795" y="3367406"/>
            <a:ext cx="2628123" cy="286848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B504851-EE74-457E-8FA5-C61C1CCC5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chemeClr val="tx1"/>
                </a:solidFill>
              </a:rPr>
              <a:t>הוצאת כפולים באקסל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97D1BC-15DA-44BD-9921-E9E1F09334E9}"/>
              </a:ext>
            </a:extLst>
          </p:cNvPr>
          <p:cNvSpPr txBox="1"/>
          <p:nvPr/>
        </p:nvSpPr>
        <p:spPr>
          <a:xfrm>
            <a:off x="88641" y="1790383"/>
            <a:ext cx="11555963" cy="1515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1. </a:t>
            </a:r>
          </a:p>
          <a:p>
            <a:endParaRPr lang="en-GB" sz="1050" dirty="0"/>
          </a:p>
          <a:p>
            <a:r>
              <a:rPr lang="he-IL" b="1" dirty="0"/>
              <a:t>סמן את האזור שבו תרצה להוציא את השורות הכפולות.</a:t>
            </a:r>
            <a:endParaRPr lang="en-GB" dirty="0"/>
          </a:p>
          <a:p>
            <a:endParaRPr lang="en-GB" sz="1000" dirty="0"/>
          </a:p>
          <a:p>
            <a:r>
              <a:rPr lang="he-IL" dirty="0"/>
              <a:t>בסרגל הכלים "הסר כפילויות".</a:t>
            </a:r>
            <a:endParaRPr lang="en-GB" dirty="0"/>
          </a:p>
          <a:p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33D88B3-DCB0-41D1-BAB4-81704BBCFAA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9682" y="3429000"/>
            <a:ext cx="7899810" cy="286848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9" name="Oval 18">
            <a:extLst>
              <a:ext uri="{FF2B5EF4-FFF2-40B4-BE49-F238E27FC236}">
                <a16:creationId xmlns:a16="http://schemas.microsoft.com/office/drawing/2014/main" id="{071CDA95-6892-4671-8CF2-B26F4E2E0282}"/>
              </a:ext>
            </a:extLst>
          </p:cNvPr>
          <p:cNvSpPr/>
          <p:nvPr/>
        </p:nvSpPr>
        <p:spPr>
          <a:xfrm>
            <a:off x="2500604" y="3069771"/>
            <a:ext cx="1078635" cy="951723"/>
          </a:xfrm>
          <a:prstGeom prst="ellipse">
            <a:avLst/>
          </a:prstGeom>
          <a:noFill/>
          <a:ln w="76200">
            <a:solidFill>
              <a:srgbClr val="CE67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990AA55-B773-4891-AE0F-8EB0F934DEBC}"/>
              </a:ext>
            </a:extLst>
          </p:cNvPr>
          <p:cNvCxnSpPr>
            <a:cxnSpLocks/>
          </p:cNvCxnSpPr>
          <p:nvPr/>
        </p:nvCxnSpPr>
        <p:spPr>
          <a:xfrm flipH="1" flipV="1">
            <a:off x="8229492" y="3267711"/>
            <a:ext cx="3480426" cy="99695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CEC7EE6-964F-4FA5-B27B-1E646C32322F}"/>
              </a:ext>
            </a:extLst>
          </p:cNvPr>
          <p:cNvCxnSpPr>
            <a:cxnSpLocks/>
          </p:cNvCxnSpPr>
          <p:nvPr/>
        </p:nvCxnSpPr>
        <p:spPr>
          <a:xfrm flipH="1" flipV="1">
            <a:off x="7025950" y="4606722"/>
            <a:ext cx="2033469" cy="1629172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F9138E36-C871-4B96-9A89-C9505885CF3C}"/>
              </a:ext>
            </a:extLst>
          </p:cNvPr>
          <p:cNvSpPr/>
          <p:nvPr/>
        </p:nvSpPr>
        <p:spPr>
          <a:xfrm>
            <a:off x="9911721" y="4325788"/>
            <a:ext cx="1078635" cy="951723"/>
          </a:xfrm>
          <a:prstGeom prst="ellipse">
            <a:avLst/>
          </a:prstGeom>
          <a:noFill/>
          <a:ln w="76200">
            <a:solidFill>
              <a:srgbClr val="CE67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4D6D23F-A84F-43D4-82F7-80835BB2E0E5}"/>
              </a:ext>
            </a:extLst>
          </p:cNvPr>
          <p:cNvSpPr/>
          <p:nvPr/>
        </p:nvSpPr>
        <p:spPr>
          <a:xfrm>
            <a:off x="7025950" y="3267711"/>
            <a:ext cx="1203541" cy="1339011"/>
          </a:xfrm>
          <a:prstGeom prst="rect">
            <a:avLst/>
          </a:prstGeom>
          <a:noFill/>
          <a:ln w="76200">
            <a:solidFill>
              <a:srgbClr val="CE67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6680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rrow: Right 14">
            <a:extLst>
              <a:ext uri="{FF2B5EF4-FFF2-40B4-BE49-F238E27FC236}">
                <a16:creationId xmlns:a16="http://schemas.microsoft.com/office/drawing/2014/main" id="{C663E8DE-F876-41E5-8A6A-2DC2FF8E43E3}"/>
              </a:ext>
            </a:extLst>
          </p:cNvPr>
          <p:cNvSpPr/>
          <p:nvPr/>
        </p:nvSpPr>
        <p:spPr>
          <a:xfrm>
            <a:off x="5803642" y="3651094"/>
            <a:ext cx="886410" cy="961053"/>
          </a:xfrm>
          <a:prstGeom prst="rightArrow">
            <a:avLst/>
          </a:prstGeom>
          <a:solidFill>
            <a:srgbClr val="EAC036"/>
          </a:solidFill>
          <a:ln>
            <a:solidFill>
              <a:srgbClr val="EAC0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504851-EE74-457E-8FA5-C61C1CCC5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chemeClr val="tx1"/>
                </a:solidFill>
              </a:rPr>
              <a:t>הוצאת כפולים באקסל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97D1BC-15DA-44BD-9921-E9E1F09334E9}"/>
              </a:ext>
            </a:extLst>
          </p:cNvPr>
          <p:cNvSpPr txBox="1"/>
          <p:nvPr/>
        </p:nvSpPr>
        <p:spPr>
          <a:xfrm>
            <a:off x="88641" y="1790383"/>
            <a:ext cx="115559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2. </a:t>
            </a:r>
          </a:p>
          <a:p>
            <a:endParaRPr lang="en-GB" dirty="0"/>
          </a:p>
          <a:p>
            <a:pPr algn="r" rtl="1"/>
            <a:r>
              <a:rPr lang="he-IL" dirty="0"/>
              <a:t>בתיבה שתיפתח לחץ </a:t>
            </a:r>
            <a:r>
              <a:rPr lang="en-US" dirty="0"/>
              <a:t>OK</a:t>
            </a:r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D36796-B3FE-4931-B481-AA21881D40B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39486" y="2863519"/>
            <a:ext cx="5705669" cy="2631233"/>
          </a:xfrm>
          <a:prstGeom prst="rect">
            <a:avLst/>
          </a:prstGeom>
          <a:ln>
            <a:solidFill>
              <a:srgbClr val="384049"/>
            </a:solidFill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E9794D1-683E-435A-9180-33D293DB5DE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60564" y="2863519"/>
            <a:ext cx="5089176" cy="2409010"/>
          </a:xfrm>
          <a:prstGeom prst="rect">
            <a:avLst/>
          </a:prstGeom>
          <a:ln>
            <a:solidFill>
              <a:srgbClr val="384049"/>
            </a:solidFill>
          </a:ln>
        </p:spPr>
      </p:pic>
    </p:spTree>
    <p:extLst>
      <p:ext uri="{BB962C8B-B14F-4D97-AF65-F5344CB8AC3E}">
        <p14:creationId xmlns:p14="http://schemas.microsoft.com/office/powerpoint/2010/main" val="260115193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Data Education in School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84049"/>
      </a:accent1>
      <a:accent2>
        <a:srgbClr val="EAC036"/>
      </a:accent2>
      <a:accent3>
        <a:srgbClr val="6C587C"/>
      </a:accent3>
      <a:accent4>
        <a:srgbClr val="CE673B"/>
      </a:accent4>
      <a:accent5>
        <a:srgbClr val="6A9CA1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S_POWERPOINT_LESSON_TEMPLATE.docx" id="{C9ED7C33-DC77-4FA5-86DD-0A034F8A2FB7}" vid="{358AFC5C-2C86-4A96-95F1-D4B4C4DB4BDC}"/>
    </a:ext>
  </a:extLst>
</a:theme>
</file>

<file path=ppt/theme/theme2.xml><?xml version="1.0" encoding="utf-8"?>
<a:theme xmlns:a="http://schemas.openxmlformats.org/drawingml/2006/main" name="Office Theme">
  <a:themeElements>
    <a:clrScheme name="Data Education in School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84049"/>
      </a:accent1>
      <a:accent2>
        <a:srgbClr val="EAC036"/>
      </a:accent2>
      <a:accent3>
        <a:srgbClr val="6C587C"/>
      </a:accent3>
      <a:accent4>
        <a:srgbClr val="CE673B"/>
      </a:accent4>
      <a:accent5>
        <a:srgbClr val="6A9CA1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S Resources_2.potx" id="{25946416-D607-47A7-854F-DC31537FCD94}" vid="{E3613A03-8597-4AC0-878E-9B983A7EF87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030EE94CCDFA4C88D8D33A29A81B8D" ma:contentTypeVersion="11" ma:contentTypeDescription="Create a new document." ma:contentTypeScope="" ma:versionID="98aef29cb8176f72c0e9e7cecfed2d21">
  <xsd:schema xmlns:xsd="http://www.w3.org/2001/XMLSchema" xmlns:xs="http://www.w3.org/2001/XMLSchema" xmlns:p="http://schemas.microsoft.com/office/2006/metadata/properties" xmlns:ns2="4297454b-9d9d-4311-9194-cdf6c01c0e73" targetNamespace="http://schemas.microsoft.com/office/2006/metadata/properties" ma:root="true" ma:fieldsID="a761e8550470d16bb342baae9d7e143c" ns2:_="">
    <xsd:import namespace="4297454b-9d9d-4311-9194-cdf6c01c0e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97454b-9d9d-4311-9194-cdf6c01c0e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74F55CF-142F-4BED-8679-60542D3DE2B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9EF0B2F-9D73-434E-9752-DAC599BA9F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97454b-9d9d-4311-9194-cdf6c01c0e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FE9DB8A-6628-413F-BA4F-19B2DD611012}">
  <ds:schemaRefs>
    <ds:schemaRef ds:uri="http://purl.org/dc/terms/"/>
    <ds:schemaRef ds:uri="4297454b-9d9d-4311-9194-cdf6c01c0e73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385</Words>
  <Application>Microsoft Office PowerPoint</Application>
  <PresentationFormat>מסך רחב</PresentationFormat>
  <Paragraphs>68</Paragraphs>
  <Slides>11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source sans pro</vt:lpstr>
      <vt:lpstr>1_Office Theme</vt:lpstr>
      <vt:lpstr>Office Theme</vt:lpstr>
      <vt:lpstr>פעולות עם שורות באקסל</vt:lpstr>
      <vt:lpstr>מיון שורות</vt:lpstr>
      <vt:lpstr>מיון שורות</vt:lpstr>
      <vt:lpstr>מיון שורות</vt:lpstr>
      <vt:lpstr>סינון באקסל</vt:lpstr>
      <vt:lpstr>סינון באקסל</vt:lpstr>
      <vt:lpstr>לבחור תת-טבלה מהטבלה הראשית</vt:lpstr>
      <vt:lpstr>הוצאת כפולים באקסל</vt:lpstr>
      <vt:lpstr>הוצאת כפולים באקסל</vt:lpstr>
      <vt:lpstr>מידע נוסף</vt:lpstr>
      <vt:lpstr>How you can use this lesson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Nylk</dc:creator>
  <cp:lastModifiedBy>גלי הראל</cp:lastModifiedBy>
  <cp:revision>12</cp:revision>
  <dcterms:created xsi:type="dcterms:W3CDTF">2021-04-26T06:41:53Z</dcterms:created>
  <dcterms:modified xsi:type="dcterms:W3CDTF">2022-10-01T16:57:18Z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0x010100C4030EE94CCDFA4C88D8D33A29A81B8D</vt:lpwstr>
  </property>
</Properties>
</file>