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355" r:id="rId4"/>
    <p:sldId id="361" r:id="rId5"/>
    <p:sldId id="362" r:id="rId6"/>
    <p:sldId id="363" r:id="rId7"/>
    <p:sldId id="365" r:id="rId8"/>
    <p:sldId id="364" r:id="rId9"/>
    <p:sldId id="360" r:id="rId10"/>
  </p:sldIdLst>
  <p:sldSz cx="12192000" cy="68580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88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39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FBC0C938-1E77-4EB3-A098-63817ACC6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BAFD1C5-4DAF-4FF1-887A-AA0D6C7533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89261EA1-A589-4328-BE95-F80E9B672837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כ"ט/אדר א/תשפ"ב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AB9FE30-2B08-4A03-B07B-44070D4F9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1ADFEC-E6F9-4AF8-9A0B-16F1AA6A0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139C5B7-8F83-46C7-B38C-E36F04562FAA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77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7DF52A2-C801-4379-A5A1-687A944D23A2}" type="datetime1">
              <a:rPr lang="he-IL" smtClean="0"/>
              <a:t>כ"ט/אדר א/תשפ"ב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0844CB6-723C-4013-81CD-21C999C888DE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656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E0844CB6-723C-4013-81CD-21C999C888DE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2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915643" y="1788454"/>
            <a:ext cx="8361229" cy="2098226"/>
          </a:xfrm>
        </p:spPr>
        <p:txBody>
          <a:bodyPr rtlCol="1" anchor="b">
            <a:noAutofit/>
          </a:bodyPr>
          <a:lstStyle>
            <a:lvl1pPr algn="ctr" rtl="1">
              <a:defRPr sz="72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680421" y="3956279"/>
            <a:ext cx="6831673" cy="1086237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831198" y="6453386"/>
            <a:ext cx="1607944" cy="404614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47EF0F3-8A4C-4AD7-B52E-B24601CB7049}" type="datetime1">
              <a:rPr lang="he-IL" noProof="0" smtClean="0"/>
              <a:t>כ"ט/אדר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584569" y="6453386"/>
            <a:ext cx="7023377" cy="404614"/>
          </a:xfrm>
        </p:spPr>
        <p:txBody>
          <a:bodyPr rtlCol="1"/>
          <a:lstStyle>
            <a:lvl1pPr algn="ct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765025" y="6453386"/>
            <a:ext cx="1596292" cy="404614"/>
          </a:xfrm>
        </p:spPr>
        <p:txBody>
          <a:bodyPr rtlCol="1"/>
          <a:lstStyle>
            <a:lvl1pPr algn="l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 flipH="1">
            <a:off x="765025" y="744469"/>
            <a:ext cx="10674117" cy="5349671"/>
            <a:chOff x="752858" y="744469"/>
            <a:chExt cx="10674117" cy="5349671"/>
          </a:xfrm>
        </p:grpSpPr>
        <p:sp>
          <p:nvSpPr>
            <p:cNvPr id="11" name="צורה חופשית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צורה חופשית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1219200" y="2295525"/>
            <a:ext cx="9601200" cy="3571875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46749CE-04F1-4447-8D6B-0F17B43B2A38}" type="datetime1">
              <a:rPr lang="he-IL" noProof="0" smtClean="0"/>
              <a:t>כ"ט/אדר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029673" y="624156"/>
            <a:ext cx="1565766" cy="5243244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2640759" y="624156"/>
            <a:ext cx="8179641" cy="5243244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A5ACBE-923B-493D-99AC-61DB3CC3CF34}" type="datetime1">
              <a:rPr lang="he-IL" noProof="0" smtClean="0"/>
              <a:t>כ"ט/אדר א/תשפ"ב</a:t>
            </a:fld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1219200" y="2286000"/>
            <a:ext cx="9601200" cy="3581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212A26F-5CD0-476A-A68D-9568A26EEF9C}" type="datetime1">
              <a:rPr lang="he-IL" noProof="0" smtClean="0"/>
              <a:t>כ"ט/אדר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814004" y="1301360"/>
            <a:ext cx="9612971" cy="2852737"/>
          </a:xfrm>
        </p:spPr>
        <p:txBody>
          <a:bodyPr rtlCol="1" anchor="b">
            <a:normAutofit/>
          </a:bodyPr>
          <a:lstStyle>
            <a:lvl1pPr algn="l" rtl="1">
              <a:defRPr sz="72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1814004" y="4216328"/>
            <a:ext cx="9612971" cy="1143324"/>
          </a:xfrm>
        </p:spPr>
        <p:txBody>
          <a:bodyPr rtlCol="1"/>
          <a:lstStyle>
            <a:lvl1pPr marL="0" indent="0" algn="l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830683" y="6453386"/>
            <a:ext cx="1622409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8BFB689-8E67-4A67-AC59-1D025FC51761}" type="datetime1">
              <a:rPr lang="he-IL" noProof="0" smtClean="0"/>
              <a:t>כ"ט/אדר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2584311" y="6453386"/>
            <a:ext cx="7023377" cy="404614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765025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צורה חופשית 6" title="סימון חיתוך"/>
          <p:cNvSpPr/>
          <p:nvPr/>
        </p:nvSpPr>
        <p:spPr bwMode="auto">
          <a:xfrm flipH="1">
            <a:off x="765025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 flipH="1">
            <a:off x="6372614" y="2285999"/>
            <a:ext cx="4447786" cy="3581401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1218811" y="2285999"/>
            <a:ext cx="4447786" cy="3581401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FA67521-2A6D-4A8C-8A45-2E0743E0CCEA}" type="datetime1">
              <a:rPr lang="he-IL" noProof="0" smtClean="0"/>
              <a:t>כ"ט/אדר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6376416" y="2340864"/>
            <a:ext cx="4443984" cy="823912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6376416" y="3305207"/>
            <a:ext cx="4443984" cy="2562193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1223002" y="2340864"/>
            <a:ext cx="4443984" cy="823912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 flipH="1">
            <a:off x="1223002" y="3305207"/>
            <a:ext cx="4443984" cy="2562193"/>
          </a:xfrm>
        </p:spPr>
        <p:txBody>
          <a:bodyPr rtlCol="1"/>
          <a:lstStyle>
            <a:lvl1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0DB0D7F-D7D0-4DB7-A99F-94499A590B9C}" type="datetime1">
              <a:rPr lang="he-IL" noProof="0" smtClean="0"/>
              <a:t>כ"ט/אדר א/תשפ"ב</a:t>
            </a:fld>
            <a:endParaRPr lang="he-IL" noProof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5141DF54-2D3D-46AD-AE65-E92854AAF086}" type="datetime1">
              <a:rPr lang="he-IL" noProof="0" smtClean="0"/>
              <a:t>כ"ט/אדר א/תשפ"ב</a:t>
            </a:fld>
            <a:endParaRPr lang="he-IL" noProof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/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63691A1B-11DA-4DDA-8A8E-177888CB2B7A}" type="datetime1">
              <a:rPr lang="he-IL" noProof="0" smtClean="0"/>
              <a:t>כ"ט/אדר א/תשפ"ב</a:t>
            </a:fld>
            <a:endParaRPr lang="he-IL" noProof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 rtlCol="1"/>
          <a:lstStyle>
            <a:lvl1pPr algn="l" rtl="1">
              <a:defRPr/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 title="צורת רקע"/>
          <p:cNvSpPr/>
          <p:nvPr/>
        </p:nvSpPr>
        <p:spPr>
          <a:xfrm flipH="1">
            <a:off x="688848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612380" y="685800"/>
            <a:ext cx="3855720" cy="2157884"/>
          </a:xfrm>
        </p:spPr>
        <p:txBody>
          <a:bodyPr rtlCol="1" anchor="t">
            <a:noAutofit/>
          </a:bodyPr>
          <a:lstStyle>
            <a:lvl1pPr algn="r" rtl="1">
              <a:lnSpc>
                <a:spcPct val="84000"/>
              </a:lnSpc>
              <a:defRPr sz="48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723900" y="685801"/>
            <a:ext cx="5212080" cy="5175250"/>
          </a:xfrm>
        </p:spPr>
        <p:txBody>
          <a:bodyPr rtlCol="1"/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612380" y="2856344"/>
            <a:ext cx="3855720" cy="3011056"/>
          </a:xfrm>
        </p:spPr>
        <p:txBody>
          <a:bodyPr rtlCol="1"/>
          <a:lstStyle>
            <a:lvl1pPr marL="0" indent="0" algn="r" rtl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263528" y="6453386"/>
            <a:ext cx="1204572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7735E2-C84B-4FB6-89D1-B572E84756EF}" type="datetime1">
              <a:rPr lang="he-IL" noProof="0" smtClean="0"/>
              <a:t>כ"ט/אדר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7612380" y="6453386"/>
            <a:ext cx="2373675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712568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פס מפריד"/>
          <p:cNvSpPr/>
          <p:nvPr/>
        </p:nvSpPr>
        <p:spPr>
          <a:xfrm flipH="1">
            <a:off x="665988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 title="צורת רקע"/>
          <p:cNvSpPr/>
          <p:nvPr/>
        </p:nvSpPr>
        <p:spPr>
          <a:xfrm flipH="1">
            <a:off x="688848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612380" y="685800"/>
            <a:ext cx="3855720" cy="2157884"/>
          </a:xfrm>
        </p:spPr>
        <p:txBody>
          <a:bodyPr rtlCol="1" anchor="t">
            <a:normAutofit/>
          </a:bodyPr>
          <a:lstStyle>
            <a:lvl1pPr algn="r" rtl="1">
              <a:lnSpc>
                <a:spcPct val="84000"/>
              </a:lnSpc>
              <a:defRPr sz="48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0" y="0"/>
            <a:ext cx="6659880" cy="6857999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20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612380" y="2855968"/>
            <a:ext cx="3855720" cy="3011432"/>
          </a:xfrm>
        </p:spPr>
        <p:txBody>
          <a:bodyPr rtlCol="1"/>
          <a:lstStyle>
            <a:lvl1pPr marL="0" indent="0" algn="r" rtl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263528" y="6453386"/>
            <a:ext cx="1204572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440A244-18A5-407C-9956-6739CB720F74}" type="datetime1">
              <a:rPr lang="he-IL" noProof="0" smtClean="0"/>
              <a:t>כ"ט/אדר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7612380" y="6453386"/>
            <a:ext cx="2373675" cy="404614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712568" y="6453386"/>
            <a:ext cx="1596292" cy="404614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פס מפריד"/>
          <p:cNvSpPr/>
          <p:nvPr/>
        </p:nvSpPr>
        <p:spPr>
          <a:xfrm flipH="1">
            <a:off x="665988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192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9596778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8BD3B0-08D3-48E9-B11F-20EEACD3CD4B}" type="datetime1">
              <a:rPr lang="he-IL" noProof="0" smtClean="0"/>
              <a:t>כ"ט/אדר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3017606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122972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57DC2-970A-4B3E-BB1C-7A09969E49D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לבן 8" title="סרגל צידי"/>
          <p:cNvSpPr/>
          <p:nvPr/>
        </p:nvSpPr>
        <p:spPr>
          <a:xfrm flipH="1">
            <a:off x="1148530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915643" y="1788454"/>
            <a:ext cx="8361229" cy="2098226"/>
          </a:xfrm>
        </p:spPr>
        <p:txBody>
          <a:bodyPr rtlCol="1"/>
          <a:lstStyle/>
          <a:p>
            <a:pPr rt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EXCEL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עיצוב מותנה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680421" y="3956279"/>
            <a:ext cx="6831673" cy="1086237"/>
          </a:xfrm>
        </p:spPr>
        <p:txBody>
          <a:bodyPr rtlCol="1">
            <a:normAutofit/>
          </a:bodyPr>
          <a:lstStyle/>
          <a:p>
            <a:pPr rtl="1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י4 מידע ונתונים, הדסה נעורים</a:t>
            </a:r>
          </a:p>
        </p:txBody>
      </p:sp>
      <p:pic>
        <p:nvPicPr>
          <p:cNvPr id="2050" name="Picture 2" descr="Excel Icon Animation by Nitish 💥 on Dribbble">
            <a:extLst>
              <a:ext uri="{FF2B5EF4-FFF2-40B4-BE49-F238E27FC236}">
                <a16:creationId xmlns:a16="http://schemas.microsoft.com/office/drawing/2014/main" id="{989ED912-622D-4FC2-9E58-8BFDAF9442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18" y="1201270"/>
            <a:ext cx="2345764" cy="17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7351B6-9456-4E84-BDAF-E16530B8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עיצוב מותנה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4ED10EC-4BE9-4B68-856B-F348B8C4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עיצוב תאים בגיליון אקסל לפי תנאים מוגדרים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רלוונטיות למעגל המידע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ארגון המידע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הצגת המידע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מאפשר מיקוד וזיהוי מידע רלוונטי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98343B7-6122-40B2-9516-10D7410A8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98" y="3429000"/>
            <a:ext cx="5347703" cy="32442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אליפסה 6">
            <a:extLst>
              <a:ext uri="{FF2B5EF4-FFF2-40B4-BE49-F238E27FC236}">
                <a16:creationId xmlns:a16="http://schemas.microsoft.com/office/drawing/2014/main" id="{91194D87-EED8-494F-B8ED-B01B09804288}"/>
              </a:ext>
            </a:extLst>
          </p:cNvPr>
          <p:cNvSpPr/>
          <p:nvPr/>
        </p:nvSpPr>
        <p:spPr>
          <a:xfrm>
            <a:off x="3290047" y="5416925"/>
            <a:ext cx="1990165" cy="1026459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C7631AE6-9685-4112-A7DF-387C5D75587E}"/>
              </a:ext>
            </a:extLst>
          </p:cNvPr>
          <p:cNvSpPr/>
          <p:nvPr/>
        </p:nvSpPr>
        <p:spPr>
          <a:xfrm>
            <a:off x="582706" y="5416925"/>
            <a:ext cx="1990165" cy="1026459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4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856C4DDA-9C04-46D9-83BF-4E36C00AA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76" y="3591642"/>
            <a:ext cx="9880645" cy="1688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D5D9DEF4-15E5-4AE6-93BF-719345BF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עיצוב מותנה באקסל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41A5EA6-29A7-4E4F-BD96-9D0316A49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בחירת תאים בהם נרצה להפעיל עיצוב מותנה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לשונית "בית"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לחיץ "עיצוב מותנה"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בחירת סוג ואופן העיצוב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64D6ECB3-42BF-4B61-AB33-4E489981997E}"/>
              </a:ext>
            </a:extLst>
          </p:cNvPr>
          <p:cNvSpPr/>
          <p:nvPr/>
        </p:nvSpPr>
        <p:spPr>
          <a:xfrm>
            <a:off x="9251303" y="3930910"/>
            <a:ext cx="618565" cy="391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1825FB84-7D4C-465E-9E00-CD4B0210E32F}"/>
              </a:ext>
            </a:extLst>
          </p:cNvPr>
          <p:cNvSpPr/>
          <p:nvPr/>
        </p:nvSpPr>
        <p:spPr>
          <a:xfrm>
            <a:off x="1031213" y="4234057"/>
            <a:ext cx="688109" cy="839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413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7351B6-9456-4E84-BDAF-E16530B8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עיצוב מותנה באקסל – דוגמא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(קובץ)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4ED10EC-4BE9-4B68-856B-F348B8C4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רשימת הוצאות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המטרה – זיהוי הוצאות בולטות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צביעה באדום של סכום הוצאה מעל 600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צביעה בירוק של סכום הוצאה מתחת ל-200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הצבעים מתעדכנים בהתאם למספרים הכתובים בתא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BEDCF80D-C44D-44B6-92E2-47F22F45D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9" y="4374943"/>
            <a:ext cx="9529482" cy="23602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9309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7351B6-9456-4E84-BDAF-E16530B8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עיצוב מותנה באקסל - המשך דוגמא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4ED10EC-4BE9-4B68-856B-F348B8C4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אפשר גם לעצב באופן אוטומטי 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שיטת הרמזור (סכום גבוה באדום, סכום נמוך בירוק)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בחירת נתונים ספציפיים – לדוגמא – מעל הממוצע באדום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הצבעים מתעדכנים בהתאם למספרים הכתובים בתא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811F0B0-EA69-4A6C-83BD-88E40E13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075" y="4564257"/>
            <a:ext cx="8959326" cy="22130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5456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7351B6-9456-4E84-BDAF-E16530B8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עיצוב מותנה באקסל - המשך דוגמא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4ED10EC-4BE9-4B68-856B-F348B8C41D3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698376" y="2286000"/>
            <a:ext cx="8122024" cy="1964577"/>
          </a:xfrm>
        </p:spPr>
        <p:txBody>
          <a:bodyPr>
            <a:normAutofit fontScale="92500" lnSpcReduction="20000"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זיהוי כפילויות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איתור תאים עם תוכן זהה ברשימה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סימון להדגשה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דוגמא – רשימת עובדים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שורה אחת נכתבה בטעות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הדגשה אוטומטית של שם העובד שמופיע מספר פעמים</a:t>
            </a:r>
          </a:p>
          <a:p>
            <a:pPr lvl="1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68CA999-4604-48F7-B1FC-3C2B4930D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875" y="4250577"/>
            <a:ext cx="6273850" cy="24833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735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7351B6-9456-4E84-BDAF-E16530B8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עיצוב מותנה באקסל - המשך דוגמא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4ED10EC-4BE9-4B68-856B-F348B8C41D3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698376" y="1464423"/>
            <a:ext cx="8122024" cy="1964577"/>
          </a:xfrm>
        </p:spPr>
        <p:txBody>
          <a:bodyPr>
            <a:norm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איתור תאים לפי תא עזר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דוגמא – רשימת עובדים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הדגשת העובדים ממחלקה מסוימת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תא עזר – מחלקה </a:t>
            </a:r>
          </a:p>
          <a:p>
            <a:pPr lvl="1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5FE31D0-4DEC-488C-B250-C4AFF1E61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22" y="3137938"/>
            <a:ext cx="8397968" cy="36121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6718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7351B6-9456-4E84-BDAF-E16530B8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עיצוב מותנה באקסל – תרגיל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קלאסרום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77D6091-C067-4C04-9BAE-3CC736E0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29" y="1740275"/>
            <a:ext cx="6382871" cy="47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5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3EE167-5D34-4EB7-87DA-D260286D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סיכום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F88306-7CAD-44C0-9EA4-7569BFC69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עיצוב מותנה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עזר מובנה באקסל להדגשת והמחשת נתונים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מאפשר סוגים רבים של סימון תאים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צבעים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תוכן תא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אוטומטי</a:t>
            </a:r>
          </a:p>
          <a:p>
            <a:pPr lv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שימוש בתא עזר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שימושי במיוחד בגיליונות עמוסי נתונים</a:t>
            </a:r>
          </a:p>
        </p:txBody>
      </p:sp>
      <p:pic>
        <p:nvPicPr>
          <p:cNvPr id="1026" name="Picture 2" descr="Microsoft Excel Sticker - Microsoft Excel Sparkle - Discover &amp;amp; Share GIFs">
            <a:extLst>
              <a:ext uri="{FF2B5EF4-FFF2-40B4-BE49-F238E27FC236}">
                <a16:creationId xmlns:a16="http://schemas.microsoft.com/office/drawing/2014/main" id="{93DE98D2-1962-42B2-BC77-7E1C02A7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4240306"/>
            <a:ext cx="1931893" cy="193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89172"/>
      </p:ext>
    </p:extLst>
  </p:cSld>
  <p:clrMapOvr>
    <a:masterClrMapping/>
  </p:clrMapOvr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tf00001241_wac</Template>
  <TotalTime>469</TotalTime>
  <Words>218</Words>
  <Application>Microsoft Office PowerPoint</Application>
  <PresentationFormat>מסך רחב</PresentationFormat>
  <Paragraphs>54</Paragraphs>
  <Slides>9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David</vt:lpstr>
      <vt:lpstr>Franklin Gothic Book</vt:lpstr>
      <vt:lpstr>Tahoma</vt:lpstr>
      <vt:lpstr>חיתוך</vt:lpstr>
      <vt:lpstr>EXCEL  עיצוב מותנה</vt:lpstr>
      <vt:lpstr>עיצוב מותנה</vt:lpstr>
      <vt:lpstr>עיצוב מותנה באקסל</vt:lpstr>
      <vt:lpstr>עיצוב מותנה באקסל – דוגמא (קובץ)</vt:lpstr>
      <vt:lpstr>עיצוב מותנה באקסל - המשך דוגמא</vt:lpstr>
      <vt:lpstr>עיצוב מותנה באקסל - המשך דוגמא</vt:lpstr>
      <vt:lpstr>עיצוב מותנה באקסל - המשך דוגמא</vt:lpstr>
      <vt:lpstr>עיצוב מותנה באקסל – תרגיל (קלאסרום)</vt:lpstr>
      <vt:lpstr>סיכום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סינון ומיון פונקציות מתמטיות וסטטיסטיות</dc:title>
  <dc:creator>איתן בירן</dc:creator>
  <cp:lastModifiedBy>איתן בירן</cp:lastModifiedBy>
  <cp:revision>56</cp:revision>
  <dcterms:created xsi:type="dcterms:W3CDTF">2021-12-09T20:02:05Z</dcterms:created>
  <dcterms:modified xsi:type="dcterms:W3CDTF">2022-03-02T08:40:27Z</dcterms:modified>
</cp:coreProperties>
</file>