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55"/>
  </p:notesMasterIdLst>
  <p:sldIdLst>
    <p:sldId id="552" r:id="rId6"/>
    <p:sldId id="530" r:id="rId7"/>
    <p:sldId id="269" r:id="rId8"/>
    <p:sldId id="483" r:id="rId9"/>
    <p:sldId id="553" r:id="rId10"/>
    <p:sldId id="514" r:id="rId11"/>
    <p:sldId id="389" r:id="rId12"/>
    <p:sldId id="539" r:id="rId13"/>
    <p:sldId id="515" r:id="rId14"/>
    <p:sldId id="532" r:id="rId15"/>
    <p:sldId id="366" r:id="rId16"/>
    <p:sldId id="537" r:id="rId17"/>
    <p:sldId id="578" r:id="rId18"/>
    <p:sldId id="541" r:id="rId19"/>
    <p:sldId id="454" r:id="rId20"/>
    <p:sldId id="531" r:id="rId21"/>
    <p:sldId id="542" r:id="rId22"/>
    <p:sldId id="437" r:id="rId23"/>
    <p:sldId id="554" r:id="rId24"/>
    <p:sldId id="555" r:id="rId25"/>
    <p:sldId id="570" r:id="rId26"/>
    <p:sldId id="576" r:id="rId27"/>
    <p:sldId id="577" r:id="rId28"/>
    <p:sldId id="486" r:id="rId29"/>
    <p:sldId id="556" r:id="rId30"/>
    <p:sldId id="557" r:id="rId31"/>
    <p:sldId id="544" r:id="rId32"/>
    <p:sldId id="575" r:id="rId33"/>
    <p:sldId id="545" r:id="rId34"/>
    <p:sldId id="546" r:id="rId35"/>
    <p:sldId id="547" r:id="rId36"/>
    <p:sldId id="571" r:id="rId37"/>
    <p:sldId id="572" r:id="rId38"/>
    <p:sldId id="549" r:id="rId39"/>
    <p:sldId id="573" r:id="rId40"/>
    <p:sldId id="569" r:id="rId41"/>
    <p:sldId id="550" r:id="rId42"/>
    <p:sldId id="551" r:id="rId43"/>
    <p:sldId id="558" r:id="rId44"/>
    <p:sldId id="533" r:id="rId45"/>
    <p:sldId id="519" r:id="rId46"/>
    <p:sldId id="534" r:id="rId47"/>
    <p:sldId id="559" r:id="rId48"/>
    <p:sldId id="560" r:id="rId49"/>
    <p:sldId id="561" r:id="rId50"/>
    <p:sldId id="564" r:id="rId51"/>
    <p:sldId id="568" r:id="rId52"/>
    <p:sldId id="348" r:id="rId53"/>
    <p:sldId id="35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Nylk" initials="EN" lastIdx="14" clrIdx="0">
    <p:extLst>
      <p:ext uri="{19B8F6BF-5375-455C-9EA6-DF929625EA0E}">
        <p15:presenceInfo xmlns:p15="http://schemas.microsoft.com/office/powerpoint/2012/main" userId="Emma Nylk" providerId="None"/>
      </p:ext>
    </p:extLst>
  </p:cmAuthor>
  <p:cmAuthor id="2" name="John Bell" initials="JB" lastIdx="6" clrIdx="1">
    <p:extLst>
      <p:ext uri="{19B8F6BF-5375-455C-9EA6-DF929625EA0E}">
        <p15:presenceInfo xmlns:p15="http://schemas.microsoft.com/office/powerpoint/2012/main" userId="S::john@effini.com::f70f6676-4d37-4a98-a7ac-a82923374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036"/>
    <a:srgbClr val="CE673B"/>
    <a:srgbClr val="6A9CA1"/>
    <a:srgbClr val="6C587C"/>
    <a:srgbClr val="38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84EB9-4E73-F70C-7BA2-3F9017C7D51B}" v="63" dt="2021-11-24T06:46:02.108"/>
    <p1510:client id="{C0592A79-D2B7-764D-BB44-15196EBD1AE1}" v="10" dt="2021-11-23T14:10:57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Nylk" userId="S::emma@effini.com::55b2440a-9e28-4c70-bd2e-709c92f993be" providerId="AD" clId="Web-{62184EB9-4E73-F70C-7BA2-3F9017C7D51B}"/>
    <pc:docChg chg="modSld">
      <pc:chgData name="Emma Nylk" userId="S::emma@effini.com::55b2440a-9e28-4c70-bd2e-709c92f993be" providerId="AD" clId="Web-{62184EB9-4E73-F70C-7BA2-3F9017C7D51B}" dt="2021-11-24T06:46:02.108" v="60"/>
      <pc:docMkLst>
        <pc:docMk/>
      </pc:docMkLst>
      <pc:sldChg chg="modSp">
        <pc:chgData name="Emma Nylk" userId="S::emma@effini.com::55b2440a-9e28-4c70-bd2e-709c92f993be" providerId="AD" clId="Web-{62184EB9-4E73-F70C-7BA2-3F9017C7D51B}" dt="2021-11-24T06:46:02.108" v="60"/>
        <pc:sldMkLst>
          <pc:docMk/>
          <pc:sldMk cId="109287636" sldId="560"/>
        </pc:sldMkLst>
        <pc:graphicFrameChg chg="mod modGraphic">
          <ac:chgData name="Emma Nylk" userId="S::emma@effini.com::55b2440a-9e28-4c70-bd2e-709c92f993be" providerId="AD" clId="Web-{62184EB9-4E73-F70C-7BA2-3F9017C7D51B}" dt="2021-11-24T06:46:02.108" v="60"/>
          <ac:graphicFrameMkLst>
            <pc:docMk/>
            <pc:sldMk cId="109287636" sldId="560"/>
            <ac:graphicFrameMk id="4" creationId="{7B0FA894-8830-4990-ACB2-1B9369785207}"/>
          </ac:graphicFrameMkLst>
        </pc:graphicFrameChg>
      </pc:sldChg>
      <pc:sldChg chg="modSp">
        <pc:chgData name="Emma Nylk" userId="S::emma@effini.com::55b2440a-9e28-4c70-bd2e-709c92f993be" providerId="AD" clId="Web-{62184EB9-4E73-F70C-7BA2-3F9017C7D51B}" dt="2021-11-24T06:45:50.561" v="38"/>
        <pc:sldMkLst>
          <pc:docMk/>
          <pc:sldMk cId="1546334729" sldId="561"/>
        </pc:sldMkLst>
        <pc:graphicFrameChg chg="mod modGraphic">
          <ac:chgData name="Emma Nylk" userId="S::emma@effini.com::55b2440a-9e28-4c70-bd2e-709c92f993be" providerId="AD" clId="Web-{62184EB9-4E73-F70C-7BA2-3F9017C7D51B}" dt="2021-11-24T06:45:50.561" v="38"/>
          <ac:graphicFrameMkLst>
            <pc:docMk/>
            <pc:sldMk cId="1546334729" sldId="561"/>
            <ac:graphicFrameMk id="10" creationId="{DB060C92-1015-4069-B727-1257BE43E403}"/>
          </ac:graphicFrameMkLst>
        </pc:graphicFrameChg>
      </pc:sldChg>
      <pc:sldChg chg="addSp delSp modSp">
        <pc:chgData name="Emma Nylk" userId="S::emma@effini.com::55b2440a-9e28-4c70-bd2e-709c92f993be" providerId="AD" clId="Web-{62184EB9-4E73-F70C-7BA2-3F9017C7D51B}" dt="2021-11-24T06:39:59.064" v="6" actId="1076"/>
        <pc:sldMkLst>
          <pc:docMk/>
          <pc:sldMk cId="1745232370" sldId="564"/>
        </pc:sldMkLst>
        <pc:picChg chg="add mod">
          <ac:chgData name="Emma Nylk" userId="S::emma@effini.com::55b2440a-9e28-4c70-bd2e-709c92f993be" providerId="AD" clId="Web-{62184EB9-4E73-F70C-7BA2-3F9017C7D51B}" dt="2021-11-24T06:39:59.064" v="6" actId="1076"/>
          <ac:picMkLst>
            <pc:docMk/>
            <pc:sldMk cId="1745232370" sldId="564"/>
            <ac:picMk id="3" creationId="{58444F8A-EC82-4087-9C87-F937CF875469}"/>
          </ac:picMkLst>
        </pc:picChg>
        <pc:picChg chg="del">
          <ac:chgData name="Emma Nylk" userId="S::emma@effini.com::55b2440a-9e28-4c70-bd2e-709c92f993be" providerId="AD" clId="Web-{62184EB9-4E73-F70C-7BA2-3F9017C7D51B}" dt="2021-11-24T06:39:46.626" v="3"/>
          <ac:picMkLst>
            <pc:docMk/>
            <pc:sldMk cId="1745232370" sldId="564"/>
            <ac:picMk id="16" creationId="{8608461E-01E4-469E-BEDF-C8766814CBF3}"/>
          </ac:picMkLst>
        </pc:picChg>
      </pc:sldChg>
      <pc:sldChg chg="addSp delSp modSp">
        <pc:chgData name="Emma Nylk" userId="S::emma@effini.com::55b2440a-9e28-4c70-bd2e-709c92f993be" providerId="AD" clId="Web-{62184EB9-4E73-F70C-7BA2-3F9017C7D51B}" dt="2021-11-24T06:42:16.553" v="14"/>
        <pc:sldMkLst>
          <pc:docMk/>
          <pc:sldMk cId="3548200453" sldId="568"/>
        </pc:sldMkLst>
        <pc:spChg chg="mod">
          <ac:chgData name="Emma Nylk" userId="S::emma@effini.com::55b2440a-9e28-4c70-bd2e-709c92f993be" providerId="AD" clId="Web-{62184EB9-4E73-F70C-7BA2-3F9017C7D51B}" dt="2021-11-24T06:42:13.131" v="13" actId="1076"/>
          <ac:spMkLst>
            <pc:docMk/>
            <pc:sldMk cId="3548200453" sldId="568"/>
            <ac:spMk id="15" creationId="{D6EAA9A5-09AA-4F07-B91E-507EFCC7A0C1}"/>
          </ac:spMkLst>
        </pc:spChg>
        <pc:picChg chg="add mod ord">
          <ac:chgData name="Emma Nylk" userId="S::emma@effini.com::55b2440a-9e28-4c70-bd2e-709c92f993be" providerId="AD" clId="Web-{62184EB9-4E73-F70C-7BA2-3F9017C7D51B}" dt="2021-11-24T06:42:16.553" v="14"/>
          <ac:picMkLst>
            <pc:docMk/>
            <pc:sldMk cId="3548200453" sldId="568"/>
            <ac:picMk id="3" creationId="{421DE687-5846-4B1F-920A-C4C4CF4EB284}"/>
          </ac:picMkLst>
        </pc:picChg>
        <pc:picChg chg="del">
          <ac:chgData name="Emma Nylk" userId="S::emma@effini.com::55b2440a-9e28-4c70-bd2e-709c92f993be" providerId="AD" clId="Web-{62184EB9-4E73-F70C-7BA2-3F9017C7D51B}" dt="2021-11-24T06:42:02.553" v="10"/>
          <ac:picMkLst>
            <pc:docMk/>
            <pc:sldMk cId="3548200453" sldId="568"/>
            <ac:picMk id="13" creationId="{FC69C8AF-130A-48FC-978A-C76E5E7EC0C7}"/>
          </ac:picMkLst>
        </pc:picChg>
      </pc:sldChg>
    </pc:docChg>
  </pc:docChgLst>
  <pc:docChgLst>
    <pc:chgData name="John Bell" userId="f70f6676-4d37-4a98-a7ac-a82923374731" providerId="ADAL" clId="{C0592A79-D2B7-764D-BB44-15196EBD1AE1}"/>
    <pc:docChg chg="undo custSel modSld">
      <pc:chgData name="John Bell" userId="f70f6676-4d37-4a98-a7ac-a82923374731" providerId="ADAL" clId="{C0592A79-D2B7-764D-BB44-15196EBD1AE1}" dt="2021-11-23T14:11:54.312" v="95" actId="20577"/>
      <pc:docMkLst>
        <pc:docMk/>
      </pc:docMkLst>
      <pc:sldChg chg="modSp mod">
        <pc:chgData name="John Bell" userId="f70f6676-4d37-4a98-a7ac-a82923374731" providerId="ADAL" clId="{C0592A79-D2B7-764D-BB44-15196EBD1AE1}" dt="2021-11-23T14:10:03.313" v="84" actId="2711"/>
        <pc:sldMkLst>
          <pc:docMk/>
          <pc:sldMk cId="109287636" sldId="560"/>
        </pc:sldMkLst>
        <pc:graphicFrameChg chg="mod modGraphic">
          <ac:chgData name="John Bell" userId="f70f6676-4d37-4a98-a7ac-a82923374731" providerId="ADAL" clId="{C0592A79-D2B7-764D-BB44-15196EBD1AE1}" dt="2021-11-23T14:10:03.313" v="84" actId="2711"/>
          <ac:graphicFrameMkLst>
            <pc:docMk/>
            <pc:sldMk cId="109287636" sldId="560"/>
            <ac:graphicFrameMk id="4" creationId="{7B0FA894-8830-4990-ACB2-1B9369785207}"/>
          </ac:graphicFrameMkLst>
        </pc:graphicFrameChg>
      </pc:sldChg>
      <pc:sldChg chg="modSp mod">
        <pc:chgData name="John Bell" userId="f70f6676-4d37-4a98-a7ac-a82923374731" providerId="ADAL" clId="{C0592A79-D2B7-764D-BB44-15196EBD1AE1}" dt="2021-11-23T14:11:54.312" v="95" actId="20577"/>
        <pc:sldMkLst>
          <pc:docMk/>
          <pc:sldMk cId="1546334729" sldId="561"/>
        </pc:sldMkLst>
        <pc:graphicFrameChg chg="modGraphic">
          <ac:chgData name="John Bell" userId="f70f6676-4d37-4a98-a7ac-a82923374731" providerId="ADAL" clId="{C0592A79-D2B7-764D-BB44-15196EBD1AE1}" dt="2021-11-23T14:11:54.312" v="95" actId="20577"/>
          <ac:graphicFrameMkLst>
            <pc:docMk/>
            <pc:sldMk cId="1546334729" sldId="561"/>
            <ac:graphicFrameMk id="6" creationId="{E7E291E5-2D43-468F-A718-FB6841A4B0A4}"/>
          </ac:graphicFrameMkLst>
        </pc:graphicFrameChg>
        <pc:graphicFrameChg chg="mod modGraphic">
          <ac:chgData name="John Bell" userId="f70f6676-4d37-4a98-a7ac-a82923374731" providerId="ADAL" clId="{C0592A79-D2B7-764D-BB44-15196EBD1AE1}" dt="2021-11-23T14:10:57.349" v="90"/>
          <ac:graphicFrameMkLst>
            <pc:docMk/>
            <pc:sldMk cId="1546334729" sldId="561"/>
            <ac:graphicFrameMk id="10" creationId="{DB060C92-1015-4069-B727-1257BE43E403}"/>
          </ac:graphicFrameMkLst>
        </pc:graphicFrameChg>
      </pc:sldChg>
    </pc:docChg>
  </pc:docChgLst>
  <pc:docChgLst>
    <pc:chgData name="Emma Nylk" userId="55b2440a-9e28-4c70-bd2e-709c92f993be" providerId="ADAL" clId="{59B4A022-5B3D-486A-9328-7941B46D3933}"/>
    <pc:docChg chg="custSel modSld">
      <pc:chgData name="Emma Nylk" userId="55b2440a-9e28-4c70-bd2e-709c92f993be" providerId="ADAL" clId="{59B4A022-5B3D-486A-9328-7941B46D3933}" dt="2021-11-23T07:24:32.824" v="10" actId="20577"/>
      <pc:docMkLst>
        <pc:docMk/>
      </pc:docMkLst>
      <pc:sldChg chg="delSp mod">
        <pc:chgData name="Emma Nylk" userId="55b2440a-9e28-4c70-bd2e-709c92f993be" providerId="ADAL" clId="{59B4A022-5B3D-486A-9328-7941B46D3933}" dt="2021-11-23T07:23:38.545" v="1" actId="478"/>
        <pc:sldMkLst>
          <pc:docMk/>
          <pc:sldMk cId="371026350" sldId="550"/>
        </pc:sldMkLst>
        <pc:spChg chg="del">
          <ac:chgData name="Emma Nylk" userId="55b2440a-9e28-4c70-bd2e-709c92f993be" providerId="ADAL" clId="{59B4A022-5B3D-486A-9328-7941B46D3933}" dt="2021-11-23T07:23:35.690" v="0" actId="478"/>
          <ac:spMkLst>
            <pc:docMk/>
            <pc:sldMk cId="371026350" sldId="550"/>
            <ac:spMk id="5" creationId="{8049F29B-EFE2-4CEB-AE6A-73C13F1A5E8C}"/>
          </ac:spMkLst>
        </pc:spChg>
        <pc:spChg chg="del">
          <ac:chgData name="Emma Nylk" userId="55b2440a-9e28-4c70-bd2e-709c92f993be" providerId="ADAL" clId="{59B4A022-5B3D-486A-9328-7941B46D3933}" dt="2021-11-23T07:23:38.545" v="1" actId="478"/>
          <ac:spMkLst>
            <pc:docMk/>
            <pc:sldMk cId="371026350" sldId="550"/>
            <ac:spMk id="10" creationId="{B094CF5B-A7D4-4F2D-A3F0-DEE73066283E}"/>
          </ac:spMkLst>
        </pc:spChg>
      </pc:sldChg>
      <pc:sldChg chg="modSp mod">
        <pc:chgData name="Emma Nylk" userId="55b2440a-9e28-4c70-bd2e-709c92f993be" providerId="ADAL" clId="{59B4A022-5B3D-486A-9328-7941B46D3933}" dt="2021-11-23T07:24:32.824" v="10" actId="20577"/>
        <pc:sldMkLst>
          <pc:docMk/>
          <pc:sldMk cId="534258164" sldId="558"/>
        </pc:sldMkLst>
        <pc:spChg chg="mod">
          <ac:chgData name="Emma Nylk" userId="55b2440a-9e28-4c70-bd2e-709c92f993be" providerId="ADAL" clId="{59B4A022-5B3D-486A-9328-7941B46D3933}" dt="2021-11-23T07:24:32.824" v="10" actId="20577"/>
          <ac:spMkLst>
            <pc:docMk/>
            <pc:sldMk cId="534258164" sldId="558"/>
            <ac:spMk id="3" creationId="{DE45694B-21FC-45EF-8E25-F23193A4784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61DB4-743D-4E95-BA7B-5CB004DC9DC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7093371-C328-4861-8DA6-D7EE039DB741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800" dirty="0">
              <a:solidFill>
                <a:schemeClr val="tx1"/>
              </a:solidFill>
            </a:rPr>
            <a:t>Why is there a missing value?</a:t>
          </a:r>
          <a:endParaRPr lang="en-GB" sz="2800" dirty="0">
            <a:solidFill>
              <a:schemeClr val="tx1"/>
            </a:solidFill>
          </a:endParaRPr>
        </a:p>
      </dgm:t>
    </dgm:pt>
    <dgm:pt modelId="{BDA8342A-239E-4475-90A7-EC156B9010E9}" type="parTrans" cxnId="{0A24BC24-DC05-4343-8F05-E134BAC54368}">
      <dgm:prSet/>
      <dgm:spPr/>
      <dgm:t>
        <a:bodyPr/>
        <a:lstStyle/>
        <a:p>
          <a:pPr algn="l"/>
          <a:endParaRPr lang="en-GB" sz="1600"/>
        </a:p>
      </dgm:t>
    </dgm:pt>
    <dgm:pt modelId="{1E994B9F-5865-4497-8427-C28B96DEAB6E}" type="sibTrans" cxnId="{0A24BC24-DC05-4343-8F05-E134BAC54368}">
      <dgm:prSet/>
      <dgm:spPr/>
      <dgm:t>
        <a:bodyPr/>
        <a:lstStyle/>
        <a:p>
          <a:pPr algn="l"/>
          <a:endParaRPr lang="en-GB" sz="1600"/>
        </a:p>
      </dgm:t>
    </dgm:pt>
    <dgm:pt modelId="{9CE4D824-572E-47EE-8A7B-AAFB014932AC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en-GB" sz="2800" dirty="0">
              <a:solidFill>
                <a:schemeClr val="tx1"/>
              </a:solidFill>
            </a:rPr>
            <a:t>If you remove the row will you lose information?</a:t>
          </a:r>
        </a:p>
      </dgm:t>
    </dgm:pt>
    <dgm:pt modelId="{0834DADF-05D8-4EC2-81BC-20A866337EA2}" type="parTrans" cxnId="{4DF7511A-A516-4BFD-9246-D4610024AE6B}">
      <dgm:prSet/>
      <dgm:spPr/>
      <dgm:t>
        <a:bodyPr/>
        <a:lstStyle/>
        <a:p>
          <a:pPr algn="l"/>
          <a:endParaRPr lang="en-GB" sz="1600"/>
        </a:p>
      </dgm:t>
    </dgm:pt>
    <dgm:pt modelId="{DE7A9791-1442-4B31-A153-13C4B48D63D0}" type="sibTrans" cxnId="{4DF7511A-A516-4BFD-9246-D4610024AE6B}">
      <dgm:prSet/>
      <dgm:spPr/>
      <dgm:t>
        <a:bodyPr/>
        <a:lstStyle/>
        <a:p>
          <a:pPr algn="l"/>
          <a:endParaRPr lang="en-GB" sz="1600"/>
        </a:p>
      </dgm:t>
    </dgm:pt>
    <dgm:pt modelId="{542564E3-1015-4057-AFF9-6D7284AACF07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800" dirty="0">
              <a:solidFill>
                <a:schemeClr val="tx1"/>
              </a:solidFill>
            </a:rPr>
            <a:t>Is the missing value likely to be added in later? </a:t>
          </a:r>
          <a:endParaRPr lang="en-GB" sz="2800" dirty="0">
            <a:solidFill>
              <a:schemeClr val="tx1"/>
            </a:solidFill>
          </a:endParaRPr>
        </a:p>
      </dgm:t>
    </dgm:pt>
    <dgm:pt modelId="{42EBEFB9-C087-4A51-8E4F-E971267C0C52}" type="parTrans" cxnId="{C4CDCDC8-8AEE-4799-BCBF-6675E78953A7}">
      <dgm:prSet/>
      <dgm:spPr/>
      <dgm:t>
        <a:bodyPr/>
        <a:lstStyle/>
        <a:p>
          <a:pPr algn="l"/>
          <a:endParaRPr lang="en-GB" sz="1600"/>
        </a:p>
      </dgm:t>
    </dgm:pt>
    <dgm:pt modelId="{6D80CB46-E4B2-48CF-A441-889979484174}" type="sibTrans" cxnId="{C4CDCDC8-8AEE-4799-BCBF-6675E78953A7}">
      <dgm:prSet/>
      <dgm:spPr/>
      <dgm:t>
        <a:bodyPr/>
        <a:lstStyle/>
        <a:p>
          <a:pPr algn="l"/>
          <a:endParaRPr lang="en-GB" sz="1600"/>
        </a:p>
      </dgm:t>
    </dgm:pt>
    <dgm:pt modelId="{8DD1107C-EE9D-45A9-8B00-749B5F90EA43}" type="pres">
      <dgm:prSet presAssocID="{81D61DB4-743D-4E95-BA7B-5CB004DC9DCD}" presName="linearFlow" presStyleCnt="0">
        <dgm:presLayoutVars>
          <dgm:dir/>
          <dgm:resizeHandles val="exact"/>
        </dgm:presLayoutVars>
      </dgm:prSet>
      <dgm:spPr/>
    </dgm:pt>
    <dgm:pt modelId="{657DFB43-4844-4B00-84EC-D728DC16123E}" type="pres">
      <dgm:prSet presAssocID="{D7093371-C328-4861-8DA6-D7EE039DB741}" presName="composite" presStyleCnt="0"/>
      <dgm:spPr/>
    </dgm:pt>
    <dgm:pt modelId="{70A78C7F-C581-4F65-A6C6-8E97CAD125A3}" type="pres">
      <dgm:prSet presAssocID="{D7093371-C328-4861-8DA6-D7EE039DB741}" presName="imgShp" presStyleLbl="fgImgPlace1" presStyleIdx="0" presStyleCnt="3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40A3A9B-9463-4FCF-A197-C7D607750B3B}" type="pres">
      <dgm:prSet presAssocID="{D7093371-C328-4861-8DA6-D7EE039DB741}" presName="txShp" presStyleLbl="node1" presStyleIdx="0" presStyleCnt="3">
        <dgm:presLayoutVars>
          <dgm:bulletEnabled val="1"/>
        </dgm:presLayoutVars>
      </dgm:prSet>
      <dgm:spPr/>
    </dgm:pt>
    <dgm:pt modelId="{529A61D0-4269-45AD-8DD3-70A3834E54DF}" type="pres">
      <dgm:prSet presAssocID="{1E994B9F-5865-4497-8427-C28B96DEAB6E}" presName="spacing" presStyleCnt="0"/>
      <dgm:spPr/>
    </dgm:pt>
    <dgm:pt modelId="{9096455B-F8D6-482A-9357-A81295DE6E1F}" type="pres">
      <dgm:prSet presAssocID="{9CE4D824-572E-47EE-8A7B-AAFB014932AC}" presName="composite" presStyleCnt="0"/>
      <dgm:spPr/>
    </dgm:pt>
    <dgm:pt modelId="{FCB3A9E3-9E05-41B1-B896-C1F14601DD15}" type="pres">
      <dgm:prSet presAssocID="{9CE4D824-572E-47EE-8A7B-AAFB014932AC}" presName="imgShp" presStyleLbl="fgImgPlace1" presStyleIdx="1" presStyleCnt="3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AF5F750-F7CF-4EAC-9274-D61B843029D7}" type="pres">
      <dgm:prSet presAssocID="{9CE4D824-572E-47EE-8A7B-AAFB014932AC}" presName="txShp" presStyleLbl="node1" presStyleIdx="1" presStyleCnt="3">
        <dgm:presLayoutVars>
          <dgm:bulletEnabled val="1"/>
        </dgm:presLayoutVars>
      </dgm:prSet>
      <dgm:spPr/>
    </dgm:pt>
    <dgm:pt modelId="{30AD7975-E784-4471-823F-A2FB00591F63}" type="pres">
      <dgm:prSet presAssocID="{DE7A9791-1442-4B31-A153-13C4B48D63D0}" presName="spacing" presStyleCnt="0"/>
      <dgm:spPr/>
    </dgm:pt>
    <dgm:pt modelId="{8755300C-24F5-4442-A92A-920389BF3D3A}" type="pres">
      <dgm:prSet presAssocID="{542564E3-1015-4057-AFF9-6D7284AACF07}" presName="composite" presStyleCnt="0"/>
      <dgm:spPr/>
    </dgm:pt>
    <dgm:pt modelId="{F7DC43DA-61EE-445E-B1A3-784F09B16389}" type="pres">
      <dgm:prSet presAssocID="{542564E3-1015-4057-AFF9-6D7284AACF07}" presName="imgShp" presStyleLbl="fgImgPlace1" presStyleIdx="2" presStyleCnt="3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155ED90-AB84-41DA-846A-3B371B3F8C70}" type="pres">
      <dgm:prSet presAssocID="{542564E3-1015-4057-AFF9-6D7284AACF07}" presName="txShp" presStyleLbl="node1" presStyleIdx="2" presStyleCnt="3">
        <dgm:presLayoutVars>
          <dgm:bulletEnabled val="1"/>
        </dgm:presLayoutVars>
      </dgm:prSet>
      <dgm:spPr/>
    </dgm:pt>
  </dgm:ptLst>
  <dgm:cxnLst>
    <dgm:cxn modelId="{4DF7511A-A516-4BFD-9246-D4610024AE6B}" srcId="{81D61DB4-743D-4E95-BA7B-5CB004DC9DCD}" destId="{9CE4D824-572E-47EE-8A7B-AAFB014932AC}" srcOrd="1" destOrd="0" parTransId="{0834DADF-05D8-4EC2-81BC-20A866337EA2}" sibTransId="{DE7A9791-1442-4B31-A153-13C4B48D63D0}"/>
    <dgm:cxn modelId="{0A24BC24-DC05-4343-8F05-E134BAC54368}" srcId="{81D61DB4-743D-4E95-BA7B-5CB004DC9DCD}" destId="{D7093371-C328-4861-8DA6-D7EE039DB741}" srcOrd="0" destOrd="0" parTransId="{BDA8342A-239E-4475-90A7-EC156B9010E9}" sibTransId="{1E994B9F-5865-4497-8427-C28B96DEAB6E}"/>
    <dgm:cxn modelId="{3F205E42-0E5E-467C-BE03-10394A1E0BD0}" type="presOf" srcId="{D7093371-C328-4861-8DA6-D7EE039DB741}" destId="{240A3A9B-9463-4FCF-A197-C7D607750B3B}" srcOrd="0" destOrd="0" presId="urn:microsoft.com/office/officeart/2005/8/layout/vList3"/>
    <dgm:cxn modelId="{1A697550-8E16-49D5-A70F-0D09FCD99C64}" type="presOf" srcId="{9CE4D824-572E-47EE-8A7B-AAFB014932AC}" destId="{AAF5F750-F7CF-4EAC-9274-D61B843029D7}" srcOrd="0" destOrd="0" presId="urn:microsoft.com/office/officeart/2005/8/layout/vList3"/>
    <dgm:cxn modelId="{1596CE56-37F1-477C-AA14-3A6C0CEDB050}" type="presOf" srcId="{81D61DB4-743D-4E95-BA7B-5CB004DC9DCD}" destId="{8DD1107C-EE9D-45A9-8B00-749B5F90EA43}" srcOrd="0" destOrd="0" presId="urn:microsoft.com/office/officeart/2005/8/layout/vList3"/>
    <dgm:cxn modelId="{C4CDCDC8-8AEE-4799-BCBF-6675E78953A7}" srcId="{81D61DB4-743D-4E95-BA7B-5CB004DC9DCD}" destId="{542564E3-1015-4057-AFF9-6D7284AACF07}" srcOrd="2" destOrd="0" parTransId="{42EBEFB9-C087-4A51-8E4F-E971267C0C52}" sibTransId="{6D80CB46-E4B2-48CF-A441-889979484174}"/>
    <dgm:cxn modelId="{66085EC9-A760-4626-B8AE-D3014168FDE1}" type="presOf" srcId="{542564E3-1015-4057-AFF9-6D7284AACF07}" destId="{9155ED90-AB84-41DA-846A-3B371B3F8C70}" srcOrd="0" destOrd="0" presId="urn:microsoft.com/office/officeart/2005/8/layout/vList3"/>
    <dgm:cxn modelId="{41AF9733-0CCE-4FA9-B2B7-F4BBBDCA4FAF}" type="presParOf" srcId="{8DD1107C-EE9D-45A9-8B00-749B5F90EA43}" destId="{657DFB43-4844-4B00-84EC-D728DC16123E}" srcOrd="0" destOrd="0" presId="urn:microsoft.com/office/officeart/2005/8/layout/vList3"/>
    <dgm:cxn modelId="{9FAA7922-A3FA-406D-9F3B-11F615368839}" type="presParOf" srcId="{657DFB43-4844-4B00-84EC-D728DC16123E}" destId="{70A78C7F-C581-4F65-A6C6-8E97CAD125A3}" srcOrd="0" destOrd="0" presId="urn:microsoft.com/office/officeart/2005/8/layout/vList3"/>
    <dgm:cxn modelId="{8EA4BB92-198E-4DF7-B39A-A7E1CB75161B}" type="presParOf" srcId="{657DFB43-4844-4B00-84EC-D728DC16123E}" destId="{240A3A9B-9463-4FCF-A197-C7D607750B3B}" srcOrd="1" destOrd="0" presId="urn:microsoft.com/office/officeart/2005/8/layout/vList3"/>
    <dgm:cxn modelId="{BCF0AAEC-23EE-427A-AE5D-0907A90593ED}" type="presParOf" srcId="{8DD1107C-EE9D-45A9-8B00-749B5F90EA43}" destId="{529A61D0-4269-45AD-8DD3-70A3834E54DF}" srcOrd="1" destOrd="0" presId="urn:microsoft.com/office/officeart/2005/8/layout/vList3"/>
    <dgm:cxn modelId="{4873009A-F5E0-47FC-AB9C-87253560983E}" type="presParOf" srcId="{8DD1107C-EE9D-45A9-8B00-749B5F90EA43}" destId="{9096455B-F8D6-482A-9357-A81295DE6E1F}" srcOrd="2" destOrd="0" presId="urn:microsoft.com/office/officeart/2005/8/layout/vList3"/>
    <dgm:cxn modelId="{C6A19462-428C-4943-AE1F-3F78460F0A56}" type="presParOf" srcId="{9096455B-F8D6-482A-9357-A81295DE6E1F}" destId="{FCB3A9E3-9E05-41B1-B896-C1F14601DD15}" srcOrd="0" destOrd="0" presId="urn:microsoft.com/office/officeart/2005/8/layout/vList3"/>
    <dgm:cxn modelId="{4F21B82C-B6A6-4014-B0EF-FB94E1D4420A}" type="presParOf" srcId="{9096455B-F8D6-482A-9357-A81295DE6E1F}" destId="{AAF5F750-F7CF-4EAC-9274-D61B843029D7}" srcOrd="1" destOrd="0" presId="urn:microsoft.com/office/officeart/2005/8/layout/vList3"/>
    <dgm:cxn modelId="{C4A7A19F-CDCC-4856-9E6B-646CC5708A9C}" type="presParOf" srcId="{8DD1107C-EE9D-45A9-8B00-749B5F90EA43}" destId="{30AD7975-E784-4471-823F-A2FB00591F63}" srcOrd="3" destOrd="0" presId="urn:microsoft.com/office/officeart/2005/8/layout/vList3"/>
    <dgm:cxn modelId="{D80AADD3-EB54-4291-9587-1AE0A8235224}" type="presParOf" srcId="{8DD1107C-EE9D-45A9-8B00-749B5F90EA43}" destId="{8755300C-24F5-4442-A92A-920389BF3D3A}" srcOrd="4" destOrd="0" presId="urn:microsoft.com/office/officeart/2005/8/layout/vList3"/>
    <dgm:cxn modelId="{79E8C625-BF7F-43F6-A03E-1B7215DA7231}" type="presParOf" srcId="{8755300C-24F5-4442-A92A-920389BF3D3A}" destId="{F7DC43DA-61EE-445E-B1A3-784F09B16389}" srcOrd="0" destOrd="0" presId="urn:microsoft.com/office/officeart/2005/8/layout/vList3"/>
    <dgm:cxn modelId="{498B85CD-DB63-4013-98EE-4905496857FC}" type="presParOf" srcId="{8755300C-24F5-4442-A92A-920389BF3D3A}" destId="{9155ED90-AB84-41DA-846A-3B371B3F8C70}" srcOrd="1" destOrd="0" presId="urn:microsoft.com/office/officeart/2005/8/layout/vList3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A3A9B-9463-4FCF-A197-C7D607750B3B}">
      <dsp:nvSpPr>
        <dsp:cNvPr id="0" name=""/>
        <dsp:cNvSpPr/>
      </dsp:nvSpPr>
      <dsp:spPr>
        <a:xfrm rot="10800000">
          <a:off x="2428652" y="491"/>
          <a:ext cx="8500395" cy="1150299"/>
        </a:xfrm>
        <a:prstGeom prst="homePlate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250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Why is there a missing value?</a:t>
          </a:r>
          <a:endParaRPr lang="en-GB" sz="2800" kern="1200" dirty="0">
            <a:solidFill>
              <a:schemeClr val="tx1"/>
            </a:solidFill>
          </a:endParaRPr>
        </a:p>
      </dsp:txBody>
      <dsp:txXfrm rot="10800000">
        <a:off x="2716227" y="491"/>
        <a:ext cx="8212820" cy="1150299"/>
      </dsp:txXfrm>
    </dsp:sp>
    <dsp:sp modelId="{70A78C7F-C581-4F65-A6C6-8E97CAD125A3}">
      <dsp:nvSpPr>
        <dsp:cNvPr id="0" name=""/>
        <dsp:cNvSpPr/>
      </dsp:nvSpPr>
      <dsp:spPr>
        <a:xfrm>
          <a:off x="1853502" y="491"/>
          <a:ext cx="1150299" cy="1150299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5F750-F7CF-4EAC-9274-D61B843029D7}">
      <dsp:nvSpPr>
        <dsp:cNvPr id="0" name=""/>
        <dsp:cNvSpPr/>
      </dsp:nvSpPr>
      <dsp:spPr>
        <a:xfrm rot="10800000">
          <a:off x="2428652" y="1438366"/>
          <a:ext cx="8500395" cy="1150299"/>
        </a:xfrm>
        <a:prstGeom prst="homePlate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250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If you remove the row will you lose information?</a:t>
          </a:r>
        </a:p>
      </dsp:txBody>
      <dsp:txXfrm rot="10800000">
        <a:off x="2716227" y="1438366"/>
        <a:ext cx="8212820" cy="1150299"/>
      </dsp:txXfrm>
    </dsp:sp>
    <dsp:sp modelId="{FCB3A9E3-9E05-41B1-B896-C1F14601DD15}">
      <dsp:nvSpPr>
        <dsp:cNvPr id="0" name=""/>
        <dsp:cNvSpPr/>
      </dsp:nvSpPr>
      <dsp:spPr>
        <a:xfrm>
          <a:off x="1853502" y="1438366"/>
          <a:ext cx="1150299" cy="1150299"/>
        </a:xfrm>
        <a:prstGeom prst="ellipse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5ED90-AB84-41DA-846A-3B371B3F8C70}">
      <dsp:nvSpPr>
        <dsp:cNvPr id="0" name=""/>
        <dsp:cNvSpPr/>
      </dsp:nvSpPr>
      <dsp:spPr>
        <a:xfrm rot="10800000">
          <a:off x="2428652" y="2876240"/>
          <a:ext cx="8500395" cy="1150299"/>
        </a:xfrm>
        <a:prstGeom prst="homePlate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250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Is the missing value likely to be added in later? </a:t>
          </a:r>
          <a:endParaRPr lang="en-GB" sz="2800" kern="1200" dirty="0">
            <a:solidFill>
              <a:schemeClr val="tx1"/>
            </a:solidFill>
          </a:endParaRPr>
        </a:p>
      </dsp:txBody>
      <dsp:txXfrm rot="10800000">
        <a:off x="2716227" y="2876240"/>
        <a:ext cx="8212820" cy="1150299"/>
      </dsp:txXfrm>
    </dsp:sp>
    <dsp:sp modelId="{F7DC43DA-61EE-445E-B1A3-784F09B16389}">
      <dsp:nvSpPr>
        <dsp:cNvPr id="0" name=""/>
        <dsp:cNvSpPr/>
      </dsp:nvSpPr>
      <dsp:spPr>
        <a:xfrm>
          <a:off x="1853502" y="2876240"/>
          <a:ext cx="1150299" cy="1150299"/>
        </a:xfrm>
        <a:prstGeom prst="ellipse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DFF-9A69-4CF3-905A-BFD153C5F59B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2BEC-CF82-4C09-9201-E8A94A91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5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9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2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data.schools@ed.ac.uk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F22CF6-B432-4127-8727-92509BF66A0B}"/>
              </a:ext>
            </a:extLst>
          </p:cNvPr>
          <p:cNvSpPr/>
          <p:nvPr userDrawn="1"/>
        </p:nvSpPr>
        <p:spPr>
          <a:xfrm>
            <a:off x="34539" y="5218747"/>
            <a:ext cx="1686758" cy="1598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7435ED-A21A-4866-AA1D-EB145468B534}"/>
              </a:ext>
            </a:extLst>
          </p:cNvPr>
          <p:cNvSpPr/>
          <p:nvPr userDrawn="1"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D59AAAB-7C6B-4DD6-B5A8-F04557182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621192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727EC0E-2A2F-4A67-9842-0111FD944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138" y="5687254"/>
            <a:ext cx="1844980" cy="951318"/>
          </a:xfrm>
          <a:prstGeom prst="rect">
            <a:avLst/>
          </a:prstGeom>
        </p:spPr>
      </p:pic>
      <p:pic>
        <p:nvPicPr>
          <p:cNvPr id="17" name="Picture 2" descr="Home - The Data Lab">
            <a:extLst>
              <a:ext uri="{FF2B5EF4-FFF2-40B4-BE49-F238E27FC236}">
                <a16:creationId xmlns:a16="http://schemas.microsoft.com/office/drawing/2014/main" id="{095DCC10-2C73-4208-BFFA-01AA3F2BF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825" y="5735836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A54839-DD7D-4D43-B7B4-5A74388EC6DD}"/>
              </a:ext>
            </a:extLst>
          </p:cNvPr>
          <p:cNvSpPr/>
          <p:nvPr userDrawn="1"/>
        </p:nvSpPr>
        <p:spPr>
          <a:xfrm>
            <a:off x="0" y="536348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64C9410-0E98-42B6-9A7D-82908C7919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621192"/>
            <a:ext cx="1922636" cy="8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9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0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6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9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9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05" y="6460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05" y="35257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8280" y="5280025"/>
            <a:ext cx="11115525" cy="1520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8" name="Picture 7" descr="A picture containing clock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686" y="5257800"/>
            <a:ext cx="1541780" cy="15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5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93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93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893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45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045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38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63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BD0DA7-BBDB-4BF4-9DD1-BE8DCD03695B}"/>
              </a:ext>
            </a:extLst>
          </p:cNvPr>
          <p:cNvSpPr txBox="1">
            <a:spLocks/>
          </p:cNvSpPr>
          <p:nvPr userDrawn="1"/>
        </p:nvSpPr>
        <p:spPr>
          <a:xfrm>
            <a:off x="142043" y="365124"/>
            <a:ext cx="11913833" cy="1325563"/>
          </a:xfrm>
          <a:prstGeom prst="rect">
            <a:avLst/>
          </a:prstGeom>
          <a:noFill/>
          <a:ln w="38100">
            <a:solidFill>
              <a:srgbClr val="6A9CA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2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1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947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19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028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AD55E-B5BD-4F94-AFC2-AB026D9E2A7C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C21C5-517E-4677-BE4F-7D6B7E168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9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78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89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94" y="5214452"/>
            <a:ext cx="4219575" cy="74295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424" y="5062052"/>
            <a:ext cx="2014220" cy="89344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502229" y="2690675"/>
            <a:ext cx="9358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you require this document in an alternative format, such as large print or a coloured background, please contact Claire </a:t>
            </a:r>
            <a:r>
              <a:rPr lang="en-GB" sz="1800" b="1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Sowton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1800" b="1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data.schools@ed.ac.uk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or Moray House School of Education and Sport, St John’s Land, Holyrood Road, Edinburgh, EH8 8AQ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6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Definition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C459A-0EA2-4F58-B130-CE5FAD9E3065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CE673B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 descr="Person with idea with solid fill">
            <a:extLst>
              <a:ext uri="{FF2B5EF4-FFF2-40B4-BE49-F238E27FC236}">
                <a16:creationId xmlns:a16="http://schemas.microsoft.com/office/drawing/2014/main" id="{E25AACE2-3951-471B-8CFA-5CCC751F5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56019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 userDrawn="1"/>
        </p:nvSpPr>
        <p:spPr>
          <a:xfrm>
            <a:off x="698571" y="1052924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3629025" y="921544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571">
            <a:off x="9045676" y="1244797"/>
            <a:ext cx="3517557" cy="1758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24BC5B0-ED93-4857-9385-89EF03617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79" y="5680255"/>
            <a:ext cx="1428592" cy="11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0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0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F6F-4D60-4FD1-8EA1-73321BFA1540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2" r:id="rId2"/>
    <p:sldLayoutId id="2147483672" r:id="rId3"/>
    <p:sldLayoutId id="2147483674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28575">
            <a:solidFill>
              <a:schemeClr val="accent5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8450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4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exce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switch-between-relative-absolute-and-mixed-references-dfec08cd-ae65-4f56-839e-5f0d8d0baca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4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hyperlink" Target="https://creativecommons.org/licenses/by-nc/4.0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creativecommons.org/licenses/by-nc-sa/4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1093"/>
            <a:ext cx="9144000" cy="184529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Summarising datasets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in Excel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6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Example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820C6-9252-4C3E-8094-C3E86C0D1D99}"/>
              </a:ext>
            </a:extLst>
          </p:cNvPr>
          <p:cNvSpPr txBox="1"/>
          <p:nvPr/>
        </p:nvSpPr>
        <p:spPr>
          <a:xfrm>
            <a:off x="205371" y="1690688"/>
            <a:ext cx="830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Summarise</a:t>
            </a:r>
            <a:r>
              <a:rPr lang="en-US" sz="2400" dirty="0"/>
              <a:t> the test results in this dataset.  </a:t>
            </a:r>
            <a:endParaRPr lang="en-GB" sz="2400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12A055-08B6-4D63-8105-319054E86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51442"/>
              </p:ext>
            </p:extLst>
          </p:nvPr>
        </p:nvGraphicFramePr>
        <p:xfrm>
          <a:off x="205369" y="2905376"/>
          <a:ext cx="5790077" cy="3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061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245096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  <a:gridCol w="1237778">
                  <a:extLst>
                    <a:ext uri="{9D8B030D-6E8A-4147-A177-3AD203B41FA5}">
                      <a16:colId xmlns:a16="http://schemas.microsoft.com/office/drawing/2014/main" val="322042952"/>
                    </a:ext>
                  </a:extLst>
                </a:gridCol>
                <a:gridCol w="1446142">
                  <a:extLst>
                    <a:ext uri="{9D8B030D-6E8A-4147-A177-3AD203B41FA5}">
                      <a16:colId xmlns:a16="http://schemas.microsoft.com/office/drawing/2014/main" val="5054244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tx1"/>
                          </a:solidFill>
                        </a:rPr>
                        <a:t>pupil_ID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test_1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test_2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test_3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GH1254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SE1547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DM4758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KL4758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96541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PM4575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615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F4C63B-9AE2-49BB-8B67-14E84C9A2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21177"/>
              </p:ext>
            </p:extLst>
          </p:nvPr>
        </p:nvGraphicFramePr>
        <p:xfrm>
          <a:off x="6868999" y="2905376"/>
          <a:ext cx="4976230" cy="26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9473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070086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  <a:gridCol w="1063797">
                  <a:extLst>
                    <a:ext uri="{9D8B030D-6E8A-4147-A177-3AD203B41FA5}">
                      <a16:colId xmlns:a16="http://schemas.microsoft.com/office/drawing/2014/main" val="322042952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5054244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summary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965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AE5292D-8AB7-41CB-BA3F-C225D98AD2F1}"/>
              </a:ext>
            </a:extLst>
          </p:cNvPr>
          <p:cNvSpPr txBox="1"/>
          <p:nvPr/>
        </p:nvSpPr>
        <p:spPr>
          <a:xfrm>
            <a:off x="205369" y="2443711"/>
            <a:ext cx="336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Original dataset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C8035-E97C-4E0D-B7F5-E63359C991AF}"/>
              </a:ext>
            </a:extLst>
          </p:cNvPr>
          <p:cNvSpPr txBox="1"/>
          <p:nvPr/>
        </p:nvSpPr>
        <p:spPr>
          <a:xfrm>
            <a:off x="6868999" y="2443711"/>
            <a:ext cx="336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Summarised dataset</a:t>
            </a:r>
          </a:p>
        </p:txBody>
      </p:sp>
    </p:spTree>
    <p:extLst>
      <p:ext uri="{BB962C8B-B14F-4D97-AF65-F5344CB8AC3E}">
        <p14:creationId xmlns:p14="http://schemas.microsoft.com/office/powerpoint/2010/main" val="228206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turn…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FD087-B303-4949-AB9D-29963F1D5E59}"/>
              </a:ext>
            </a:extLst>
          </p:cNvPr>
          <p:cNvSpPr txBox="1"/>
          <p:nvPr/>
        </p:nvSpPr>
        <p:spPr>
          <a:xfrm>
            <a:off x="179109" y="1932496"/>
            <a:ext cx="1078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 you think the </a:t>
            </a:r>
            <a:r>
              <a:rPr lang="en-GB" sz="2400" b="1" dirty="0"/>
              <a:t>count, maximum and minimum </a:t>
            </a:r>
            <a:r>
              <a:rPr lang="en-GB" sz="2400" dirty="0"/>
              <a:t>would be in this dataset?</a:t>
            </a:r>
          </a:p>
          <a:p>
            <a:endParaRPr lang="en-GB" sz="2400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5D19606-E12B-49D4-856B-5C9867D8D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11333"/>
              </p:ext>
            </p:extLst>
          </p:nvPr>
        </p:nvGraphicFramePr>
        <p:xfrm>
          <a:off x="838200" y="2707413"/>
          <a:ext cx="3106157" cy="26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061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245096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ocean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tx1"/>
                          </a:solidFill>
                        </a:rPr>
                        <a:t>depth_m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Pacific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3,970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Atlantic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3,646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Indian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3,741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Arctic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1,205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61599"/>
                  </a:ext>
                </a:extLst>
              </a:tr>
            </a:tbl>
          </a:graphicData>
        </a:graphic>
      </p:graphicFrame>
      <p:pic>
        <p:nvPicPr>
          <p:cNvPr id="6" name="Picture 5" descr="Side view of a massive wave swirling">
            <a:extLst>
              <a:ext uri="{FF2B5EF4-FFF2-40B4-BE49-F238E27FC236}">
                <a16:creationId xmlns:a16="http://schemas.microsoft.com/office/drawing/2014/main" id="{C21460A4-99E6-4892-8E43-9107CD118F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118" y="2640382"/>
            <a:ext cx="5111682" cy="34077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3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turn…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FD087-B303-4949-AB9D-29963F1D5E59}"/>
              </a:ext>
            </a:extLst>
          </p:cNvPr>
          <p:cNvSpPr txBox="1"/>
          <p:nvPr/>
        </p:nvSpPr>
        <p:spPr>
          <a:xfrm>
            <a:off x="179109" y="1932496"/>
            <a:ext cx="1078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do you think the </a:t>
            </a:r>
            <a:r>
              <a:rPr lang="en-GB" sz="2400" b="1" dirty="0"/>
              <a:t>count, maximum and minimum </a:t>
            </a:r>
            <a:r>
              <a:rPr lang="en-GB" sz="2400" dirty="0"/>
              <a:t>would be in this dataset?</a:t>
            </a:r>
          </a:p>
          <a:p>
            <a:endParaRPr lang="en-GB" sz="2400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5D19606-E12B-49D4-856B-5C9867D8D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7849"/>
              </p:ext>
            </p:extLst>
          </p:nvPr>
        </p:nvGraphicFramePr>
        <p:xfrm>
          <a:off x="838200" y="2707413"/>
          <a:ext cx="3106157" cy="26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061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245096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ocean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tx1"/>
                          </a:solidFill>
                        </a:rPr>
                        <a:t>depth_m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Pacific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3,970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Atlantic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3,646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Indian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3,741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Arctic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1,205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61599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729095-D92A-435A-8D2A-30DA57173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378644"/>
              </p:ext>
            </p:extLst>
          </p:nvPr>
        </p:nvGraphicFramePr>
        <p:xfrm>
          <a:off x="8026898" y="3363702"/>
          <a:ext cx="3106157" cy="2097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061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245096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summary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tx1"/>
                          </a:solidFill>
                        </a:rPr>
                        <a:t>depth_m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3,970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Minimum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1,205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EE6A3E80-BA29-4A09-AA40-75BF98D792F4}"/>
              </a:ext>
            </a:extLst>
          </p:cNvPr>
          <p:cNvSpPr/>
          <p:nvPr/>
        </p:nvSpPr>
        <p:spPr>
          <a:xfrm>
            <a:off x="4302507" y="3749511"/>
            <a:ext cx="3063711" cy="132556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Summarise</a:t>
            </a:r>
          </a:p>
        </p:txBody>
      </p:sp>
    </p:spTree>
    <p:extLst>
      <p:ext uri="{BB962C8B-B14F-4D97-AF65-F5344CB8AC3E}">
        <p14:creationId xmlns:p14="http://schemas.microsoft.com/office/powerpoint/2010/main" val="416646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a typeface="+mj-lt"/>
                <a:cs typeface="+mj-lt"/>
              </a:rPr>
              <a:t>Summarise </a:t>
            </a:r>
            <a:r>
              <a:rPr lang="en-GB">
                <a:solidFill>
                  <a:schemeClr val="tx1"/>
                </a:solidFill>
              </a:rPr>
              <a:t>in Excel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0772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are now going to look at summarising datasets in Excel. </a:t>
            </a:r>
          </a:p>
          <a:p>
            <a:endParaRPr lang="en-GB" sz="1200" dirty="0"/>
          </a:p>
          <a:p>
            <a:r>
              <a:rPr lang="en-GB" sz="2400" dirty="0"/>
              <a:t>The table below shows the formulas we will need for this. </a:t>
            </a:r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537290A-2487-4391-B35C-2E4EDF9EA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83517"/>
              </p:ext>
            </p:extLst>
          </p:nvPr>
        </p:nvGraphicFramePr>
        <p:xfrm>
          <a:off x="1862317" y="3084995"/>
          <a:ext cx="812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326482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54427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</a:rPr>
                        <a:t>Calculation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</a:rPr>
                        <a:t>Formula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1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=sum(A,B,C,D…)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15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Maximum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=max(A,B,C,D….)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56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Minimum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=min(A,B,C,D,…)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9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 (mean)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=average(A,B,C,D,…)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31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=count(A,B,C,D,…)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7355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4C09898-F539-47FC-B15A-6F5A9CB7A774}"/>
              </a:ext>
            </a:extLst>
          </p:cNvPr>
          <p:cNvSpPr txBox="1"/>
          <p:nvPr/>
        </p:nvSpPr>
        <p:spPr>
          <a:xfrm>
            <a:off x="1572" y="6488668"/>
            <a:ext cx="10848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For more details of the formulas in Excel, see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2F9F5-CBC1-4920-81E3-299563144D9A}"/>
              </a:ext>
            </a:extLst>
          </p:cNvPr>
          <p:cNvSpPr txBox="1"/>
          <p:nvPr/>
        </p:nvSpPr>
        <p:spPr>
          <a:xfrm>
            <a:off x="4284483" y="6488668"/>
            <a:ext cx="6117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https://support.microsoft.com/en-us/excel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4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0022F-97E8-4198-B60D-12A018D12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13" y="3017012"/>
            <a:ext cx="6724460" cy="36984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Summarising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147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1. </a:t>
            </a:r>
          </a:p>
          <a:p>
            <a:endParaRPr lang="en-GB" dirty="0"/>
          </a:p>
          <a:p>
            <a:r>
              <a:rPr lang="en-GB" dirty="0"/>
              <a:t>Create a new dataset with the variable headings you have selected and </a:t>
            </a:r>
            <a:r>
              <a:rPr lang="en-GB" b="1" dirty="0"/>
              <a:t>row labels for summary types </a:t>
            </a:r>
            <a:r>
              <a:rPr lang="en-GB" dirty="0"/>
              <a:t>you will calculate.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B23903-3B60-4B50-BA27-7CF3D9413E22}"/>
              </a:ext>
            </a:extLst>
          </p:cNvPr>
          <p:cNvSpPr/>
          <p:nvPr/>
        </p:nvSpPr>
        <p:spPr>
          <a:xfrm>
            <a:off x="2048765" y="4866238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53F21-FF5D-4957-87A3-56C816FF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10" y="2942852"/>
            <a:ext cx="6590170" cy="3798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Summary formulas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147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2. </a:t>
            </a:r>
          </a:p>
          <a:p>
            <a:endParaRPr lang="en-GB" dirty="0"/>
          </a:p>
          <a:p>
            <a:r>
              <a:rPr lang="en-GB" b="1" dirty="0"/>
              <a:t>Type in the calculation </a:t>
            </a:r>
            <a:r>
              <a:rPr lang="en-GB" dirty="0"/>
              <a:t>you will use to summarise the data.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B23903-3B60-4B50-BA27-7CF3D9413E22}"/>
              </a:ext>
            </a:extLst>
          </p:cNvPr>
          <p:cNvSpPr/>
          <p:nvPr/>
        </p:nvSpPr>
        <p:spPr>
          <a:xfrm>
            <a:off x="4047247" y="4671164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0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D2FF25-246C-49DD-9F69-DD3D7D7B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676" y="2942852"/>
            <a:ext cx="6342326" cy="3616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Copy formulas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1658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3. </a:t>
            </a:r>
          </a:p>
          <a:p>
            <a:endParaRPr lang="en-GB" dirty="0"/>
          </a:p>
          <a:p>
            <a:r>
              <a:rPr lang="en-GB" b="1" dirty="0"/>
              <a:t>Copy the calculation </a:t>
            </a:r>
            <a:r>
              <a:rPr lang="en-GB" dirty="0"/>
              <a:t>you have just typed into the first variable, and paste into the remaining variables of the new row.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945B-D610-4FAC-B08E-90724BBBB39A}"/>
              </a:ext>
            </a:extLst>
          </p:cNvPr>
          <p:cNvSpPr/>
          <p:nvPr/>
        </p:nvSpPr>
        <p:spPr>
          <a:xfrm>
            <a:off x="6925559" y="4751306"/>
            <a:ext cx="2169365" cy="192120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6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28E0C-E882-4245-A5DF-2265A28DB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370" y="2851899"/>
            <a:ext cx="6218103" cy="3610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Summarise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1147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4. </a:t>
            </a:r>
          </a:p>
          <a:p>
            <a:endParaRPr lang="en-GB" dirty="0"/>
          </a:p>
          <a:p>
            <a:r>
              <a:rPr lang="en-GB" b="1" dirty="0"/>
              <a:t>Repeat </a:t>
            </a:r>
            <a:r>
              <a:rPr lang="en-GB" dirty="0"/>
              <a:t>the process for any other summary calculations you need.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B23903-3B60-4B50-BA27-7CF3D9413E22}"/>
              </a:ext>
            </a:extLst>
          </p:cNvPr>
          <p:cNvSpPr/>
          <p:nvPr/>
        </p:nvSpPr>
        <p:spPr>
          <a:xfrm>
            <a:off x="6712325" y="4749988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6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Complete </a:t>
            </a:r>
            <a:r>
              <a:rPr lang="en-GB" sz="3600" b="1" dirty="0"/>
              <a:t>questions 1 to 6 </a:t>
            </a:r>
          </a:p>
          <a:p>
            <a:pPr marL="0" indent="0" algn="ctr">
              <a:buNone/>
            </a:pPr>
            <a:r>
              <a:rPr lang="en-GB" sz="3600" dirty="0"/>
              <a:t>in </a:t>
            </a:r>
            <a:r>
              <a:rPr lang="en-GB" sz="3600" b="1" dirty="0"/>
              <a:t>section 1 </a:t>
            </a:r>
            <a:r>
              <a:rPr lang="en-GB" sz="3600" dirty="0"/>
              <a:t>of the </a:t>
            </a:r>
          </a:p>
          <a:p>
            <a:pPr marL="0" indent="0" algn="ctr">
              <a:buNone/>
            </a:pPr>
            <a:r>
              <a:rPr lang="en-GB" sz="3600" dirty="0"/>
              <a:t>‘Summarising datasets in </a:t>
            </a:r>
          </a:p>
          <a:p>
            <a:pPr marL="0" indent="0" algn="ctr">
              <a:buNone/>
            </a:pPr>
            <a:r>
              <a:rPr lang="en-GB" sz="3600" dirty="0"/>
              <a:t>Excel’ workbook.</a:t>
            </a:r>
          </a:p>
          <a:p>
            <a:pPr marL="0" indent="0" algn="ctr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8920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2396246" y="2638849"/>
            <a:ext cx="7399507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</a:p>
          <a:p>
            <a:pPr algn="ctr"/>
            <a:r>
              <a:rPr lang="en-US" sz="4400" dirty="0"/>
              <a:t>To split a dataset into sets of rows based on some criteria. </a:t>
            </a:r>
          </a:p>
        </p:txBody>
      </p:sp>
    </p:spTree>
    <p:extLst>
      <p:ext uri="{BB962C8B-B14F-4D97-AF65-F5344CB8AC3E}">
        <p14:creationId xmlns:p14="http://schemas.microsoft.com/office/powerpoint/2010/main" val="391828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Learning intentions</a:t>
            </a: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A5D003-952C-4CC8-8F5A-EC222DA6F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099"/>
              </p:ext>
            </p:extLst>
          </p:nvPr>
        </p:nvGraphicFramePr>
        <p:xfrm>
          <a:off x="216030" y="1945779"/>
          <a:ext cx="11454353" cy="4547096"/>
        </p:xfrm>
        <a:graphic>
          <a:graphicData uri="http://schemas.openxmlformats.org/drawingml/2006/table">
            <a:tbl>
              <a:tblPr/>
              <a:tblGrid>
                <a:gridCol w="11454353">
                  <a:extLst>
                    <a:ext uri="{9D8B030D-6E8A-4147-A177-3AD203B41FA5}">
                      <a16:colId xmlns:a16="http://schemas.microsoft.com/office/drawing/2014/main" val="803942006"/>
                    </a:ext>
                  </a:extLst>
                </a:gridCol>
              </a:tblGrid>
              <a:tr h="4547096">
                <a:tc>
                  <a:txBody>
                    <a:bodyPr/>
                    <a:lstStyle/>
                    <a:p>
                      <a:r>
                        <a:rPr lang="en-GB" sz="2800" noProof="0" dirty="0"/>
                        <a:t>We will be learning to summarise datasets in Excel, specifically to</a:t>
                      </a:r>
                    </a:p>
                    <a:p>
                      <a:endParaRPr lang="en-GB" sz="1400" noProof="0" dirty="0"/>
                    </a:p>
                    <a:p>
                      <a:endParaRPr lang="en-GB" sz="2400" noProof="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noProof="0" dirty="0"/>
                        <a:t>calculate the</a:t>
                      </a:r>
                      <a:r>
                        <a:rPr lang="en-GB" sz="2800" b="1" noProof="0" dirty="0"/>
                        <a:t> total, count</a:t>
                      </a:r>
                      <a:r>
                        <a:rPr lang="en-GB" sz="2800" noProof="0" dirty="0"/>
                        <a:t>, </a:t>
                      </a:r>
                      <a:r>
                        <a:rPr lang="en-GB" sz="2800" b="1" noProof="0" dirty="0"/>
                        <a:t>min/max</a:t>
                      </a:r>
                      <a:r>
                        <a:rPr lang="en-GB" sz="2800" noProof="0" dirty="0"/>
                        <a:t> and</a:t>
                      </a:r>
                      <a:r>
                        <a:rPr lang="en-GB" sz="2800" b="1" noProof="0" dirty="0"/>
                        <a:t> average</a:t>
                      </a:r>
                      <a:r>
                        <a:rPr lang="en-GB" sz="2800" noProof="0" dirty="0"/>
                        <a:t> of rows data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GB" sz="2800" b="1" noProof="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noProof="0" dirty="0"/>
                        <a:t>group rows of data</a:t>
                      </a:r>
                      <a:r>
                        <a:rPr lang="en-GB" sz="2800" noProof="0" dirty="0"/>
                        <a:t> based on logical criteria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GB" sz="2800" noProof="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noProof="0" dirty="0"/>
                        <a:t>perform </a:t>
                      </a:r>
                      <a:r>
                        <a:rPr lang="en-GB" sz="2800" b="1" noProof="0" dirty="0"/>
                        <a:t>calculations on grouped data</a:t>
                      </a:r>
                      <a:endParaRPr lang="en-GB" sz="28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344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7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Show me…</a:t>
            </a:r>
            <a:endParaRPr lang="en-GB" b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D48F0-B194-4B5B-814C-6F937AFB1278}"/>
              </a:ext>
            </a:extLst>
          </p:cNvPr>
          <p:cNvSpPr txBox="1"/>
          <p:nvPr/>
        </p:nvSpPr>
        <p:spPr>
          <a:xfrm>
            <a:off x="254524" y="1870377"/>
            <a:ext cx="73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These animals have been </a:t>
            </a:r>
            <a:r>
              <a:rPr lang="en-GB" sz="2400" b="1" dirty="0"/>
              <a:t>grouped by colour</a:t>
            </a:r>
          </a:p>
        </p:txBody>
      </p:sp>
      <p:pic>
        <p:nvPicPr>
          <p:cNvPr id="12" name="Picture 11" descr="Red fox in the woods">
            <a:extLst>
              <a:ext uri="{FF2B5EF4-FFF2-40B4-BE49-F238E27FC236}">
                <a16:creationId xmlns:a16="http://schemas.microsoft.com/office/drawing/2014/main" id="{75A8388F-974D-4A1A-9AB0-F32910E1D5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" b="-1873"/>
          <a:stretch/>
        </p:blipFill>
        <p:spPr>
          <a:xfrm>
            <a:off x="1005657" y="2648362"/>
            <a:ext cx="2322652" cy="2322652"/>
          </a:xfrm>
          <a:prstGeom prst="ellipse">
            <a:avLst/>
          </a:prstGeom>
        </p:spPr>
      </p:pic>
      <p:pic>
        <p:nvPicPr>
          <p:cNvPr id="14" name="Picture 13" descr="Squirrel on a rock">
            <a:extLst>
              <a:ext uri="{FF2B5EF4-FFF2-40B4-BE49-F238E27FC236}">
                <a16:creationId xmlns:a16="http://schemas.microsoft.com/office/drawing/2014/main" id="{D1E3C916-3A63-483A-8BDC-8F73D41D37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0"/>
          <a:stretch/>
        </p:blipFill>
        <p:spPr>
          <a:xfrm>
            <a:off x="2978584" y="2701578"/>
            <a:ext cx="2472651" cy="2472651"/>
          </a:xfrm>
          <a:prstGeom prst="ellipse">
            <a:avLst/>
          </a:prstGeom>
        </p:spPr>
      </p:pic>
      <p:pic>
        <p:nvPicPr>
          <p:cNvPr id="16" name="Picture 15" descr="Deer with antlers in a meadow at dawn">
            <a:extLst>
              <a:ext uri="{FF2B5EF4-FFF2-40B4-BE49-F238E27FC236}">
                <a16:creationId xmlns:a16="http://schemas.microsoft.com/office/drawing/2014/main" id="{E0919C7A-A910-4CF3-9C10-B7C1E72BEC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2258" y="4141560"/>
            <a:ext cx="2485813" cy="2485813"/>
          </a:xfrm>
          <a:prstGeom prst="ellipse">
            <a:avLst/>
          </a:prstGeom>
        </p:spPr>
      </p:pic>
      <p:pic>
        <p:nvPicPr>
          <p:cNvPr id="18" name="Picture 17" descr="Two white swans forming a heart">
            <a:extLst>
              <a:ext uri="{FF2B5EF4-FFF2-40B4-BE49-F238E27FC236}">
                <a16:creationId xmlns:a16="http://schemas.microsoft.com/office/drawing/2014/main" id="{D399D389-3562-46F3-AAC7-22D28855004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9503" y="2549612"/>
            <a:ext cx="2472651" cy="2472651"/>
          </a:xfrm>
          <a:prstGeom prst="ellipse">
            <a:avLst/>
          </a:prstGeom>
          <a:ln>
            <a:noFill/>
          </a:ln>
        </p:spPr>
      </p:pic>
      <p:pic>
        <p:nvPicPr>
          <p:cNvPr id="22" name="Picture 21" descr="Goats on grass">
            <a:extLst>
              <a:ext uri="{FF2B5EF4-FFF2-40B4-BE49-F238E27FC236}">
                <a16:creationId xmlns:a16="http://schemas.microsoft.com/office/drawing/2014/main" id="{DE9A8EFC-FBFD-4FF1-9E03-DF2D30FAF6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4524" y="2699604"/>
            <a:ext cx="2474625" cy="2474625"/>
          </a:xfrm>
          <a:prstGeom prst="ellipse">
            <a:avLst/>
          </a:prstGeom>
        </p:spPr>
      </p:pic>
      <p:pic>
        <p:nvPicPr>
          <p:cNvPr id="20" name="Picture 19" descr="Fields and unicorn">
            <a:extLst>
              <a:ext uri="{FF2B5EF4-FFF2-40B4-BE49-F238E27FC236}">
                <a16:creationId xmlns:a16="http://schemas.microsoft.com/office/drawing/2014/main" id="{101C6A1A-0F49-40EE-8443-4C70319D8C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793" y="4205755"/>
            <a:ext cx="2474625" cy="24746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4125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Grouping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68103-60A3-4EC7-BD59-755E53BE6841}"/>
              </a:ext>
            </a:extLst>
          </p:cNvPr>
          <p:cNvSpPr txBox="1"/>
          <p:nvPr/>
        </p:nvSpPr>
        <p:spPr>
          <a:xfrm>
            <a:off x="204622" y="2376514"/>
            <a:ext cx="576254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In the last section we looked at summarising all the rows in a dataset. </a:t>
            </a:r>
          </a:p>
          <a:p>
            <a:endParaRPr lang="en-GB" sz="2400" dirty="0"/>
          </a:p>
          <a:p>
            <a:r>
              <a:rPr lang="en-GB" sz="2400" dirty="0"/>
              <a:t>Now we are going to look at how to split datasets into sets of rows then </a:t>
            </a:r>
            <a:r>
              <a:rPr lang="en-GB" sz="2400" b="1" dirty="0"/>
              <a:t>summarise these groups of rows</a:t>
            </a:r>
            <a:r>
              <a:rPr lang="en-GB" sz="2400" dirty="0"/>
              <a:t>. </a:t>
            </a:r>
          </a:p>
          <a:p>
            <a:endParaRPr lang="en-GB" sz="2400" dirty="0"/>
          </a:p>
          <a:p>
            <a:r>
              <a:rPr lang="en-GB" sz="2400" dirty="0"/>
              <a:t>In data science, it is more usual (and useful) to summarise grouped data. </a:t>
            </a:r>
          </a:p>
          <a:p>
            <a:endParaRPr lang="en-GB" sz="2400" dirty="0"/>
          </a:p>
        </p:txBody>
      </p:sp>
      <p:pic>
        <p:nvPicPr>
          <p:cNvPr id="6" name="Picture 5" descr="Assorted piles of beans and legumes">
            <a:extLst>
              <a:ext uri="{FF2B5EF4-FFF2-40B4-BE49-F238E27FC236}">
                <a16:creationId xmlns:a16="http://schemas.microsoft.com/office/drawing/2014/main" id="{2BCE4EBA-0AB9-4C95-A781-BE81EA01F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872" y="2263787"/>
            <a:ext cx="5018886" cy="401110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Grouping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68103-60A3-4EC7-BD59-755E53BE6841}"/>
              </a:ext>
            </a:extLst>
          </p:cNvPr>
          <p:cNvSpPr txBox="1"/>
          <p:nvPr/>
        </p:nvSpPr>
        <p:spPr>
          <a:xfrm>
            <a:off x="166915" y="1914601"/>
            <a:ext cx="11586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When grouping data it can help to think about the following questions, </a:t>
            </a:r>
            <a:endParaRPr lang="en-GB" sz="2000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A351D-46D4-4CB9-9441-7ACBB42F8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2341969"/>
            <a:ext cx="11991871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78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Grouping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9AEA1-82F4-4DB4-9DDB-B84A5FDDE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" y="2095312"/>
            <a:ext cx="12058933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38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Grouping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F1783-5337-4B3B-8166-D03ECC4E82D6}"/>
              </a:ext>
            </a:extLst>
          </p:cNvPr>
          <p:cNvSpPr txBox="1"/>
          <p:nvPr/>
        </p:nvSpPr>
        <p:spPr>
          <a:xfrm>
            <a:off x="212272" y="1919406"/>
            <a:ext cx="771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“I need to know the </a:t>
            </a:r>
            <a:r>
              <a:rPr lang="en-GB" sz="2400" b="1" dirty="0"/>
              <a:t>total number of visitors </a:t>
            </a:r>
            <a:r>
              <a:rPr lang="en-GB" sz="2400" dirty="0"/>
              <a:t>in </a:t>
            </a:r>
            <a:r>
              <a:rPr lang="en-GB" sz="2400" b="1" dirty="0"/>
              <a:t>each month</a:t>
            </a:r>
            <a:r>
              <a:rPr lang="en-GB" sz="2400" dirty="0"/>
              <a:t>”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CEE6C1-427B-4EBD-B68B-A011C351C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81521"/>
              </p:ext>
            </p:extLst>
          </p:nvPr>
        </p:nvGraphicFramePr>
        <p:xfrm>
          <a:off x="377073" y="2781441"/>
          <a:ext cx="4412781" cy="2600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625">
                  <a:extLst>
                    <a:ext uri="{9D8B030D-6E8A-4147-A177-3AD203B41FA5}">
                      <a16:colId xmlns:a16="http://schemas.microsoft.com/office/drawing/2014/main" val="1664522695"/>
                    </a:ext>
                  </a:extLst>
                </a:gridCol>
                <a:gridCol w="1618078">
                  <a:extLst>
                    <a:ext uri="{9D8B030D-6E8A-4147-A177-3AD203B41FA5}">
                      <a16:colId xmlns:a16="http://schemas.microsoft.com/office/drawing/2014/main" val="36565267"/>
                    </a:ext>
                  </a:extLst>
                </a:gridCol>
                <a:gridCol w="1618078">
                  <a:extLst>
                    <a:ext uri="{9D8B030D-6E8A-4147-A177-3AD203B41FA5}">
                      <a16:colId xmlns:a16="http://schemas.microsoft.com/office/drawing/2014/main" val="4036630427"/>
                    </a:ext>
                  </a:extLst>
                </a:gridCol>
              </a:tblGrid>
              <a:tr h="375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dirty="0">
                          <a:effectLst/>
                        </a:rPr>
                        <a:t>month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dirty="0">
                          <a:effectLst/>
                        </a:rPr>
                        <a:t>venue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dirty="0" err="1">
                          <a:effectLst/>
                        </a:rPr>
                        <a:t>number_visitors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1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January</a:t>
                      </a:r>
                    </a:p>
                  </a:txBody>
                  <a:tcPr marL="9000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Café</a:t>
                      </a:r>
                    </a:p>
                  </a:txBody>
                  <a:tcPr marL="9000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 dirty="0">
                          <a:effectLst/>
                        </a:rPr>
                        <a:t>300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9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January</a:t>
                      </a:r>
                    </a:p>
                  </a:txBody>
                  <a:tcPr marL="9000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Ice cream shop</a:t>
                      </a:r>
                    </a:p>
                  </a:txBody>
                  <a:tcPr marL="9000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 dirty="0">
                          <a:effectLst/>
                        </a:rPr>
                        <a:t>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48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January</a:t>
                      </a:r>
                    </a:p>
                  </a:txBody>
                  <a:tcPr marL="9000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Restaurant</a:t>
                      </a:r>
                    </a:p>
                  </a:txBody>
                  <a:tcPr marL="9000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 dirty="0">
                          <a:effectLst/>
                        </a:rPr>
                        <a:t>2,500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97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</a:p>
                  </a:txBody>
                  <a:tcPr marL="9000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Café</a:t>
                      </a:r>
                    </a:p>
                  </a:txBody>
                  <a:tcPr marL="9000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 dirty="0">
                          <a:effectLst/>
                        </a:rPr>
                        <a:t>200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0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</a:p>
                  </a:txBody>
                  <a:tcPr marL="9000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Ice cream shop</a:t>
                      </a:r>
                    </a:p>
                  </a:txBody>
                  <a:tcPr marL="9000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 dirty="0">
                          <a:effectLst/>
                        </a:rPr>
                        <a:t>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26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</a:p>
                  </a:txBody>
                  <a:tcPr marL="9000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Restaurant</a:t>
                      </a:r>
                    </a:p>
                  </a:txBody>
                  <a:tcPr marL="9000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 dirty="0">
                          <a:effectLst/>
                        </a:rPr>
                        <a:t>1,000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T="762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8741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9D44AB0-7254-4795-A12B-814684BE8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16282"/>
              </p:ext>
            </p:extLst>
          </p:nvPr>
        </p:nvGraphicFramePr>
        <p:xfrm>
          <a:off x="8942765" y="3475990"/>
          <a:ext cx="3073400" cy="1211580"/>
        </p:xfrm>
        <a:graphic>
          <a:graphicData uri="http://schemas.openxmlformats.org/drawingml/2006/table">
            <a:tbl>
              <a:tblPr firstRow="1" bandRow="1"/>
              <a:tblGrid>
                <a:gridCol w="1358900">
                  <a:extLst>
                    <a:ext uri="{9D8B030D-6E8A-4147-A177-3AD203B41FA5}">
                      <a16:colId xmlns:a16="http://schemas.microsoft.com/office/drawing/2014/main" val="3279956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62854310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total_number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_visitors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0802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90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2,850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18077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90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17880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1CEB0070-D8D2-4584-B8F3-8E8D34D8439E}"/>
              </a:ext>
            </a:extLst>
          </p:cNvPr>
          <p:cNvSpPr/>
          <p:nvPr/>
        </p:nvSpPr>
        <p:spPr>
          <a:xfrm>
            <a:off x="5334454" y="3645816"/>
            <a:ext cx="3063711" cy="132556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Group by </a:t>
            </a:r>
            <a:r>
              <a:rPr lang="en-GB" b="1" dirty="0"/>
              <a:t>month</a:t>
            </a:r>
          </a:p>
          <a:p>
            <a:pPr algn="ctr"/>
            <a:r>
              <a:rPr lang="en-GB" dirty="0"/>
              <a:t>Then </a:t>
            </a:r>
            <a:r>
              <a:rPr lang="en-GB" b="1" dirty="0"/>
              <a:t>summarise</a:t>
            </a:r>
          </a:p>
        </p:txBody>
      </p:sp>
    </p:spTree>
    <p:extLst>
      <p:ext uri="{BB962C8B-B14F-4D97-AF65-F5344CB8AC3E}">
        <p14:creationId xmlns:p14="http://schemas.microsoft.com/office/powerpoint/2010/main" val="172126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turn…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FD087-B303-4949-AB9D-29963F1D5E59}"/>
              </a:ext>
            </a:extLst>
          </p:cNvPr>
          <p:cNvSpPr txBox="1"/>
          <p:nvPr/>
        </p:nvSpPr>
        <p:spPr>
          <a:xfrm>
            <a:off x="179109" y="1932496"/>
            <a:ext cx="11783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need to calculate the </a:t>
            </a:r>
            <a:r>
              <a:rPr lang="en-GB" sz="2400" b="1" dirty="0" err="1"/>
              <a:t>total_sales</a:t>
            </a:r>
            <a:r>
              <a:rPr lang="en-GB" sz="2400" b="1" dirty="0"/>
              <a:t> </a:t>
            </a:r>
            <a:r>
              <a:rPr lang="en-GB" sz="2400" dirty="0"/>
              <a:t> grouped by different criteria.</a:t>
            </a:r>
          </a:p>
          <a:p>
            <a:endParaRPr lang="en-GB" sz="2400" dirty="0"/>
          </a:p>
          <a:p>
            <a:r>
              <a:rPr lang="en-GB" sz="2400" dirty="0"/>
              <a:t>Can you think of some criteria you could use to group this dataset? e.g. group by price</a:t>
            </a:r>
          </a:p>
          <a:p>
            <a:endParaRPr lang="en-GB" sz="2400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45D19606-E12B-49D4-856B-5C9867D8D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572434"/>
              </p:ext>
            </p:extLst>
          </p:nvPr>
        </p:nvGraphicFramePr>
        <p:xfrm>
          <a:off x="366858" y="3460406"/>
          <a:ext cx="6504495" cy="3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691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1921670523"/>
                    </a:ext>
                  </a:extLst>
                </a:gridCol>
                <a:gridCol w="1380572">
                  <a:extLst>
                    <a:ext uri="{9D8B030D-6E8A-4147-A177-3AD203B41FA5}">
                      <a16:colId xmlns:a16="http://schemas.microsoft.com/office/drawing/2014/main" val="3021861443"/>
                    </a:ext>
                  </a:extLst>
                </a:gridCol>
                <a:gridCol w="972503">
                  <a:extLst>
                    <a:ext uri="{9D8B030D-6E8A-4147-A177-3AD203B41FA5}">
                      <a16:colId xmlns:a16="http://schemas.microsoft.com/office/drawing/2014/main" val="3298850860"/>
                    </a:ext>
                  </a:extLst>
                </a:gridCol>
                <a:gridCol w="1200830">
                  <a:extLst>
                    <a:ext uri="{9D8B030D-6E8A-4147-A177-3AD203B41FA5}">
                      <a16:colId xmlns:a16="http://schemas.microsoft.com/office/drawing/2014/main" val="32637790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price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Apple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Pink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£1.00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£53.00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Banana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£0.50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£40.50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Carrot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Vegetable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£0.50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£37.00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Dragon fruit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Pink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£1.00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£15.00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96541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Pepper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Vegetable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£0.50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£12.50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61599"/>
                  </a:ext>
                </a:extLst>
              </a:tr>
            </a:tbl>
          </a:graphicData>
        </a:graphic>
      </p:graphicFrame>
      <p:pic>
        <p:nvPicPr>
          <p:cNvPr id="7" name="Picture 6" descr="Assorted vegetables and fruits">
            <a:extLst>
              <a:ext uri="{FF2B5EF4-FFF2-40B4-BE49-F238E27FC236}">
                <a16:creationId xmlns:a16="http://schemas.microsoft.com/office/drawing/2014/main" id="{87B2FCC8-0B14-4215-94BD-011CD3E8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6776" y="3282866"/>
            <a:ext cx="3429000" cy="3429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1439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turn…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1BC16-B6C9-4C35-806B-AEB06A43E5EC}"/>
              </a:ext>
            </a:extLst>
          </p:cNvPr>
          <p:cNvSpPr txBox="1"/>
          <p:nvPr/>
        </p:nvSpPr>
        <p:spPr>
          <a:xfrm>
            <a:off x="7017079" y="1989938"/>
            <a:ext cx="34313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could be grouped by: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Colour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D0DF10-F7E5-490F-8A3F-154CE3A19078}"/>
              </a:ext>
            </a:extLst>
          </p:cNvPr>
          <p:cNvGraphicFramePr>
            <a:graphicFrameLocks noGrp="1"/>
          </p:cNvGraphicFramePr>
          <p:nvPr/>
        </p:nvGraphicFramePr>
        <p:xfrm>
          <a:off x="329938" y="5288606"/>
          <a:ext cx="3225800" cy="1310640"/>
        </p:xfrm>
        <a:graphic>
          <a:graphicData uri="http://schemas.openxmlformats.org/drawingml/2006/table">
            <a:tbl>
              <a:tblPr firstRow="1" bandRow="1"/>
              <a:tblGrid>
                <a:gridCol w="1612900">
                  <a:extLst>
                    <a:ext uri="{9D8B030D-6E8A-4147-A177-3AD203B41FA5}">
                      <a16:colId xmlns:a16="http://schemas.microsoft.com/office/drawing/2014/main" val="2506177864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1576877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total_sales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446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Pink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£68.00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164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£53.00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08962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£37.00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1906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4091CD3-D112-47FA-914A-FB995B59B728}"/>
              </a:ext>
            </a:extLst>
          </p:cNvPr>
          <p:cNvGraphicFramePr>
            <a:graphicFrameLocks noGrp="1"/>
          </p:cNvGraphicFramePr>
          <p:nvPr/>
        </p:nvGraphicFramePr>
        <p:xfrm>
          <a:off x="4431711" y="5288606"/>
          <a:ext cx="3225800" cy="975360"/>
        </p:xfrm>
        <a:graphic>
          <a:graphicData uri="http://schemas.openxmlformats.org/drawingml/2006/table">
            <a:tbl>
              <a:tblPr firstRow="1" bandRow="1"/>
              <a:tblGrid>
                <a:gridCol w="1612900">
                  <a:extLst>
                    <a:ext uri="{9D8B030D-6E8A-4147-A177-3AD203B41FA5}">
                      <a16:colId xmlns:a16="http://schemas.microsoft.com/office/drawing/2014/main" val="2651253725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38901263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total_sales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672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£108.50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045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£49.50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645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08D7CA-DC50-4EF2-85AF-411C13D508FB}"/>
              </a:ext>
            </a:extLst>
          </p:cNvPr>
          <p:cNvGraphicFramePr>
            <a:graphicFrameLocks noGrp="1"/>
          </p:cNvGraphicFramePr>
          <p:nvPr/>
        </p:nvGraphicFramePr>
        <p:xfrm>
          <a:off x="8533484" y="5291114"/>
          <a:ext cx="3225800" cy="975360"/>
        </p:xfrm>
        <a:graphic>
          <a:graphicData uri="http://schemas.openxmlformats.org/drawingml/2006/table">
            <a:tbl>
              <a:tblPr firstRow="1" bandRow="1"/>
              <a:tblGrid>
                <a:gridCol w="1612900">
                  <a:extLst>
                    <a:ext uri="{9D8B030D-6E8A-4147-A177-3AD203B41FA5}">
                      <a16:colId xmlns:a16="http://schemas.microsoft.com/office/drawing/2014/main" val="2766742650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16812048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total_sales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55024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£1.00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£68.00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6356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£0.50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£90.00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10241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607320C0-38D3-4524-B0F3-711BB5A97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57816"/>
              </p:ext>
            </p:extLst>
          </p:nvPr>
        </p:nvGraphicFramePr>
        <p:xfrm>
          <a:off x="329938" y="1942368"/>
          <a:ext cx="6070864" cy="2898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712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  <a:gridCol w="1214173">
                  <a:extLst>
                    <a:ext uri="{9D8B030D-6E8A-4147-A177-3AD203B41FA5}">
                      <a16:colId xmlns:a16="http://schemas.microsoft.com/office/drawing/2014/main" val="1921670523"/>
                    </a:ext>
                  </a:extLst>
                </a:gridCol>
                <a:gridCol w="1288534">
                  <a:extLst>
                    <a:ext uri="{9D8B030D-6E8A-4147-A177-3AD203B41FA5}">
                      <a16:colId xmlns:a16="http://schemas.microsoft.com/office/drawing/2014/main" val="3021861443"/>
                    </a:ext>
                  </a:extLst>
                </a:gridCol>
                <a:gridCol w="907670">
                  <a:extLst>
                    <a:ext uri="{9D8B030D-6E8A-4147-A177-3AD203B41FA5}">
                      <a16:colId xmlns:a16="http://schemas.microsoft.com/office/drawing/2014/main" val="329885086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3263779036"/>
                    </a:ext>
                  </a:extLst>
                </a:gridCol>
              </a:tblGrid>
              <a:tr h="33145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price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0656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Apple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Pink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Fruit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£1.00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£53.00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0656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Banana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Yellow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Fruit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£0.50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£40.50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0656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Carrot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Orange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Vegetable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£0.50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£37.00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  <a:tr h="50656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Dragon fruit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Pink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Fruit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£1.00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£15.00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96541"/>
                  </a:ext>
                </a:extLst>
              </a:tr>
              <a:tr h="50656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Pepper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Yellow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Vegetable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£0.50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£12.50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6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5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76A5E9-CD85-4B6D-965E-8318DCFAB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793" y="2903717"/>
            <a:ext cx="3669433" cy="2505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to group a dataset in Excel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6DFB1-F058-478E-B914-9FC5230111AA}"/>
              </a:ext>
            </a:extLst>
          </p:cNvPr>
          <p:cNvSpPr txBox="1"/>
          <p:nvPr/>
        </p:nvSpPr>
        <p:spPr>
          <a:xfrm>
            <a:off x="367645" y="2685462"/>
            <a:ext cx="5869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are now going to look at </a:t>
            </a:r>
            <a:r>
              <a:rPr lang="en-GB" sz="2400" b="1" dirty="0"/>
              <a:t>how to group this dataset in Excel</a:t>
            </a:r>
            <a:r>
              <a:rPr lang="en-GB" sz="2400" dirty="0"/>
              <a:t> and calculate,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Number of sales by month (Count)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Total sales by month (Sum)</a:t>
            </a:r>
          </a:p>
        </p:txBody>
      </p:sp>
    </p:spTree>
    <p:extLst>
      <p:ext uri="{BB962C8B-B14F-4D97-AF65-F5344CB8AC3E}">
        <p14:creationId xmlns:p14="http://schemas.microsoft.com/office/powerpoint/2010/main" val="174341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76A5E9-CD85-4B6D-965E-8318DCFAB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893" y="3111107"/>
            <a:ext cx="7248525" cy="2505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Setting up a grouped dataset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356253" y="1865923"/>
            <a:ext cx="1147949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Step 1. </a:t>
            </a:r>
          </a:p>
          <a:p>
            <a:endParaRPr lang="en-GB" dirty="0"/>
          </a:p>
          <a:p>
            <a:r>
              <a:rPr lang="en-GB" dirty="0"/>
              <a:t>Create a new dataset with the variable headings and the data items you want to group by, in this case by </a:t>
            </a:r>
            <a:r>
              <a:rPr lang="en-GB" b="1" dirty="0"/>
              <a:t>month</a:t>
            </a:r>
            <a:r>
              <a:rPr lang="en-GB" dirty="0"/>
              <a:t>. 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B23903-3B60-4B50-BA27-7CF3D9413E22}"/>
              </a:ext>
            </a:extLst>
          </p:cNvPr>
          <p:cNvSpPr/>
          <p:nvPr/>
        </p:nvSpPr>
        <p:spPr>
          <a:xfrm>
            <a:off x="6223655" y="2789253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96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COUNTIF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CABB3-844B-4598-ADF9-6BF15A4B930D}"/>
              </a:ext>
            </a:extLst>
          </p:cNvPr>
          <p:cNvSpPr txBox="1"/>
          <p:nvPr/>
        </p:nvSpPr>
        <p:spPr>
          <a:xfrm>
            <a:off x="838200" y="3784361"/>
            <a:ext cx="10515599" cy="5788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=</a:t>
            </a:r>
            <a:r>
              <a:rPr lang="en-GB" sz="2800" b="1" dirty="0" err="1"/>
              <a:t>countif</a:t>
            </a:r>
            <a:r>
              <a:rPr lang="en-GB" sz="2800" b="1" dirty="0"/>
              <a:t>(</a:t>
            </a:r>
            <a:r>
              <a:rPr lang="en-US" sz="2800" dirty="0"/>
              <a:t>Where do you want to look?, What do you want to look for?</a:t>
            </a:r>
            <a:r>
              <a:rPr lang="en-US" sz="2800" b="1" dirty="0"/>
              <a:t>)</a:t>
            </a:r>
            <a:endParaRPr lang="en-GB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C37AA-65F6-401D-97B0-88AA9BF09187}"/>
              </a:ext>
            </a:extLst>
          </p:cNvPr>
          <p:cNvSpPr txBox="1"/>
          <p:nvPr/>
        </p:nvSpPr>
        <p:spPr>
          <a:xfrm>
            <a:off x="278874" y="1855105"/>
            <a:ext cx="1147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2. </a:t>
            </a:r>
          </a:p>
          <a:p>
            <a:endParaRPr lang="en-GB" dirty="0"/>
          </a:p>
          <a:p>
            <a:r>
              <a:rPr lang="en-GB" dirty="0"/>
              <a:t>As </a:t>
            </a:r>
            <a:r>
              <a:rPr lang="en-GB" sz="1800" dirty="0"/>
              <a:t>we want to count the number of sales by month, we can use an Excel function COUNTIF.  </a:t>
            </a:r>
          </a:p>
        </p:txBody>
      </p:sp>
    </p:spTree>
    <p:extLst>
      <p:ext uri="{BB962C8B-B14F-4D97-AF65-F5344CB8AC3E}">
        <p14:creationId xmlns:p14="http://schemas.microsoft.com/office/powerpoint/2010/main" val="211529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Background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70BA-EE72-4E29-9933-A8AE14BAF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604" y="2242467"/>
            <a:ext cx="5415331" cy="4060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ea typeface="Calibri" panose="020F0502020204030204" pitchFamily="34" charset="0"/>
                <a:cs typeface="Times New Roman (Body CS)"/>
              </a:rPr>
              <a:t>When trying to solve a problem in data science understanding the data you have is fundamental.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Rows of data </a:t>
            </a:r>
            <a:r>
              <a:rPr lang="en-GB" sz="2400" dirty="0"/>
              <a:t>can be </a:t>
            </a:r>
            <a:r>
              <a:rPr lang="en-GB" sz="2400" b="1" dirty="0"/>
              <a:t>filtered</a:t>
            </a:r>
            <a:r>
              <a:rPr lang="en-GB" sz="2400" dirty="0"/>
              <a:t> and </a:t>
            </a:r>
            <a:r>
              <a:rPr lang="en-GB" sz="2400" b="1" dirty="0"/>
              <a:t>sorted</a:t>
            </a:r>
            <a:r>
              <a:rPr lang="en-GB" sz="2400" dirty="0"/>
              <a:t> to help you understand your data.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In this lesson we will look at how you can also </a:t>
            </a:r>
            <a:r>
              <a:rPr lang="en-GB" sz="2400" b="1" dirty="0"/>
              <a:t>summarise and group rows of </a:t>
            </a:r>
            <a:r>
              <a:rPr lang="en-US" sz="2400" b="1" dirty="0"/>
              <a:t>data.</a:t>
            </a:r>
          </a:p>
        </p:txBody>
      </p:sp>
      <p:pic>
        <p:nvPicPr>
          <p:cNvPr id="5" name="Picture 4" descr="City lights focused in magnifying glass">
            <a:extLst>
              <a:ext uri="{FF2B5EF4-FFF2-40B4-BE49-F238E27FC236}">
                <a16:creationId xmlns:a16="http://schemas.microsoft.com/office/drawing/2014/main" id="{012A4525-C56B-478D-A2E6-BAAC9DA97E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41542"/>
            <a:ext cx="5438237" cy="36246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5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COUNTIF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2084A-F634-45D2-877D-187920886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046" y="3082369"/>
            <a:ext cx="8202596" cy="25548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2C94CB-097C-4A14-9D49-8C36F80E4F50}"/>
              </a:ext>
            </a:extLst>
          </p:cNvPr>
          <p:cNvSpPr/>
          <p:nvPr/>
        </p:nvSpPr>
        <p:spPr>
          <a:xfrm>
            <a:off x="150829" y="5816338"/>
            <a:ext cx="2846895" cy="76357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Where</a:t>
            </a:r>
            <a:r>
              <a:rPr lang="en-US" sz="1800" dirty="0"/>
              <a:t> do you want to look?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91C8BE-9CAF-413C-BF1B-52890FB783B3}"/>
              </a:ext>
            </a:extLst>
          </p:cNvPr>
          <p:cNvCxnSpPr>
            <a:stCxn id="7" idx="0"/>
          </p:cNvCxnSpPr>
          <p:nvPr/>
        </p:nvCxnSpPr>
        <p:spPr>
          <a:xfrm flipV="1">
            <a:off x="1574277" y="5015060"/>
            <a:ext cx="763570" cy="801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A39F4F-ABC9-450A-BF05-DD617313BB1B}"/>
              </a:ext>
            </a:extLst>
          </p:cNvPr>
          <p:cNvSpPr/>
          <p:nvPr/>
        </p:nvSpPr>
        <p:spPr>
          <a:xfrm>
            <a:off x="8646194" y="2785743"/>
            <a:ext cx="2846895" cy="76357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What</a:t>
            </a:r>
            <a:r>
              <a:rPr lang="en-US" sz="1800" dirty="0"/>
              <a:t> do you want to look for?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AED60F-A710-4046-9E9B-F1A3751C89C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523350" y="3167529"/>
            <a:ext cx="2122844" cy="9519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B4FDE95-19D9-42D6-B87B-E6186489B63E}"/>
              </a:ext>
            </a:extLst>
          </p:cNvPr>
          <p:cNvSpPr txBox="1"/>
          <p:nvPr/>
        </p:nvSpPr>
        <p:spPr>
          <a:xfrm>
            <a:off x="5951621" y="5995447"/>
            <a:ext cx="580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This formula looks for the string “Jan” in the cells A2 to A7 and returns the number of times it finds it.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A4094C-9967-46CA-BE74-FA1F3569EBEB}"/>
              </a:ext>
            </a:extLst>
          </p:cNvPr>
          <p:cNvSpPr txBox="1"/>
          <p:nvPr/>
        </p:nvSpPr>
        <p:spPr>
          <a:xfrm>
            <a:off x="838200" y="1890883"/>
            <a:ext cx="10515599" cy="5788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=</a:t>
            </a:r>
            <a:r>
              <a:rPr lang="en-GB" sz="2800" b="1" dirty="0" err="1"/>
              <a:t>countif</a:t>
            </a:r>
            <a:r>
              <a:rPr lang="en-GB" sz="2800" b="1" dirty="0"/>
              <a:t>(</a:t>
            </a:r>
            <a:r>
              <a:rPr lang="en-US" sz="2800" dirty="0"/>
              <a:t>Where do you want to look?, What do you want to look for?</a:t>
            </a:r>
            <a:r>
              <a:rPr lang="en-US" sz="2800" b="1" dirty="0"/>
              <a:t>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06009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COUNTIF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9D79A-C24F-4031-8FD3-2DDC72FAB597}"/>
              </a:ext>
            </a:extLst>
          </p:cNvPr>
          <p:cNvSpPr txBox="1"/>
          <p:nvPr/>
        </p:nvSpPr>
        <p:spPr>
          <a:xfrm>
            <a:off x="278874" y="1855105"/>
            <a:ext cx="1147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3. </a:t>
            </a:r>
          </a:p>
          <a:p>
            <a:endParaRPr lang="en-GB" dirty="0"/>
          </a:p>
          <a:p>
            <a:r>
              <a:rPr lang="en-GB" dirty="0"/>
              <a:t>Copy the formula and paste it into the remaining rows.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FF072-7268-44E3-8BE8-9C5AD3F6AB07}"/>
              </a:ext>
            </a:extLst>
          </p:cNvPr>
          <p:cNvSpPr txBox="1"/>
          <p:nvPr/>
        </p:nvSpPr>
        <p:spPr>
          <a:xfrm>
            <a:off x="8785782" y="3429000"/>
            <a:ext cx="3157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were </a:t>
            </a:r>
          </a:p>
          <a:p>
            <a:r>
              <a:rPr lang="en-GB" sz="2400" dirty="0"/>
              <a:t>4 items sold in January, </a:t>
            </a:r>
          </a:p>
          <a:p>
            <a:r>
              <a:rPr lang="en-GB" sz="2400" dirty="0"/>
              <a:t>2 in February </a:t>
            </a:r>
          </a:p>
          <a:p>
            <a:r>
              <a:rPr lang="en-GB" sz="2400" dirty="0"/>
              <a:t>and 0 in March.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D9B9E3-066D-48AA-9072-31DA9F5D7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06" y="2942852"/>
            <a:ext cx="8039100" cy="3305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8470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Relative vs. absolute cell 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9D79A-C24F-4031-8FD3-2DDC72FAB597}"/>
              </a:ext>
            </a:extLst>
          </p:cNvPr>
          <p:cNvSpPr txBox="1"/>
          <p:nvPr/>
        </p:nvSpPr>
        <p:spPr>
          <a:xfrm>
            <a:off x="170861" y="1958799"/>
            <a:ext cx="59785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you type a formula that uses cell names (e.g. A2) in Excel it is looking at </a:t>
            </a:r>
            <a:r>
              <a:rPr lang="en-GB" sz="2400" b="1" dirty="0"/>
              <a:t>where the cells are </a:t>
            </a:r>
            <a:r>
              <a:rPr lang="en-GB" sz="2400" dirty="0"/>
              <a:t>compared to the formulas.</a:t>
            </a:r>
          </a:p>
          <a:p>
            <a:endParaRPr lang="en-GB" sz="2400" dirty="0"/>
          </a:p>
          <a:p>
            <a:r>
              <a:rPr lang="en-GB" sz="2400" dirty="0"/>
              <a:t>In this example, the formula is adding the 2 cells to its left. </a:t>
            </a:r>
          </a:p>
          <a:p>
            <a:endParaRPr lang="en-GB" sz="2400" dirty="0"/>
          </a:p>
          <a:p>
            <a:r>
              <a:rPr lang="en-GB" sz="2400" dirty="0"/>
              <a:t>When you copy the formula to another part of the sheet it is still adding the 2 cells to its left. </a:t>
            </a:r>
          </a:p>
          <a:p>
            <a:endParaRPr lang="en-GB" sz="2400" b="1" dirty="0"/>
          </a:p>
          <a:p>
            <a:r>
              <a:rPr lang="en-GB" sz="2400" dirty="0"/>
              <a:t>These are called </a:t>
            </a:r>
            <a:r>
              <a:rPr lang="en-GB" sz="2400" b="1" dirty="0"/>
              <a:t>relative cell references</a:t>
            </a:r>
            <a:r>
              <a:rPr lang="en-GB" sz="2400" dirty="0"/>
              <a:t>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60189-A8C5-425E-BB13-DE1E375B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445" y="1958799"/>
            <a:ext cx="3448050" cy="1304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A434D1-B6F5-41EB-9D2C-372E623B0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445" y="3984887"/>
            <a:ext cx="5105400" cy="18859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EBAF48-965A-4270-8702-0052D318C06A}"/>
              </a:ext>
            </a:extLst>
          </p:cNvPr>
          <p:cNvCxnSpPr/>
          <p:nvPr/>
        </p:nvCxnSpPr>
        <p:spPr>
          <a:xfrm>
            <a:off x="8587819" y="2846895"/>
            <a:ext cx="1583703" cy="237555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271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Relative vs. absolute cell 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9D79A-C24F-4031-8FD3-2DDC72FAB597}"/>
              </a:ext>
            </a:extLst>
          </p:cNvPr>
          <p:cNvSpPr txBox="1"/>
          <p:nvPr/>
        </p:nvSpPr>
        <p:spPr>
          <a:xfrm>
            <a:off x="288203" y="2288738"/>
            <a:ext cx="55846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Relative cell references is the standard way Excel uses formulas, and most of the time is what you will need. </a:t>
            </a:r>
          </a:p>
          <a:p>
            <a:endParaRPr lang="en-GB" sz="2400" dirty="0"/>
          </a:p>
          <a:p>
            <a:r>
              <a:rPr lang="en-GB" sz="2400" dirty="0"/>
              <a:t>However there are some times when you want specific cell(s) to be used in a formula regardless of where you copy the formula too.</a:t>
            </a:r>
          </a:p>
          <a:p>
            <a:endParaRPr lang="en-GB" sz="2400" dirty="0"/>
          </a:p>
          <a:p>
            <a:r>
              <a:rPr lang="en-GB" sz="2400" dirty="0"/>
              <a:t>These are called </a:t>
            </a:r>
            <a:r>
              <a:rPr lang="en-GB" sz="2400" b="1" dirty="0"/>
              <a:t>absolute cell references. 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3FF3B-3541-4223-B7EE-C6F87E95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313" y="3715388"/>
            <a:ext cx="4362450" cy="2047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5E6B9C-3C55-4A66-B136-88B9FCEE8E00}"/>
              </a:ext>
            </a:extLst>
          </p:cNvPr>
          <p:cNvSpPr txBox="1"/>
          <p:nvPr/>
        </p:nvSpPr>
        <p:spPr>
          <a:xfrm>
            <a:off x="8446417" y="2139885"/>
            <a:ext cx="3271101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cell containing the VAT % is fixed and needs to be used in lots of different formulas.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8C0E7E-5084-4BE4-9564-2E483CAE0B84}"/>
              </a:ext>
            </a:extLst>
          </p:cNvPr>
          <p:cNvCxnSpPr>
            <a:cxnSpLocks/>
          </p:cNvCxnSpPr>
          <p:nvPr/>
        </p:nvCxnSpPr>
        <p:spPr>
          <a:xfrm flipH="1">
            <a:off x="8700940" y="3063215"/>
            <a:ext cx="754145" cy="896043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44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Making cells absolute references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6801A-62E4-49CE-9FC9-5569D9B405B1}"/>
              </a:ext>
            </a:extLst>
          </p:cNvPr>
          <p:cNvSpPr txBox="1"/>
          <p:nvPr/>
        </p:nvSpPr>
        <p:spPr>
          <a:xfrm>
            <a:off x="5891753" y="4651627"/>
            <a:ext cx="5901180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=</a:t>
            </a:r>
            <a:r>
              <a:rPr lang="en-GB" sz="4000" dirty="0" err="1"/>
              <a:t>countif</a:t>
            </a:r>
            <a:r>
              <a:rPr lang="en-GB" sz="4000" dirty="0"/>
              <a:t>(</a:t>
            </a:r>
            <a:r>
              <a:rPr lang="en-GB" sz="4000" b="1" dirty="0"/>
              <a:t>$</a:t>
            </a:r>
            <a:r>
              <a:rPr lang="en-US" sz="4000" dirty="0"/>
              <a:t>A</a:t>
            </a:r>
            <a:r>
              <a:rPr lang="en-US" sz="4000" b="1" dirty="0"/>
              <a:t>$</a:t>
            </a:r>
            <a:r>
              <a:rPr lang="en-US" sz="4000" dirty="0"/>
              <a:t>2:</a:t>
            </a:r>
            <a:r>
              <a:rPr lang="en-US" sz="4000" b="1" dirty="0"/>
              <a:t>$</a:t>
            </a:r>
            <a:r>
              <a:rPr lang="en-US" sz="4000" dirty="0"/>
              <a:t>A</a:t>
            </a:r>
            <a:r>
              <a:rPr lang="en-US" sz="4000" b="1" dirty="0"/>
              <a:t>$</a:t>
            </a:r>
            <a:r>
              <a:rPr lang="en-US" sz="4000" dirty="0"/>
              <a:t>7,E2)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F2D59-6C87-4F29-B5B9-B6BDD434116D}"/>
              </a:ext>
            </a:extLst>
          </p:cNvPr>
          <p:cNvSpPr txBox="1"/>
          <p:nvPr/>
        </p:nvSpPr>
        <p:spPr>
          <a:xfrm>
            <a:off x="5891753" y="2230056"/>
            <a:ext cx="5901180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=</a:t>
            </a:r>
            <a:r>
              <a:rPr lang="en-GB" sz="4000" dirty="0" err="1"/>
              <a:t>countif</a:t>
            </a:r>
            <a:r>
              <a:rPr lang="en-GB" sz="4000" dirty="0"/>
              <a:t>(</a:t>
            </a:r>
            <a:r>
              <a:rPr lang="en-US" sz="4000" dirty="0"/>
              <a:t>A2:A7,E2)</a:t>
            </a:r>
            <a:endParaRPr lang="en-GB" sz="40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DCCF0EE-B4B2-4B7D-8479-82FFA674716A}"/>
              </a:ext>
            </a:extLst>
          </p:cNvPr>
          <p:cNvSpPr/>
          <p:nvPr/>
        </p:nvSpPr>
        <p:spPr>
          <a:xfrm>
            <a:off x="8550112" y="3214540"/>
            <a:ext cx="716437" cy="1319753"/>
          </a:xfrm>
          <a:prstGeom prst="downArrow">
            <a:avLst/>
          </a:prstGeom>
          <a:solidFill>
            <a:schemeClr val="accent2"/>
          </a:solidFill>
          <a:ln>
            <a:solidFill>
              <a:srgbClr val="EAC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0B057-C7E3-4354-9408-3D4D5C389A89}"/>
              </a:ext>
            </a:extLst>
          </p:cNvPr>
          <p:cNvSpPr txBox="1"/>
          <p:nvPr/>
        </p:nvSpPr>
        <p:spPr>
          <a:xfrm>
            <a:off x="446201" y="2112071"/>
            <a:ext cx="4521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By </a:t>
            </a:r>
            <a:r>
              <a:rPr lang="en-GB" sz="2400" b="1" dirty="0"/>
              <a:t>adding dollar signs ($) </a:t>
            </a:r>
            <a:r>
              <a:rPr lang="en-GB" sz="2400" dirty="0"/>
              <a:t>before the column letter and/or row number, it tells Excel not to change these references when copying and pasting the formula.</a:t>
            </a:r>
          </a:p>
          <a:p>
            <a:endParaRPr lang="en-GB" sz="2400" dirty="0"/>
          </a:p>
          <a:p>
            <a:r>
              <a:rPr lang="en-GB" sz="2400" dirty="0"/>
              <a:t>It makes the </a:t>
            </a:r>
            <a:r>
              <a:rPr lang="en-GB" sz="2400" b="1" dirty="0"/>
              <a:t>cell reference absolute. 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DEC868-12BB-4683-9902-69FB86F6A944}"/>
              </a:ext>
            </a:extLst>
          </p:cNvPr>
          <p:cNvSpPr txBox="1"/>
          <p:nvPr/>
        </p:nvSpPr>
        <p:spPr>
          <a:xfrm>
            <a:off x="446201" y="6492875"/>
            <a:ext cx="10515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Microsoft support: switch between relative absolute and mixed references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BFD38-89D1-4B78-B933-DBDF840F4B20}"/>
              </a:ext>
            </a:extLst>
          </p:cNvPr>
          <p:cNvSpPr txBox="1"/>
          <p:nvPr/>
        </p:nvSpPr>
        <p:spPr>
          <a:xfrm>
            <a:off x="446201" y="6082389"/>
            <a:ext cx="92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‘Switch between relative, absolute and mixed references’ for more details.</a:t>
            </a:r>
          </a:p>
        </p:txBody>
      </p:sp>
    </p:spTree>
    <p:extLst>
      <p:ext uri="{BB962C8B-B14F-4D97-AF65-F5344CB8AC3E}">
        <p14:creationId xmlns:p14="http://schemas.microsoft.com/office/powerpoint/2010/main" val="1562060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Impact of the $ signs in a formula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29C09-6BA2-48B0-8287-B1CF3D99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42" y="2225079"/>
            <a:ext cx="5355282" cy="2288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B15161-F386-40DB-9117-DA8CF25E2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831" y="2226341"/>
            <a:ext cx="5707823" cy="2287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63B2-5384-4476-90CE-97EAEE0B1CCF}"/>
              </a:ext>
            </a:extLst>
          </p:cNvPr>
          <p:cNvSpPr txBox="1"/>
          <p:nvPr/>
        </p:nvSpPr>
        <p:spPr>
          <a:xfrm>
            <a:off x="263344" y="1826231"/>
            <a:ext cx="526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Without</a:t>
            </a:r>
            <a:r>
              <a:rPr lang="en-GB" sz="2000" dirty="0"/>
              <a:t> $ signs in the formula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204AC-9628-4CA5-9565-0096A47E6D0F}"/>
              </a:ext>
            </a:extLst>
          </p:cNvPr>
          <p:cNvSpPr txBox="1"/>
          <p:nvPr/>
        </p:nvSpPr>
        <p:spPr>
          <a:xfrm>
            <a:off x="6444362" y="1826231"/>
            <a:ext cx="526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With</a:t>
            </a:r>
            <a:r>
              <a:rPr lang="en-GB" sz="2000" dirty="0"/>
              <a:t> $ signs in the formula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1C6BB-2A61-4FE2-84BF-74230FE08E85}"/>
              </a:ext>
            </a:extLst>
          </p:cNvPr>
          <p:cNvSpPr txBox="1"/>
          <p:nvPr/>
        </p:nvSpPr>
        <p:spPr>
          <a:xfrm>
            <a:off x="925397" y="5682999"/>
            <a:ext cx="1034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By adding the $ signs into the formulas, when the formula has been copied it is still referencing the cells we want.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DE89D6-CF74-4EAF-9C2C-C444F21DBCE6}"/>
              </a:ext>
            </a:extLst>
          </p:cNvPr>
          <p:cNvSpPr/>
          <p:nvPr/>
        </p:nvSpPr>
        <p:spPr>
          <a:xfrm>
            <a:off x="2080967" y="3921079"/>
            <a:ext cx="2969443" cy="118566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formula is looking in cells A4 to A9 rather than A2 to A7.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0D47E1-F9DC-4C51-9F8D-CB5C8AEC3BE8}"/>
              </a:ext>
            </a:extLst>
          </p:cNvPr>
          <p:cNvCxnSpPr>
            <a:cxnSpLocks/>
          </p:cNvCxnSpPr>
          <p:nvPr/>
        </p:nvCxnSpPr>
        <p:spPr>
          <a:xfrm flipH="1" flipV="1">
            <a:off x="1338604" y="4082315"/>
            <a:ext cx="742363" cy="4670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FC3901-55EE-40BE-9F04-ECEE1505AACF}"/>
              </a:ext>
            </a:extLst>
          </p:cNvPr>
          <p:cNvCxnSpPr>
            <a:cxnSpLocks/>
          </p:cNvCxnSpPr>
          <p:nvPr/>
        </p:nvCxnSpPr>
        <p:spPr>
          <a:xfrm flipV="1">
            <a:off x="3836707" y="3517943"/>
            <a:ext cx="969477" cy="403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68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Complete </a:t>
            </a:r>
            <a:r>
              <a:rPr lang="en-GB" sz="3600" b="1" dirty="0"/>
              <a:t>questions 1 to 9 </a:t>
            </a:r>
          </a:p>
          <a:p>
            <a:pPr marL="0" indent="0" algn="ctr">
              <a:buNone/>
            </a:pPr>
            <a:r>
              <a:rPr lang="en-GB" sz="3600" dirty="0"/>
              <a:t>in </a:t>
            </a:r>
            <a:r>
              <a:rPr lang="en-GB" sz="3600" b="1" dirty="0"/>
              <a:t>section 2 </a:t>
            </a:r>
            <a:r>
              <a:rPr lang="en-GB" sz="3600" dirty="0"/>
              <a:t>of the </a:t>
            </a:r>
          </a:p>
          <a:p>
            <a:pPr marL="0" indent="0" algn="ctr">
              <a:buNone/>
            </a:pPr>
            <a:r>
              <a:rPr lang="en-GB" sz="3600" dirty="0"/>
              <a:t>‘Summarising datasets in </a:t>
            </a:r>
          </a:p>
          <a:p>
            <a:pPr marL="0" indent="0" algn="ctr">
              <a:buNone/>
            </a:pPr>
            <a:r>
              <a:rPr lang="en-GB" sz="3600" dirty="0"/>
              <a:t>Excel’ workbook.</a:t>
            </a:r>
          </a:p>
          <a:p>
            <a:pPr marL="0" indent="0" algn="ctr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57608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More on grouping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D53B8-01EA-4A09-8E84-086A782A0239}"/>
              </a:ext>
            </a:extLst>
          </p:cNvPr>
          <p:cNvSpPr txBox="1"/>
          <p:nvPr/>
        </p:nvSpPr>
        <p:spPr>
          <a:xfrm>
            <a:off x="228598" y="1855105"/>
            <a:ext cx="1147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well as counting by a group you can calculate the total, average, maximum or minimum in a group. 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1DAAB544-A66C-47D6-B5B2-5A3EC7C67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47591"/>
              </p:ext>
            </p:extLst>
          </p:nvPr>
        </p:nvGraphicFramePr>
        <p:xfrm>
          <a:off x="1358244" y="2515273"/>
          <a:ext cx="9220200" cy="3354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664">
                  <a:extLst>
                    <a:ext uri="{9D8B030D-6E8A-4147-A177-3AD203B41FA5}">
                      <a16:colId xmlns:a16="http://schemas.microsoft.com/office/drawing/2014/main" val="3432648290"/>
                    </a:ext>
                  </a:extLst>
                </a:gridCol>
                <a:gridCol w="6835536">
                  <a:extLst>
                    <a:ext uri="{9D8B030D-6E8A-4147-A177-3AD203B41FA5}">
                      <a16:colId xmlns:a16="http://schemas.microsoft.com/office/drawing/2014/main" val="3654427658"/>
                    </a:ext>
                  </a:extLst>
                </a:gridCol>
              </a:tblGrid>
              <a:tr h="38834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</a:rPr>
                        <a:t>Calculation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</a:rPr>
                        <a:t>Formula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18492"/>
                  </a:ext>
                </a:extLst>
              </a:tr>
              <a:tr h="7243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+mn-lt"/>
                        </a:rPr>
                        <a:t>=</a:t>
                      </a:r>
                      <a:r>
                        <a:rPr lang="en-GB" sz="2400" dirty="0" err="1">
                          <a:latin typeface="+mn-lt"/>
                        </a:rPr>
                        <a:t>sumifs</a:t>
                      </a:r>
                      <a:r>
                        <a:rPr lang="en-GB" sz="2400" dirty="0">
                          <a:latin typeface="+mn-lt"/>
                        </a:rPr>
                        <a:t>(</a:t>
                      </a:r>
                      <a:r>
                        <a:rPr lang="en-GB" sz="2400" dirty="0" err="1">
                          <a:latin typeface="+mn-lt"/>
                        </a:rPr>
                        <a:t>sum_range</a:t>
                      </a:r>
                      <a:r>
                        <a:rPr lang="en-GB" sz="2400" dirty="0">
                          <a:latin typeface="+mn-lt"/>
                        </a:rPr>
                        <a:t>, range, criteria)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9150261"/>
                  </a:ext>
                </a:extLst>
              </a:tr>
              <a:tr h="7243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 (mean)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+mn-lt"/>
                        </a:rPr>
                        <a:t>=</a:t>
                      </a:r>
                      <a:r>
                        <a:rPr lang="en-GB" sz="2400" dirty="0" err="1">
                          <a:latin typeface="+mn-lt"/>
                        </a:rPr>
                        <a:t>averageifs</a:t>
                      </a:r>
                      <a:r>
                        <a:rPr lang="en-GB" sz="2400" dirty="0">
                          <a:latin typeface="+mn-lt"/>
                        </a:rPr>
                        <a:t>(</a:t>
                      </a:r>
                      <a:r>
                        <a:rPr lang="en-GB" sz="2400" dirty="0" err="1">
                          <a:latin typeface="+mn-lt"/>
                        </a:rPr>
                        <a:t>average_range</a:t>
                      </a:r>
                      <a:r>
                        <a:rPr lang="en-GB" sz="2400" dirty="0">
                          <a:latin typeface="+mn-lt"/>
                        </a:rPr>
                        <a:t>, </a:t>
                      </a:r>
                      <a:r>
                        <a:rPr lang="en-GB" sz="2400" dirty="0" err="1">
                          <a:latin typeface="+mn-lt"/>
                        </a:rPr>
                        <a:t>criteria_range</a:t>
                      </a:r>
                      <a:r>
                        <a:rPr lang="en-GB" sz="2400" dirty="0">
                          <a:latin typeface="+mn-lt"/>
                        </a:rPr>
                        <a:t>, criteria)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313777"/>
                  </a:ext>
                </a:extLst>
              </a:tr>
              <a:tr h="7243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Maximum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+mn-lt"/>
                        </a:rPr>
                        <a:t>=</a:t>
                      </a:r>
                      <a:r>
                        <a:rPr lang="en-GB" sz="2400" dirty="0" err="1">
                          <a:latin typeface="+mn-lt"/>
                        </a:rPr>
                        <a:t>maxifs</a:t>
                      </a:r>
                      <a:r>
                        <a:rPr lang="en-GB" sz="2400" dirty="0">
                          <a:latin typeface="+mn-lt"/>
                        </a:rPr>
                        <a:t>(</a:t>
                      </a:r>
                      <a:r>
                        <a:rPr lang="en-GB" sz="2400" dirty="0" err="1">
                          <a:latin typeface="+mn-lt"/>
                        </a:rPr>
                        <a:t>max_range</a:t>
                      </a:r>
                      <a:r>
                        <a:rPr lang="en-GB" sz="2400" dirty="0">
                          <a:latin typeface="+mn-lt"/>
                        </a:rPr>
                        <a:t>, </a:t>
                      </a:r>
                      <a:r>
                        <a:rPr lang="en-GB" sz="2400" dirty="0" err="1">
                          <a:latin typeface="+mn-lt"/>
                        </a:rPr>
                        <a:t>criteria_range</a:t>
                      </a:r>
                      <a:r>
                        <a:rPr lang="en-GB" sz="2400" dirty="0">
                          <a:latin typeface="+mn-lt"/>
                        </a:rPr>
                        <a:t>, criteria)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3543054"/>
                  </a:ext>
                </a:extLst>
              </a:tr>
              <a:tr h="7243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Minimum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+mn-lt"/>
                        </a:rPr>
                        <a:t>=</a:t>
                      </a:r>
                      <a:r>
                        <a:rPr lang="en-GB" sz="2400" dirty="0" err="1">
                          <a:latin typeface="+mn-lt"/>
                        </a:rPr>
                        <a:t>minifs</a:t>
                      </a:r>
                      <a:r>
                        <a:rPr lang="en-GB" sz="2400" dirty="0">
                          <a:latin typeface="+mn-lt"/>
                        </a:rPr>
                        <a:t>(</a:t>
                      </a:r>
                      <a:r>
                        <a:rPr lang="en-GB" sz="2400" dirty="0" err="1">
                          <a:latin typeface="+mn-lt"/>
                        </a:rPr>
                        <a:t>max_range</a:t>
                      </a:r>
                      <a:r>
                        <a:rPr lang="en-GB" sz="2400" dirty="0">
                          <a:latin typeface="+mn-lt"/>
                        </a:rPr>
                        <a:t>, </a:t>
                      </a:r>
                      <a:r>
                        <a:rPr lang="en-GB" sz="2400" dirty="0" err="1">
                          <a:latin typeface="+mn-lt"/>
                        </a:rPr>
                        <a:t>criteria_range</a:t>
                      </a:r>
                      <a:r>
                        <a:rPr lang="en-GB" sz="2400" dirty="0">
                          <a:latin typeface="+mn-lt"/>
                        </a:rPr>
                        <a:t>, criteria)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58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26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SUMIFS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32D576-00A9-42FA-8628-3C3A0E1DE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02" y="3203091"/>
            <a:ext cx="893445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03F3D2-1BD9-4000-95EA-A462395D4982}"/>
              </a:ext>
            </a:extLst>
          </p:cNvPr>
          <p:cNvSpPr/>
          <p:nvPr/>
        </p:nvSpPr>
        <p:spPr>
          <a:xfrm>
            <a:off x="5188571" y="6066063"/>
            <a:ext cx="2969443" cy="69758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sum_range</a:t>
            </a:r>
            <a:r>
              <a:rPr lang="en-GB" b="1" dirty="0"/>
              <a:t> </a:t>
            </a:r>
          </a:p>
          <a:p>
            <a:pPr algn="ctr"/>
            <a:r>
              <a:rPr lang="en-GB" dirty="0"/>
              <a:t>what you want to add up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8988BA-287D-4E59-8B47-0F5ACF8AD433}"/>
              </a:ext>
            </a:extLst>
          </p:cNvPr>
          <p:cNvCxnSpPr>
            <a:cxnSpLocks/>
          </p:cNvCxnSpPr>
          <p:nvPr/>
        </p:nvCxnSpPr>
        <p:spPr>
          <a:xfrm flipH="1" flipV="1">
            <a:off x="5188571" y="4813396"/>
            <a:ext cx="1297955" cy="1232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FC8523-9C90-4E6A-B2A2-765B4F6DC7AB}"/>
              </a:ext>
            </a:extLst>
          </p:cNvPr>
          <p:cNvSpPr txBox="1"/>
          <p:nvPr/>
        </p:nvSpPr>
        <p:spPr>
          <a:xfrm>
            <a:off x="2864963" y="2450412"/>
            <a:ext cx="6816365" cy="5788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=</a:t>
            </a:r>
            <a:r>
              <a:rPr lang="en-GB" sz="2800" dirty="0" err="1">
                <a:latin typeface="+mn-lt"/>
              </a:rPr>
              <a:t>sumifs</a:t>
            </a:r>
            <a:r>
              <a:rPr lang="en-GB" sz="2800" dirty="0">
                <a:latin typeface="+mn-lt"/>
              </a:rPr>
              <a:t>(</a:t>
            </a:r>
            <a:r>
              <a:rPr lang="en-GB" sz="2800" b="1" dirty="0" err="1">
                <a:latin typeface="+mn-lt"/>
              </a:rPr>
              <a:t>sum_range</a:t>
            </a:r>
            <a:r>
              <a:rPr lang="en-GB" sz="2800" dirty="0">
                <a:latin typeface="+mn-lt"/>
              </a:rPr>
              <a:t>, </a:t>
            </a:r>
            <a:r>
              <a:rPr lang="en-GB" sz="2800" b="1" dirty="0">
                <a:latin typeface="+mn-lt"/>
              </a:rPr>
              <a:t>range</a:t>
            </a:r>
            <a:r>
              <a:rPr lang="en-GB" sz="2800" dirty="0">
                <a:latin typeface="+mn-lt"/>
              </a:rPr>
              <a:t>, </a:t>
            </a:r>
            <a:r>
              <a:rPr lang="en-GB" sz="2800" b="1" dirty="0">
                <a:latin typeface="+mn-lt"/>
              </a:rPr>
              <a:t>criteria</a:t>
            </a:r>
            <a:r>
              <a:rPr lang="en-GB" sz="2800" dirty="0">
                <a:latin typeface="+mn-lt"/>
              </a:rPr>
              <a:t>)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798C078-2942-4A29-A61A-6F476B8D9C45}"/>
              </a:ext>
            </a:extLst>
          </p:cNvPr>
          <p:cNvSpPr/>
          <p:nvPr/>
        </p:nvSpPr>
        <p:spPr>
          <a:xfrm>
            <a:off x="222412" y="5549101"/>
            <a:ext cx="2969443" cy="69758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range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where you want to look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A51DAB-7732-4EED-909C-7A6EF166334F}"/>
              </a:ext>
            </a:extLst>
          </p:cNvPr>
          <p:cNvSpPr/>
          <p:nvPr/>
        </p:nvSpPr>
        <p:spPr>
          <a:xfrm>
            <a:off x="8630388" y="5200310"/>
            <a:ext cx="2969443" cy="69758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criteria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what you are looking for?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CBFFAE-5791-405C-BF6D-3B0D7B034394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1707134" y="5015060"/>
            <a:ext cx="743835" cy="5340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D5F886-AEB7-4861-9B46-307A2CE459EA}"/>
              </a:ext>
            </a:extLst>
          </p:cNvPr>
          <p:cNvCxnSpPr>
            <a:cxnSpLocks/>
          </p:cNvCxnSpPr>
          <p:nvPr/>
        </p:nvCxnSpPr>
        <p:spPr>
          <a:xfrm flipH="1" flipV="1">
            <a:off x="6782294" y="4404842"/>
            <a:ext cx="1848095" cy="1144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97708E-1279-43DF-AF88-0CE24208994C}"/>
              </a:ext>
            </a:extLst>
          </p:cNvPr>
          <p:cNvSpPr txBox="1"/>
          <p:nvPr/>
        </p:nvSpPr>
        <p:spPr>
          <a:xfrm>
            <a:off x="23716" y="1813140"/>
            <a:ext cx="860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this dataset we are looking to create a variable </a:t>
            </a:r>
            <a:r>
              <a:rPr lang="en-GB" b="1" dirty="0" err="1"/>
              <a:t>total_sales</a:t>
            </a:r>
            <a:r>
              <a:rPr lang="en-GB" b="1" dirty="0"/>
              <a:t> </a:t>
            </a:r>
            <a:r>
              <a:rPr lang="en-GB" dirty="0"/>
              <a:t>grouped by </a:t>
            </a:r>
            <a:r>
              <a:rPr lang="en-GB" b="1" dirty="0"/>
              <a:t>month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7289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Complete </a:t>
            </a:r>
            <a:r>
              <a:rPr lang="en-GB" sz="3600" b="1" dirty="0"/>
              <a:t>questions 1 to 8 </a:t>
            </a:r>
          </a:p>
          <a:p>
            <a:pPr marL="0" indent="0" algn="ctr">
              <a:buNone/>
            </a:pPr>
            <a:r>
              <a:rPr lang="en-GB" sz="3600" dirty="0"/>
              <a:t>in </a:t>
            </a:r>
            <a:r>
              <a:rPr lang="en-GB" sz="3600" b="1" dirty="0"/>
              <a:t>section 3 </a:t>
            </a:r>
            <a:r>
              <a:rPr lang="en-GB" sz="3600" dirty="0"/>
              <a:t>of the </a:t>
            </a:r>
          </a:p>
          <a:p>
            <a:pPr marL="0" indent="0" algn="ctr">
              <a:buNone/>
            </a:pPr>
            <a:r>
              <a:rPr lang="en-GB" sz="3600" dirty="0"/>
              <a:t>‘Summarising datasets in </a:t>
            </a:r>
          </a:p>
          <a:p>
            <a:pPr marL="0" indent="0" algn="ctr">
              <a:buNone/>
            </a:pPr>
            <a:r>
              <a:rPr lang="en-GB" sz="3600" dirty="0"/>
              <a:t>Excel’ workbook.</a:t>
            </a:r>
          </a:p>
          <a:p>
            <a:pPr marL="0" indent="0" algn="ctr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3425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Why this is important?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2A48E-8007-4C1F-ACE2-A20C62717035}"/>
              </a:ext>
            </a:extLst>
          </p:cNvPr>
          <p:cNvSpPr txBox="1"/>
          <p:nvPr/>
        </p:nvSpPr>
        <p:spPr>
          <a:xfrm>
            <a:off x="138403" y="1712324"/>
            <a:ext cx="798855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/>
              <a:t>Some benefits of </a:t>
            </a:r>
            <a:r>
              <a:rPr lang="en-GB" sz="2000">
                <a:ea typeface="+mn-lt"/>
                <a:cs typeface="+mn-lt"/>
              </a:rPr>
              <a:t>grouping and </a:t>
            </a:r>
            <a:r>
              <a:rPr lang="en-GB" sz="2000"/>
              <a:t>summarising data are,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85C43-025E-48B5-B4E0-FF4AC5D9E025}"/>
              </a:ext>
            </a:extLst>
          </p:cNvPr>
          <p:cNvSpPr txBox="1"/>
          <p:nvPr/>
        </p:nvSpPr>
        <p:spPr>
          <a:xfrm>
            <a:off x="2182782" y="4731184"/>
            <a:ext cx="963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Allows you to </a:t>
            </a:r>
            <a:r>
              <a:rPr lang="en-GB" sz="2400" b="1" dirty="0"/>
              <a:t>simplify</a:t>
            </a:r>
            <a:r>
              <a:rPr lang="en-GB" sz="2400" dirty="0"/>
              <a:t> your dataset </a:t>
            </a:r>
          </a:p>
        </p:txBody>
      </p:sp>
      <p:pic>
        <p:nvPicPr>
          <p:cNvPr id="13" name="Graphic 12" descr="Branching diagram with solid fill">
            <a:extLst>
              <a:ext uri="{FF2B5EF4-FFF2-40B4-BE49-F238E27FC236}">
                <a16:creationId xmlns:a16="http://schemas.microsoft.com/office/drawing/2014/main" id="{B24D7598-2ED6-40A0-B614-ECB28866E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0642" y="4731184"/>
            <a:ext cx="914400" cy="914400"/>
          </a:xfrm>
          <a:prstGeom prst="rect">
            <a:avLst/>
          </a:prstGeom>
        </p:spPr>
      </p:pic>
      <p:pic>
        <p:nvPicPr>
          <p:cNvPr id="16" name="Graphic 15" descr="Spinning Plates with solid fill">
            <a:extLst>
              <a:ext uri="{FF2B5EF4-FFF2-40B4-BE49-F238E27FC236}">
                <a16:creationId xmlns:a16="http://schemas.microsoft.com/office/drawing/2014/main" id="{7CE53C8F-9634-4A7C-BFC7-2A3771818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8825" y="2278554"/>
            <a:ext cx="916217" cy="9162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8B39A3-3939-4E14-9142-BABC650A66F4}"/>
              </a:ext>
            </a:extLst>
          </p:cNvPr>
          <p:cNvSpPr txBox="1"/>
          <p:nvPr/>
        </p:nvSpPr>
        <p:spPr>
          <a:xfrm>
            <a:off x="2182782" y="2546933"/>
            <a:ext cx="9630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Makes the data </a:t>
            </a:r>
            <a:r>
              <a:rPr lang="en-US" sz="2400" b="1" dirty="0"/>
              <a:t>easier to work </a:t>
            </a:r>
            <a:r>
              <a:rPr lang="en-US" sz="2400" dirty="0"/>
              <a:t>with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99F78-583F-433D-AB68-CC7EF1A72169}"/>
              </a:ext>
            </a:extLst>
          </p:cNvPr>
          <p:cNvSpPr txBox="1"/>
          <p:nvPr/>
        </p:nvSpPr>
        <p:spPr>
          <a:xfrm>
            <a:off x="2182783" y="5827800"/>
            <a:ext cx="9630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Helps you </a:t>
            </a:r>
            <a:r>
              <a:rPr lang="en-US" sz="2400" b="1" dirty="0"/>
              <a:t>describe</a:t>
            </a:r>
            <a:r>
              <a:rPr lang="en-US" sz="2400" dirty="0"/>
              <a:t> your data, e.g., What is the total? How many rows to you have?</a:t>
            </a:r>
          </a:p>
        </p:txBody>
      </p:sp>
      <p:pic>
        <p:nvPicPr>
          <p:cNvPr id="14" name="Graphic 13" descr="Teacher outline">
            <a:extLst>
              <a:ext uri="{FF2B5EF4-FFF2-40B4-BE49-F238E27FC236}">
                <a16:creationId xmlns:a16="http://schemas.microsoft.com/office/drawing/2014/main" id="{F1AB7650-CDF3-499B-9F77-CA3E23084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5559" y="5723558"/>
            <a:ext cx="1039483" cy="1039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74CE9E-95DE-49E0-8A2E-33A5467093D0}"/>
              </a:ext>
            </a:extLst>
          </p:cNvPr>
          <p:cNvSpPr txBox="1"/>
          <p:nvPr/>
        </p:nvSpPr>
        <p:spPr>
          <a:xfrm>
            <a:off x="2182782" y="3582793"/>
            <a:ext cx="963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Focus</a:t>
            </a:r>
            <a:r>
              <a:rPr lang="en-GB" sz="2400" dirty="0"/>
              <a:t> on the important messages</a:t>
            </a:r>
          </a:p>
        </p:txBody>
      </p:sp>
      <p:pic>
        <p:nvPicPr>
          <p:cNvPr id="15" name="Graphic 14" descr="Magnifying glass with solid fill">
            <a:extLst>
              <a:ext uri="{FF2B5EF4-FFF2-40B4-BE49-F238E27FC236}">
                <a16:creationId xmlns:a16="http://schemas.microsoft.com/office/drawing/2014/main" id="{A03D6CEA-BDA8-44E8-9D34-D68E850C4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50642" y="3399771"/>
            <a:ext cx="916217" cy="9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46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Summarising with missing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FD8F4-AAF0-4200-AD9E-167496ECC316}"/>
              </a:ext>
            </a:extLst>
          </p:cNvPr>
          <p:cNvSpPr txBox="1"/>
          <p:nvPr/>
        </p:nvSpPr>
        <p:spPr>
          <a:xfrm>
            <a:off x="216818" y="2875175"/>
            <a:ext cx="5165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Datasets can often </a:t>
            </a:r>
            <a:r>
              <a:rPr lang="en-GB" sz="2400" b="1" dirty="0"/>
              <a:t>contain missing or blank values. </a:t>
            </a:r>
            <a:r>
              <a:rPr lang="en-GB" sz="2400" dirty="0"/>
              <a:t>This can cause issues when you are summarising them.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How you handle these missing values can impact on your final results. </a:t>
            </a:r>
          </a:p>
        </p:txBody>
      </p:sp>
      <p:pic>
        <p:nvPicPr>
          <p:cNvPr id="6" name="Picture 5" descr="Business people in a meeting room pointing at a projection screen">
            <a:extLst>
              <a:ext uri="{FF2B5EF4-FFF2-40B4-BE49-F238E27FC236}">
                <a16:creationId xmlns:a16="http://schemas.microsoft.com/office/drawing/2014/main" id="{E48BC453-3782-4F6C-800E-9B31A2F4E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90713"/>
            <a:ext cx="5523099" cy="368116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2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Summarising</a:t>
            </a:r>
            <a:r>
              <a:rPr lang="en-US" dirty="0">
                <a:solidFill>
                  <a:schemeClr val="tx1"/>
                </a:solidFill>
              </a:rPr>
              <a:t> with missing values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5C2DC-409D-41C2-B10C-31E58100D772}"/>
              </a:ext>
            </a:extLst>
          </p:cNvPr>
          <p:cNvSpPr txBox="1"/>
          <p:nvPr/>
        </p:nvSpPr>
        <p:spPr>
          <a:xfrm>
            <a:off x="337200" y="1968560"/>
            <a:ext cx="44211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If a dataset has missing values  you can,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Put a </a:t>
            </a:r>
            <a:r>
              <a:rPr lang="en-GB" sz="2400" b="1" dirty="0"/>
              <a:t>value such as NA</a:t>
            </a:r>
            <a:r>
              <a:rPr lang="en-GB" sz="2400" dirty="0"/>
              <a:t> (Not Available)</a:t>
            </a:r>
            <a:r>
              <a:rPr lang="en-GB" sz="2400" b="1" dirty="0"/>
              <a:t>, </a:t>
            </a:r>
            <a:r>
              <a:rPr lang="en-GB" sz="2400" b="1" dirty="0" err="1"/>
              <a:t>NaN</a:t>
            </a:r>
            <a:r>
              <a:rPr lang="en-GB" sz="2400" b="1" dirty="0"/>
              <a:t> </a:t>
            </a:r>
            <a:r>
              <a:rPr lang="en-GB" sz="2400" dirty="0"/>
              <a:t>(Not a Number) or </a:t>
            </a:r>
            <a:r>
              <a:rPr lang="en-GB" sz="2400" b="1" dirty="0"/>
              <a:t>NULL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Remove the row </a:t>
            </a:r>
          </a:p>
          <a:p>
            <a:endParaRPr lang="en-GB" sz="2400" b="1" dirty="0"/>
          </a:p>
          <a:p>
            <a:r>
              <a:rPr lang="en-GB" sz="2400" dirty="0"/>
              <a:t>With both of these options you need to careful when you go on to summarise the dataset.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DD4CEB6-A357-46A8-A8B4-95ACBB41065A}"/>
              </a:ext>
            </a:extLst>
          </p:cNvPr>
          <p:cNvGraphicFramePr>
            <a:graphicFrameLocks noGrp="1"/>
          </p:cNvGraphicFramePr>
          <p:nvPr/>
        </p:nvGraphicFramePr>
        <p:xfrm>
          <a:off x="5184267" y="2581203"/>
          <a:ext cx="6528062" cy="3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266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403792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  <a:gridCol w="1395541">
                  <a:extLst>
                    <a:ext uri="{9D8B030D-6E8A-4147-A177-3AD203B41FA5}">
                      <a16:colId xmlns:a16="http://schemas.microsoft.com/office/drawing/2014/main" val="322042952"/>
                    </a:ext>
                  </a:extLst>
                </a:gridCol>
                <a:gridCol w="1630463">
                  <a:extLst>
                    <a:ext uri="{9D8B030D-6E8A-4147-A177-3AD203B41FA5}">
                      <a16:colId xmlns:a16="http://schemas.microsoft.com/office/drawing/2014/main" val="5054244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ID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GH1254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SE1547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DM4758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KL4758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96541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PM4575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6159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BD2ADFCB-EDA7-4AD5-BE7C-D84EA2F77458}"/>
              </a:ext>
            </a:extLst>
          </p:cNvPr>
          <p:cNvSpPr/>
          <p:nvPr/>
        </p:nvSpPr>
        <p:spPr>
          <a:xfrm>
            <a:off x="9884019" y="4809720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26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Show me…</a:t>
            </a:r>
            <a:endParaRPr lang="en-GB" b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ADB3B0-764D-4606-8B94-84B186CB64B9}"/>
              </a:ext>
            </a:extLst>
          </p:cNvPr>
          <p:cNvGraphicFramePr>
            <a:graphicFrameLocks noGrp="1"/>
          </p:cNvGraphicFramePr>
          <p:nvPr/>
        </p:nvGraphicFramePr>
        <p:xfrm>
          <a:off x="424207" y="2414614"/>
          <a:ext cx="5081047" cy="3540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163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092626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  <a:gridCol w="1086205">
                  <a:extLst>
                    <a:ext uri="{9D8B030D-6E8A-4147-A177-3AD203B41FA5}">
                      <a16:colId xmlns:a16="http://schemas.microsoft.com/office/drawing/2014/main" val="322042952"/>
                    </a:ext>
                  </a:extLst>
                </a:gridCol>
                <a:gridCol w="1269053">
                  <a:extLst>
                    <a:ext uri="{9D8B030D-6E8A-4147-A177-3AD203B41FA5}">
                      <a16:colId xmlns:a16="http://schemas.microsoft.com/office/drawing/2014/main" val="505424484"/>
                    </a:ext>
                  </a:extLst>
                </a:gridCol>
              </a:tblGrid>
              <a:tr h="33533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ID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GH1254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SE1547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DM4758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KL4758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96541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PM4575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61599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/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0756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2F6F431-16F0-4D1D-B3BB-0F25EBED9E0F}"/>
              </a:ext>
            </a:extLst>
          </p:cNvPr>
          <p:cNvSpPr txBox="1"/>
          <p:nvPr/>
        </p:nvSpPr>
        <p:spPr>
          <a:xfrm>
            <a:off x="311084" y="1904214"/>
            <a:ext cx="50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Option 1: </a:t>
            </a:r>
            <a:r>
              <a:rPr lang="en-GB" sz="1800" dirty="0"/>
              <a:t>Put a </a:t>
            </a:r>
            <a:r>
              <a:rPr lang="en-GB" sz="1800" b="1" dirty="0"/>
              <a:t>value such as NA, </a:t>
            </a:r>
            <a:r>
              <a:rPr lang="en-GB" sz="1800" b="1" dirty="0" err="1"/>
              <a:t>NaN</a:t>
            </a:r>
            <a:r>
              <a:rPr lang="en-GB" sz="1800" b="1" dirty="0"/>
              <a:t> or NULL </a:t>
            </a:r>
            <a:endParaRPr lang="en-GB" sz="1800" dirty="0"/>
          </a:p>
          <a:p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5921CC-0C57-432A-9284-C0F1C9DC9116}"/>
              </a:ext>
            </a:extLst>
          </p:cNvPr>
          <p:cNvGraphicFramePr>
            <a:graphicFrameLocks noGrp="1"/>
          </p:cNvGraphicFramePr>
          <p:nvPr/>
        </p:nvGraphicFramePr>
        <p:xfrm>
          <a:off x="6799869" y="2414614"/>
          <a:ext cx="5081047" cy="3011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163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092626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  <a:gridCol w="1086205">
                  <a:extLst>
                    <a:ext uri="{9D8B030D-6E8A-4147-A177-3AD203B41FA5}">
                      <a16:colId xmlns:a16="http://schemas.microsoft.com/office/drawing/2014/main" val="322042952"/>
                    </a:ext>
                  </a:extLst>
                </a:gridCol>
                <a:gridCol w="1269053">
                  <a:extLst>
                    <a:ext uri="{9D8B030D-6E8A-4147-A177-3AD203B41FA5}">
                      <a16:colId xmlns:a16="http://schemas.microsoft.com/office/drawing/2014/main" val="505424484"/>
                    </a:ext>
                  </a:extLst>
                </a:gridCol>
              </a:tblGrid>
              <a:tr h="33533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ID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GH1254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SE1547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DM4758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KL4758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96541"/>
                  </a:ext>
                </a:extLst>
              </a:tr>
              <a:tr h="52913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/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54%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07561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A678ED3-7578-459B-8826-BA0B12601597}"/>
              </a:ext>
            </a:extLst>
          </p:cNvPr>
          <p:cNvSpPr txBox="1"/>
          <p:nvPr/>
        </p:nvSpPr>
        <p:spPr>
          <a:xfrm>
            <a:off x="6799869" y="1904214"/>
            <a:ext cx="50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Option 2: </a:t>
            </a:r>
            <a:r>
              <a:rPr lang="en-GB" b="1" dirty="0"/>
              <a:t>Remove </a:t>
            </a:r>
            <a:r>
              <a:rPr lang="en-GB" b="1"/>
              <a:t>row </a:t>
            </a:r>
            <a:r>
              <a:rPr lang="en-GB"/>
              <a:t>containing ID PM4575</a:t>
            </a:r>
            <a:r>
              <a:rPr lang="en-GB" sz="1800" b="1"/>
              <a:t> </a:t>
            </a:r>
            <a:endParaRPr lang="en-GB" sz="1800" b="1" dirty="0"/>
          </a:p>
          <a:p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F96C05-ECA4-46F4-8342-C661FCA6F35C}"/>
              </a:ext>
            </a:extLst>
          </p:cNvPr>
          <p:cNvSpPr/>
          <p:nvPr/>
        </p:nvSpPr>
        <p:spPr>
          <a:xfrm>
            <a:off x="1790699" y="5095111"/>
            <a:ext cx="1509209" cy="1370491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6851FE-3603-4CAB-8206-1DCEC9847DD6}"/>
              </a:ext>
            </a:extLst>
          </p:cNvPr>
          <p:cNvSpPr/>
          <p:nvPr/>
        </p:nvSpPr>
        <p:spPr>
          <a:xfrm>
            <a:off x="8220074" y="4409865"/>
            <a:ext cx="1509209" cy="1370491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A6133-8BBB-49A7-AB76-285DDB4BD52A}"/>
              </a:ext>
            </a:extLst>
          </p:cNvPr>
          <p:cNvSpPr txBox="1"/>
          <p:nvPr/>
        </p:nvSpPr>
        <p:spPr>
          <a:xfrm>
            <a:off x="6686747" y="5955202"/>
            <a:ext cx="541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two options have produced different answers for </a:t>
            </a:r>
            <a:r>
              <a:rPr lang="en-GB" sz="2000" b="1" dirty="0"/>
              <a:t>test_1.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7458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Summarising</a:t>
            </a:r>
            <a:r>
              <a:rPr lang="en-US" dirty="0">
                <a:solidFill>
                  <a:schemeClr val="tx1"/>
                </a:solidFill>
              </a:rPr>
              <a:t> with missing values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5C2DC-409D-41C2-B10C-31E58100D772}"/>
              </a:ext>
            </a:extLst>
          </p:cNvPr>
          <p:cNvSpPr txBox="1"/>
          <p:nvPr/>
        </p:nvSpPr>
        <p:spPr>
          <a:xfrm>
            <a:off x="337200" y="1787981"/>
            <a:ext cx="11207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Before you decide which option to use when handling missing values, it helps to think about these questions.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0EA0923-E64E-42AD-B89C-EF89E4944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696368"/>
              </p:ext>
            </p:extLst>
          </p:nvPr>
        </p:nvGraphicFramePr>
        <p:xfrm>
          <a:off x="-590550" y="2575095"/>
          <a:ext cx="12782550" cy="402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222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FBAE-418C-4DEC-A280-DC14C78F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0FA894-8830-4990-ACB2-1B9369785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94126"/>
              </p:ext>
            </p:extLst>
          </p:nvPr>
        </p:nvGraphicFramePr>
        <p:xfrm>
          <a:off x="338480" y="3030840"/>
          <a:ext cx="5100295" cy="285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557">
                  <a:extLst>
                    <a:ext uri="{9D8B030D-6E8A-4147-A177-3AD203B41FA5}">
                      <a16:colId xmlns:a16="http://schemas.microsoft.com/office/drawing/2014/main" val="1664522695"/>
                    </a:ext>
                  </a:extLst>
                </a:gridCol>
                <a:gridCol w="1895738">
                  <a:extLst>
                    <a:ext uri="{9D8B030D-6E8A-4147-A177-3AD203B41FA5}">
                      <a16:colId xmlns:a16="http://schemas.microsoft.com/office/drawing/2014/main" val="3201880563"/>
                    </a:ext>
                  </a:extLst>
                </a:gridCol>
              </a:tblGrid>
              <a:tr h="36681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video_game</a:t>
                      </a:r>
                      <a:endParaRPr lang="en-GB" sz="2000" b="1" dirty="0"/>
                    </a:p>
                  </a:txBody>
                  <a:tcP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price</a:t>
                      </a:r>
                    </a:p>
                  </a:txBody>
                  <a:tcP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19606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 Mario Odyssey</a:t>
                      </a:r>
                    </a:p>
                  </a:txBody>
                  <a:tcPr marL="9000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39.99</a:t>
                      </a:r>
                    </a:p>
                  </a:txBody>
                  <a:tcPr marL="90000" marR="7620" marT="7620" marB="0" anchor="b"/>
                </a:tc>
                <a:extLst>
                  <a:ext uri="{0D108BD9-81ED-4DB2-BD59-A6C34878D82A}">
                    <a16:rowId xmlns:a16="http://schemas.microsoft.com/office/drawing/2014/main" val="1370644217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of Duty: Modern Warfare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27.99</a:t>
                      </a:r>
                    </a:p>
                  </a:txBody>
                  <a:tcPr marL="90000" marR="7620" marT="7620" marB="0" anchor="b"/>
                </a:tc>
                <a:extLst>
                  <a:ext uri="{0D108BD9-81ED-4DB2-BD59-A6C34878D82A}">
                    <a16:rowId xmlns:a16="http://schemas.microsoft.com/office/drawing/2014/main" val="4277504407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Mario Kart 8 Deluxe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39.99</a:t>
                      </a:r>
                    </a:p>
                  </a:txBody>
                  <a:tcPr marL="90000" marR="7620" marT="7620" marB="0" anchor="b"/>
                </a:tc>
                <a:extLst>
                  <a:ext uri="{0D108BD9-81ED-4DB2-BD59-A6C34878D82A}">
                    <a16:rowId xmlns:a16="http://schemas.microsoft.com/office/drawing/2014/main" val="3181560168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Hades</a:t>
                      </a:r>
                    </a:p>
                  </a:txBody>
                  <a:tcPr marL="9000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0000" marR="7620" marT="7620" marB="0" anchor="b"/>
                </a:tc>
                <a:extLst>
                  <a:ext uri="{0D108BD9-81ED-4DB2-BD59-A6C34878D82A}">
                    <a16:rowId xmlns:a16="http://schemas.microsoft.com/office/drawing/2014/main" val="1972905508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Overcooked! All You Can Eat</a:t>
                      </a:r>
                    </a:p>
                  </a:txBody>
                  <a:tcPr marL="9000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22.85</a:t>
                      </a:r>
                    </a:p>
                  </a:txBody>
                  <a:tcPr marL="90000" marR="7620" marT="7620" marB="0" anchor="b"/>
                </a:tc>
                <a:extLst>
                  <a:ext uri="{0D108BD9-81ED-4DB2-BD59-A6C34878D82A}">
                    <a16:rowId xmlns:a16="http://schemas.microsoft.com/office/drawing/2014/main" val="2360635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39D51B-7674-4C09-B226-A36CDAD81429}"/>
              </a:ext>
            </a:extLst>
          </p:cNvPr>
          <p:cNvSpPr txBox="1"/>
          <p:nvPr/>
        </p:nvSpPr>
        <p:spPr>
          <a:xfrm>
            <a:off x="338480" y="1962150"/>
            <a:ext cx="951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Calculate the </a:t>
            </a:r>
            <a:r>
              <a:rPr lang="en-GB" sz="2400" b="1" dirty="0"/>
              <a:t>average price </a:t>
            </a:r>
            <a:r>
              <a:rPr lang="en-GB" sz="2400" dirty="0"/>
              <a:t>of these video games. </a:t>
            </a:r>
          </a:p>
        </p:txBody>
      </p:sp>
      <p:pic>
        <p:nvPicPr>
          <p:cNvPr id="7" name="Picture 6" descr="Neon Colored Gadgets">
            <a:extLst>
              <a:ext uri="{FF2B5EF4-FFF2-40B4-BE49-F238E27FC236}">
                <a16:creationId xmlns:a16="http://schemas.microsoft.com/office/drawing/2014/main" id="{CA53E8C6-5804-4EF4-A14E-E895D3FCCF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89" y="2738311"/>
            <a:ext cx="4845353" cy="34406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7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FBAE-418C-4DEC-A280-DC14C78F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E291E5-2D43-468F-A718-FB6841A4B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50570"/>
              </p:ext>
            </p:extLst>
          </p:nvPr>
        </p:nvGraphicFramePr>
        <p:xfrm>
          <a:off x="6362307" y="4213378"/>
          <a:ext cx="5100295" cy="888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557">
                  <a:extLst>
                    <a:ext uri="{9D8B030D-6E8A-4147-A177-3AD203B41FA5}">
                      <a16:colId xmlns:a16="http://schemas.microsoft.com/office/drawing/2014/main" val="491106525"/>
                    </a:ext>
                  </a:extLst>
                </a:gridCol>
                <a:gridCol w="1895738">
                  <a:extLst>
                    <a:ext uri="{9D8B030D-6E8A-4147-A177-3AD203B41FA5}">
                      <a16:colId xmlns:a16="http://schemas.microsoft.com/office/drawing/2014/main" val="2895196872"/>
                    </a:ext>
                  </a:extLst>
                </a:gridCol>
              </a:tblGrid>
              <a:tr h="36681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video_game</a:t>
                      </a:r>
                      <a:endParaRPr lang="en-GB" sz="2000" b="1" dirty="0"/>
                    </a:p>
                  </a:txBody>
                  <a:tcP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average_price</a:t>
                      </a:r>
                      <a:endParaRPr lang="en-GB" sz="2000" b="1" dirty="0"/>
                    </a:p>
                  </a:txBody>
                  <a:tcP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03678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excluding “Hades”</a:t>
                      </a:r>
                    </a:p>
                  </a:txBody>
                  <a:tcPr marL="9000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32.71</a:t>
                      </a:r>
                    </a:p>
                  </a:txBody>
                  <a:tcPr marL="9000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1696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1A6184F-D276-4478-85DF-A6866E8A65EA}"/>
              </a:ext>
            </a:extLst>
          </p:cNvPr>
          <p:cNvSpPr/>
          <p:nvPr/>
        </p:nvSpPr>
        <p:spPr>
          <a:xfrm>
            <a:off x="6240446" y="3972189"/>
            <a:ext cx="3356041" cy="2091659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34AA3-E9E1-494F-9CA1-08C9698A74B5}"/>
              </a:ext>
            </a:extLst>
          </p:cNvPr>
          <p:cNvSpPr txBox="1"/>
          <p:nvPr/>
        </p:nvSpPr>
        <p:spPr>
          <a:xfrm>
            <a:off x="215932" y="1902379"/>
            <a:ext cx="11454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this dataset, the row with the missing data has been </a:t>
            </a:r>
            <a:r>
              <a:rPr lang="en-GB" sz="2400" b="1" dirty="0"/>
              <a:t>removed </a:t>
            </a:r>
            <a:r>
              <a:rPr lang="en-GB" sz="2400" dirty="0"/>
              <a:t>before the average has been calculated. </a:t>
            </a:r>
          </a:p>
          <a:p>
            <a:endParaRPr lang="en-GB" sz="2400" dirty="0"/>
          </a:p>
          <a:p>
            <a:r>
              <a:rPr lang="en-GB" sz="2400" dirty="0"/>
              <a:t>No information about the price of the games has been lost by removing the row.  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DB060C92-1015-4069-B727-1257BE43E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47810"/>
              </p:ext>
            </p:extLst>
          </p:nvPr>
        </p:nvGraphicFramePr>
        <p:xfrm>
          <a:off x="215932" y="3683730"/>
          <a:ext cx="5117288" cy="285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1550">
                  <a:extLst>
                    <a:ext uri="{9D8B030D-6E8A-4147-A177-3AD203B41FA5}">
                      <a16:colId xmlns:a16="http://schemas.microsoft.com/office/drawing/2014/main" val="1664522695"/>
                    </a:ext>
                  </a:extLst>
                </a:gridCol>
                <a:gridCol w="1895738">
                  <a:extLst>
                    <a:ext uri="{9D8B030D-6E8A-4147-A177-3AD203B41FA5}">
                      <a16:colId xmlns:a16="http://schemas.microsoft.com/office/drawing/2014/main" val="3201880563"/>
                    </a:ext>
                  </a:extLst>
                </a:gridCol>
              </a:tblGrid>
              <a:tr h="36681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/>
                        <a:t>video_game</a:t>
                      </a:r>
                      <a:endParaRPr lang="en-GB" sz="2000" b="1" dirty="0"/>
                    </a:p>
                  </a:txBody>
                  <a:tcP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price</a:t>
                      </a:r>
                    </a:p>
                  </a:txBody>
                  <a:tcP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19606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 Mario Odyssey</a:t>
                      </a:r>
                    </a:p>
                  </a:txBody>
                  <a:tcPr marL="9000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39.99</a:t>
                      </a:r>
                    </a:p>
                  </a:txBody>
                  <a:tcPr marL="90000" marR="7620" marT="7620" marB="0" anchor="b"/>
                </a:tc>
                <a:extLst>
                  <a:ext uri="{0D108BD9-81ED-4DB2-BD59-A6C34878D82A}">
                    <a16:rowId xmlns:a16="http://schemas.microsoft.com/office/drawing/2014/main" val="1370644217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of Duty: Modern Warfare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27.99</a:t>
                      </a:r>
                    </a:p>
                  </a:txBody>
                  <a:tcPr marL="90000" marR="7620" marT="7620" marB="0" anchor="b"/>
                </a:tc>
                <a:extLst>
                  <a:ext uri="{0D108BD9-81ED-4DB2-BD59-A6C34878D82A}">
                    <a16:rowId xmlns:a16="http://schemas.microsoft.com/office/drawing/2014/main" val="4277504407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Mario Kart 8 Deluxe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39.99</a:t>
                      </a:r>
                    </a:p>
                  </a:txBody>
                  <a:tcPr marL="90000" marR="7620" marT="7620" marB="0" anchor="b"/>
                </a:tc>
                <a:extLst>
                  <a:ext uri="{0D108BD9-81ED-4DB2-BD59-A6C34878D82A}">
                    <a16:rowId xmlns:a16="http://schemas.microsoft.com/office/drawing/2014/main" val="3181560168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Hades</a:t>
                      </a:r>
                    </a:p>
                  </a:txBody>
                  <a:tcPr marL="9000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0000" marR="7620" marT="7620" marB="0" anchor="b"/>
                </a:tc>
                <a:extLst>
                  <a:ext uri="{0D108BD9-81ED-4DB2-BD59-A6C34878D82A}">
                    <a16:rowId xmlns:a16="http://schemas.microsoft.com/office/drawing/2014/main" val="1972905508"/>
                  </a:ext>
                </a:extLst>
              </a:tr>
              <a:tr h="49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Overcooked! All You Can Eat</a:t>
                      </a:r>
                    </a:p>
                  </a:txBody>
                  <a:tcPr marL="9000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22.85</a:t>
                      </a:r>
                    </a:p>
                  </a:txBody>
                  <a:tcPr marL="90000" marR="7620" marT="7620" marB="0" anchor="b"/>
                </a:tc>
                <a:extLst>
                  <a:ext uri="{0D108BD9-81ED-4DB2-BD59-A6C34878D82A}">
                    <a16:rowId xmlns:a16="http://schemas.microsoft.com/office/drawing/2014/main" val="2360635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334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Removing rows from a dataset in Excel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7F88B6-7BFE-4146-87E8-753E10CE6166}"/>
              </a:ext>
            </a:extLst>
          </p:cNvPr>
          <p:cNvSpPr txBox="1"/>
          <p:nvPr/>
        </p:nvSpPr>
        <p:spPr>
          <a:xfrm>
            <a:off x="237929" y="1690688"/>
            <a:ext cx="4831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Step 1. </a:t>
            </a:r>
          </a:p>
          <a:p>
            <a:endParaRPr lang="en-GB" dirty="0"/>
          </a:p>
          <a:p>
            <a:r>
              <a:rPr lang="en-GB" dirty="0"/>
              <a:t>To remove a row of data from a dataset in Excel, you need to follow the same steps as for </a:t>
            </a:r>
            <a:r>
              <a:rPr lang="en-GB" b="1" dirty="0"/>
              <a:t>filtering data.</a:t>
            </a:r>
          </a:p>
          <a:p>
            <a:endParaRPr lang="en-GB" dirty="0"/>
          </a:p>
          <a:p>
            <a:r>
              <a:rPr lang="en-GB" dirty="0"/>
              <a:t>Reminder: to turn on filters on dataset you need to press, 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9AEB2CC-1764-436E-A13C-6D8381A9E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73353"/>
              </p:ext>
            </p:extLst>
          </p:nvPr>
        </p:nvGraphicFramePr>
        <p:xfrm>
          <a:off x="250005" y="4645017"/>
          <a:ext cx="625773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3980">
                  <a:extLst>
                    <a:ext uri="{9D8B030D-6E8A-4147-A177-3AD203B41FA5}">
                      <a16:colId xmlns:a16="http://schemas.microsoft.com/office/drawing/2014/main" val="126789438"/>
                    </a:ext>
                  </a:extLst>
                </a:gridCol>
                <a:gridCol w="3963750">
                  <a:extLst>
                    <a:ext uri="{9D8B030D-6E8A-4147-A177-3AD203B41FA5}">
                      <a16:colId xmlns:a16="http://schemas.microsoft.com/office/drawing/2014/main" val="3328752603"/>
                    </a:ext>
                  </a:extLst>
                </a:gridCol>
              </a:tblGrid>
              <a:tr h="493669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Windows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Ctrl + Shift + 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52890"/>
                  </a:ext>
                </a:extLst>
              </a:tr>
              <a:tr h="493669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Mac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Command + Shift +L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183547"/>
                  </a:ext>
                </a:extLst>
              </a:tr>
            </a:tbl>
          </a:graphicData>
        </a:graphic>
      </p:graphicFrame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444F8A-EC82-4087-9C87-F937CF87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0" y="2080159"/>
            <a:ext cx="4752975" cy="4088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5232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421DE687-5846-4B1F-920A-C4C4CF4EB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1967753"/>
            <a:ext cx="5429250" cy="4008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Removing rows from a dataset in Excel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7F88B6-7BFE-4146-87E8-753E10CE6166}"/>
              </a:ext>
            </a:extLst>
          </p:cNvPr>
          <p:cNvSpPr txBox="1"/>
          <p:nvPr/>
        </p:nvSpPr>
        <p:spPr>
          <a:xfrm>
            <a:off x="237929" y="1690688"/>
            <a:ext cx="4831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Step 2. </a:t>
            </a:r>
          </a:p>
          <a:p>
            <a:endParaRPr lang="en-GB" dirty="0"/>
          </a:p>
          <a:p>
            <a:r>
              <a:rPr lang="en-GB" dirty="0"/>
              <a:t>Once you have turned on the filter, you need to select just the </a:t>
            </a:r>
            <a:r>
              <a:rPr lang="en-GB" b="1" dirty="0"/>
              <a:t>rows that don’t have missing values. </a:t>
            </a:r>
          </a:p>
          <a:p>
            <a:endParaRPr lang="en-GB" dirty="0"/>
          </a:p>
          <a:p>
            <a:r>
              <a:rPr lang="en-GB" dirty="0"/>
              <a:t>Then </a:t>
            </a:r>
            <a:r>
              <a:rPr lang="en-GB" b="1" dirty="0"/>
              <a:t>copy and paste </a:t>
            </a:r>
            <a:r>
              <a:rPr lang="en-GB" dirty="0"/>
              <a:t>the filtered rows into a new part of the workbook.</a:t>
            </a:r>
          </a:p>
          <a:p>
            <a:endParaRPr lang="en-GB" dirty="0"/>
          </a:p>
          <a:p>
            <a:r>
              <a:rPr lang="en-GB" dirty="0"/>
              <a:t>You can now </a:t>
            </a:r>
            <a:r>
              <a:rPr lang="en-GB" b="1" dirty="0"/>
              <a:t>summarise </a:t>
            </a:r>
            <a:r>
              <a:rPr lang="en-GB" dirty="0"/>
              <a:t>the dataset.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EAA9A5-09AA-4F07-B91E-507EFCC7A0C1}"/>
              </a:ext>
            </a:extLst>
          </p:cNvPr>
          <p:cNvSpPr/>
          <p:nvPr/>
        </p:nvSpPr>
        <p:spPr>
          <a:xfrm>
            <a:off x="5905500" y="3971934"/>
            <a:ext cx="5725212" cy="2368541"/>
          </a:xfrm>
          <a:prstGeom prst="roundRect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00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4A5D-F656-493D-B36B-DD86FC9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checklist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083A8-7E23-4175-A518-798A5861F404}"/>
              </a:ext>
            </a:extLst>
          </p:cNvPr>
          <p:cNvSpPr txBox="1"/>
          <p:nvPr/>
        </p:nvSpPr>
        <p:spPr>
          <a:xfrm>
            <a:off x="838200" y="2267909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800" b="0" i="0" dirty="0">
              <a:effectLst/>
            </a:endParaRPr>
          </a:p>
          <a:p>
            <a:pPr algn="l"/>
            <a:r>
              <a:rPr lang="en-GB" sz="2800" b="0" i="0" dirty="0">
                <a:effectLst/>
              </a:rPr>
              <a:t>I can </a:t>
            </a:r>
            <a:r>
              <a:rPr lang="en-GB" sz="2800" b="0" i="1" dirty="0">
                <a:effectLst/>
              </a:rPr>
              <a:t>describe </a:t>
            </a:r>
            <a:r>
              <a:rPr lang="en-GB" sz="2800" b="0" i="0" dirty="0">
                <a:effectLst/>
              </a:rPr>
              <a:t>how to summarise rows of data.</a:t>
            </a:r>
          </a:p>
          <a:p>
            <a:pPr algn="l"/>
            <a:endParaRPr lang="en-GB" sz="2800" b="0" i="0" dirty="0">
              <a:effectLst/>
            </a:endParaRPr>
          </a:p>
          <a:p>
            <a:pPr algn="l"/>
            <a:r>
              <a:rPr lang="en-GB" sz="2800" b="0" i="0" dirty="0">
                <a:effectLst/>
              </a:rPr>
              <a:t>I can </a:t>
            </a:r>
            <a:r>
              <a:rPr lang="en-GB" sz="2800" b="0" i="1" dirty="0">
                <a:effectLst/>
              </a:rPr>
              <a:t>describe </a:t>
            </a:r>
            <a:r>
              <a:rPr lang="en-GB" sz="2800" b="0" i="0" dirty="0">
                <a:effectLst/>
              </a:rPr>
              <a:t>how to group rows of data based on logical criteria.</a:t>
            </a:r>
          </a:p>
          <a:p>
            <a:pPr algn="l"/>
            <a:endParaRPr lang="en-GB" sz="2800" b="0" i="0" dirty="0">
              <a:effectLst/>
            </a:endParaRPr>
          </a:p>
          <a:p>
            <a:pPr algn="l"/>
            <a:r>
              <a:rPr lang="en-GB" sz="2800" b="0" i="0" dirty="0">
                <a:effectLst/>
              </a:rPr>
              <a:t>I can </a:t>
            </a:r>
            <a:r>
              <a:rPr lang="en-GB" sz="2800" b="0" i="1" dirty="0">
                <a:effectLst/>
              </a:rPr>
              <a:t>group</a:t>
            </a:r>
            <a:r>
              <a:rPr lang="en-GB" sz="2800" b="0" i="0" dirty="0">
                <a:effectLst/>
              </a:rPr>
              <a:t> and </a:t>
            </a:r>
            <a:r>
              <a:rPr lang="en-GB" sz="2800" b="0" i="1" dirty="0">
                <a:effectLst/>
              </a:rPr>
              <a:t>summarise</a:t>
            </a:r>
            <a:r>
              <a:rPr lang="en-GB" sz="2800" b="0" i="0" dirty="0">
                <a:effectLst/>
              </a:rPr>
              <a:t> rows of data in Excel. </a:t>
            </a:r>
          </a:p>
          <a:p>
            <a:pPr algn="l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18714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you can use this lesson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314" y="4824975"/>
            <a:ext cx="10734675" cy="457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/>
              <a:t>© 2021. This work is licensed under a </a:t>
            </a:r>
            <a:r>
              <a:rPr lang="en-US" sz="1600" b="0" i="1" u="none" strike="noStrike" dirty="0">
                <a:solidFill>
                  <a:srgbClr val="049CCF"/>
                </a:solidFill>
                <a:effectLst/>
                <a:latin typeface="source sans pro" panose="020B0604020202020204" pitchFamily="34" charset="0"/>
                <a:hlinkClick r:id="rId2"/>
              </a:rPr>
              <a:t>CC BY-NC-SA 4.0 license</a:t>
            </a:r>
            <a:r>
              <a:rPr lang="en-US" sz="1600" b="0" i="1" dirty="0">
                <a:solidFill>
                  <a:srgbClr val="464646"/>
                </a:solidFill>
                <a:effectLst/>
                <a:latin typeface="source sans pro" panose="020B0604020202020204" pitchFamily="34" charset="0"/>
              </a:rPr>
              <a:t>. </a:t>
            </a:r>
            <a:endParaRPr lang="en-US" sz="1600" b="0" i="0" dirty="0">
              <a:effectLst/>
            </a:endParaRPr>
          </a:p>
          <a:p>
            <a:pPr marL="0" indent="0" algn="l">
              <a:buNone/>
            </a:pPr>
            <a:endParaRPr lang="en-US" sz="1600" b="0" i="0" dirty="0"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E9C027-9220-4418-A3A3-A835D28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845313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2B7D941-002C-41BF-B09E-50D1CF70F5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69" y="5915876"/>
            <a:ext cx="1675683" cy="864024"/>
          </a:xfrm>
          <a:prstGeom prst="rect">
            <a:avLst/>
          </a:prstGeom>
        </p:spPr>
      </p:pic>
      <p:pic>
        <p:nvPicPr>
          <p:cNvPr id="6" name="Picture 2" descr="Home - The Data Lab">
            <a:extLst>
              <a:ext uri="{FF2B5EF4-FFF2-40B4-BE49-F238E27FC236}">
                <a16:creationId xmlns:a16="http://schemas.microsoft.com/office/drawing/2014/main" id="{7994E953-212C-4BD8-90C1-1A2DE97D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66" y="6014035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374880-B990-4DFC-A8EA-6E77ABEB6B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926505"/>
            <a:ext cx="1922636" cy="85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FE8AF-312A-432D-AD26-BF735E872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976" y="532652"/>
            <a:ext cx="3018389" cy="105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C6DFE-5008-4454-B9B1-12B8D87988FA}"/>
              </a:ext>
            </a:extLst>
          </p:cNvPr>
          <p:cNvSpPr txBox="1"/>
          <p:nvPr/>
        </p:nvSpPr>
        <p:spPr>
          <a:xfrm>
            <a:off x="303314" y="1857448"/>
            <a:ext cx="1175356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are free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Share</a:t>
            </a:r>
            <a:r>
              <a:rPr lang="en-GB" dirty="0"/>
              <a:t> – copy and redistribute the material in any medium or format</a:t>
            </a: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Adapt</a:t>
            </a:r>
            <a:r>
              <a:rPr lang="en-GB" dirty="0"/>
              <a:t> – remix, transform and build upon the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dirty="0"/>
              <a:t>Under the following terms: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Attribution</a:t>
            </a:r>
            <a:r>
              <a:rPr lang="en-US" b="0" i="0" dirty="0">
                <a:effectLst/>
              </a:rPr>
              <a:t> — You must give </a:t>
            </a:r>
            <a:r>
              <a:rPr lang="en-US" dirty="0">
                <a:latin typeface="source sans pro"/>
                <a:ea typeface="source sans pro"/>
                <a:hlinkClick r:id="rId8"/>
              </a:rPr>
              <a:t>appropriate credit</a:t>
            </a:r>
            <a:r>
              <a:rPr lang="en-US" b="0" i="0" dirty="0">
                <a:effectLst/>
                <a:latin typeface="source sans pro"/>
                <a:ea typeface="source sans pro"/>
              </a:rPr>
              <a:t>, </a:t>
            </a:r>
            <a:r>
              <a:rPr lang="en-US" b="0" i="0" dirty="0">
                <a:effectLst/>
              </a:rPr>
              <a:t>provide a link to the license, and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/>
                <a:ea typeface="source sans pro"/>
                <a:hlinkClick r:id="rId8"/>
              </a:rPr>
              <a:t>indicate if changes were made</a:t>
            </a:r>
            <a:r>
              <a:rPr lang="en-US" b="0" i="0" dirty="0">
                <a:effectLst/>
                <a:latin typeface="source sans pro"/>
                <a:ea typeface="source sans pro"/>
              </a:rPr>
              <a:t>. </a:t>
            </a:r>
            <a:r>
              <a:rPr lang="en-US" b="0" i="0" dirty="0">
                <a:effectLst/>
              </a:rPr>
              <a:t>You may do so in any reasonable manner, but not in any way that suggests the licensor endorses you or your use.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</a:rPr>
              <a:t>NonCommercial</a:t>
            </a:r>
            <a:r>
              <a:rPr lang="en-US" b="0" i="0" dirty="0">
                <a:effectLst/>
              </a:rPr>
              <a:t> — You may not use the material for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8"/>
              </a:rPr>
              <a:t>commercial purposes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ShareAlike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— If you remix, transform, or build upon the material, you must distribute your contributions under the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9"/>
              </a:rPr>
              <a:t>same license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as the original.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AE9AC-5815-414D-B0E2-07B76DB71A7E}"/>
              </a:ext>
            </a:extLst>
          </p:cNvPr>
          <p:cNvSpPr/>
          <p:nvPr/>
        </p:nvSpPr>
        <p:spPr>
          <a:xfrm>
            <a:off x="0" y="575541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0E1F8C-2EB8-4FB9-A221-93EB4D5C52AB}"/>
              </a:ext>
            </a:extLst>
          </p:cNvPr>
          <p:cNvSpPr txBox="1">
            <a:spLocks/>
          </p:cNvSpPr>
          <p:nvPr/>
        </p:nvSpPr>
        <p:spPr>
          <a:xfrm>
            <a:off x="303314" y="5282288"/>
            <a:ext cx="11888686" cy="45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Created by </a:t>
            </a:r>
            <a:r>
              <a:rPr lang="en-US" sz="1600" dirty="0" err="1"/>
              <a:t>Effini</a:t>
            </a:r>
            <a:r>
              <a:rPr lang="en-US" sz="1600" dirty="0"/>
              <a:t> in partnership with Data Education in Schools, The Data Lab and Data Skills for Work, with funding from the Scottish Government. </a:t>
            </a:r>
          </a:p>
        </p:txBody>
      </p:sp>
    </p:spTree>
    <p:extLst>
      <p:ext uri="{BB962C8B-B14F-4D97-AF65-F5344CB8AC3E}">
        <p14:creationId xmlns:p14="http://schemas.microsoft.com/office/powerpoint/2010/main" val="135765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1630444" y="2205216"/>
            <a:ext cx="8931111" cy="3932992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Summarise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0" i="0" dirty="0">
                <a:effectLst/>
              </a:rPr>
              <a:t>To condense the rows in a dataset (often to a single value) by performing a calculation on the data items within a variable.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5220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Summarising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FD8F4-AAF0-4200-AD9E-167496ECC316}"/>
              </a:ext>
            </a:extLst>
          </p:cNvPr>
          <p:cNvSpPr txBox="1"/>
          <p:nvPr/>
        </p:nvSpPr>
        <p:spPr>
          <a:xfrm>
            <a:off x="216817" y="1989055"/>
            <a:ext cx="5879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the similar way that you can perform calculations on columns of data, you can </a:t>
            </a:r>
            <a:r>
              <a:rPr lang="en-GB" sz="2400" b="1" dirty="0"/>
              <a:t>perform calculations on rows of data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The most common calculations performed on rows of data are,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Count (number of rows)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Average</a:t>
            </a:r>
          </a:p>
        </p:txBody>
      </p:sp>
      <p:pic>
        <p:nvPicPr>
          <p:cNvPr id="6" name="Picture 5" descr="Pen pointing to a graph on a screen">
            <a:extLst>
              <a:ext uri="{FF2B5EF4-FFF2-40B4-BE49-F238E27FC236}">
                <a16:creationId xmlns:a16="http://schemas.microsoft.com/office/drawing/2014/main" id="{C29D1230-E898-4937-9920-D8D5D9713D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782" y="2441542"/>
            <a:ext cx="5425280" cy="361597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1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Show me…</a:t>
            </a:r>
            <a:endParaRPr lang="en-GB" b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35E66C-625C-4028-9B6C-21F55554FF09}"/>
              </a:ext>
            </a:extLst>
          </p:cNvPr>
          <p:cNvGraphicFramePr>
            <a:graphicFrameLocks noGrp="1"/>
          </p:cNvGraphicFramePr>
          <p:nvPr/>
        </p:nvGraphicFramePr>
        <p:xfrm>
          <a:off x="665114" y="3083233"/>
          <a:ext cx="32512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6645226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565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animal</a:t>
                      </a:r>
                    </a:p>
                  </a:txBody>
                  <a:tcP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age_yrs</a:t>
                      </a:r>
                      <a:endParaRPr lang="en-GB" b="1" dirty="0"/>
                    </a:p>
                  </a:txBody>
                  <a:tcP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1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4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56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Elephant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0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Penguin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3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04220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FF88EE2-5357-48C8-AD56-D7F0304DE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84497"/>
              </p:ext>
            </p:extLst>
          </p:nvPr>
        </p:nvGraphicFramePr>
        <p:xfrm>
          <a:off x="7752412" y="3083233"/>
          <a:ext cx="36013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694">
                  <a:extLst>
                    <a:ext uri="{9D8B030D-6E8A-4147-A177-3AD203B41FA5}">
                      <a16:colId xmlns:a16="http://schemas.microsoft.com/office/drawing/2014/main" val="1664522695"/>
                    </a:ext>
                  </a:extLst>
                </a:gridCol>
                <a:gridCol w="1800694">
                  <a:extLst>
                    <a:ext uri="{9D8B030D-6E8A-4147-A177-3AD203B41FA5}">
                      <a16:colId xmlns:a16="http://schemas.microsoft.com/office/drawing/2014/main" val="36565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summary</a:t>
                      </a:r>
                    </a:p>
                  </a:txBody>
                  <a:tcP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age_yrs</a:t>
                      </a:r>
                      <a:endParaRPr lang="en-GB" b="1" dirty="0"/>
                    </a:p>
                  </a:txBody>
                  <a:tcP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1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4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0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Average 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35886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5CE13F28-976F-4F63-B0E6-440FDF8A0C8F}"/>
              </a:ext>
            </a:extLst>
          </p:cNvPr>
          <p:cNvSpPr/>
          <p:nvPr/>
        </p:nvSpPr>
        <p:spPr>
          <a:xfrm>
            <a:off x="4302507" y="3264613"/>
            <a:ext cx="3063711" cy="132556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Summarise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A2516-61EB-4C79-9C34-ABF03E7EA6F8}"/>
              </a:ext>
            </a:extLst>
          </p:cNvPr>
          <p:cNvSpPr txBox="1"/>
          <p:nvPr/>
        </p:nvSpPr>
        <p:spPr>
          <a:xfrm>
            <a:off x="449083" y="1936912"/>
            <a:ext cx="1110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new rows created by summarising are often shown as a separate dataset.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94125-15C2-452E-8339-7B95354E767C}"/>
              </a:ext>
            </a:extLst>
          </p:cNvPr>
          <p:cNvSpPr txBox="1"/>
          <p:nvPr/>
        </p:nvSpPr>
        <p:spPr>
          <a:xfrm>
            <a:off x="665114" y="2644801"/>
            <a:ext cx="336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Original dataset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C525C-84AE-460D-B229-FF5318E68AEC}"/>
              </a:ext>
            </a:extLst>
          </p:cNvPr>
          <p:cNvSpPr txBox="1"/>
          <p:nvPr/>
        </p:nvSpPr>
        <p:spPr>
          <a:xfrm>
            <a:off x="7752412" y="2644801"/>
            <a:ext cx="336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Summarised dataset</a:t>
            </a:r>
          </a:p>
        </p:txBody>
      </p:sp>
    </p:spTree>
    <p:extLst>
      <p:ext uri="{BB962C8B-B14F-4D97-AF65-F5344CB8AC3E}">
        <p14:creationId xmlns:p14="http://schemas.microsoft.com/office/powerpoint/2010/main" val="403223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6AE-067E-4B29-BE0F-2977EA4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Show me…</a:t>
            </a:r>
            <a:endParaRPr lang="en-GB" b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096FB-84F0-4E2A-9A0D-3C661E39FB86}"/>
              </a:ext>
            </a:extLst>
          </p:cNvPr>
          <p:cNvSpPr txBox="1"/>
          <p:nvPr/>
        </p:nvSpPr>
        <p:spPr>
          <a:xfrm>
            <a:off x="1508190" y="2045976"/>
            <a:ext cx="9175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When you are summarising a dataset you can </a:t>
            </a:r>
            <a:r>
              <a:rPr lang="en-GB" sz="2400" b="1" dirty="0"/>
              <a:t>select the required variables</a:t>
            </a:r>
            <a:r>
              <a:rPr lang="en-GB" sz="2400" dirty="0"/>
              <a:t> and then </a:t>
            </a:r>
            <a:r>
              <a:rPr lang="en-GB" sz="2400" b="1" dirty="0"/>
              <a:t>summarise them.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9E48CA-FF9A-4BF2-8CEE-67BC776F6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59068"/>
              </p:ext>
            </p:extLst>
          </p:nvPr>
        </p:nvGraphicFramePr>
        <p:xfrm>
          <a:off x="218910" y="3665005"/>
          <a:ext cx="540889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2223">
                  <a:extLst>
                    <a:ext uri="{9D8B030D-6E8A-4147-A177-3AD203B41FA5}">
                      <a16:colId xmlns:a16="http://schemas.microsoft.com/office/drawing/2014/main" val="1786024930"/>
                    </a:ext>
                  </a:extLst>
                </a:gridCol>
                <a:gridCol w="1690541">
                  <a:extLst>
                    <a:ext uri="{9D8B030D-6E8A-4147-A177-3AD203B41FA5}">
                      <a16:colId xmlns:a16="http://schemas.microsoft.com/office/drawing/2014/main" val="1180992595"/>
                    </a:ext>
                  </a:extLst>
                </a:gridCol>
                <a:gridCol w="1013905">
                  <a:extLst>
                    <a:ext uri="{9D8B030D-6E8A-4147-A177-3AD203B41FA5}">
                      <a16:colId xmlns:a16="http://schemas.microsoft.com/office/drawing/2014/main" val="1584015084"/>
                    </a:ext>
                  </a:extLst>
                </a:gridCol>
                <a:gridCol w="1352223">
                  <a:extLst>
                    <a:ext uri="{9D8B030D-6E8A-4147-A177-3AD203B41FA5}">
                      <a16:colId xmlns:a16="http://schemas.microsoft.com/office/drawing/2014/main" val="1910696506"/>
                    </a:ext>
                  </a:extLst>
                </a:gridCol>
              </a:tblGrid>
              <a:tr h="36346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number_sold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98419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077940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382068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721210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92029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317638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622DACAC-1DA4-4183-9EDF-A58C9E0105A3}"/>
              </a:ext>
            </a:extLst>
          </p:cNvPr>
          <p:cNvSpPr/>
          <p:nvPr/>
        </p:nvSpPr>
        <p:spPr>
          <a:xfrm>
            <a:off x="5777497" y="4108254"/>
            <a:ext cx="2350837" cy="132556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Summarise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77861866-EB19-4FD3-A2AE-45A96AC1D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73003"/>
              </p:ext>
            </p:extLst>
          </p:nvPr>
        </p:nvGraphicFramePr>
        <p:xfrm>
          <a:off x="8258490" y="4405275"/>
          <a:ext cx="377876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538">
                  <a:extLst>
                    <a:ext uri="{9D8B030D-6E8A-4147-A177-3AD203B41FA5}">
                      <a16:colId xmlns:a16="http://schemas.microsoft.com/office/drawing/2014/main" val="1786024930"/>
                    </a:ext>
                  </a:extLst>
                </a:gridCol>
                <a:gridCol w="1675230">
                  <a:extLst>
                    <a:ext uri="{9D8B030D-6E8A-4147-A177-3AD203B41FA5}">
                      <a16:colId xmlns:a16="http://schemas.microsoft.com/office/drawing/2014/main" val="1910696506"/>
                    </a:ext>
                  </a:extLst>
                </a:gridCol>
              </a:tblGrid>
              <a:tr h="352391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total_number_sold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total_income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98419"/>
                  </a:ext>
                </a:extLst>
              </a:tr>
              <a:tr h="3523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07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54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Example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820C6-9252-4C3E-8094-C3E86C0D1D99}"/>
              </a:ext>
            </a:extLst>
          </p:cNvPr>
          <p:cNvSpPr txBox="1"/>
          <p:nvPr/>
        </p:nvSpPr>
        <p:spPr>
          <a:xfrm>
            <a:off x="205370" y="1907505"/>
            <a:ext cx="1158557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dataset shows the test results for 5 pupils. Summarise</a:t>
            </a:r>
            <a:r>
              <a:rPr lang="en-US" sz="2400" dirty="0"/>
              <a:t> the test results in this dataset by calculating, 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Average (mean)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Maximum test 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Minimum test 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GB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GB" sz="2400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12A055-08B6-4D63-8105-319054E86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1337"/>
              </p:ext>
            </p:extLst>
          </p:nvPr>
        </p:nvGraphicFramePr>
        <p:xfrm>
          <a:off x="4910890" y="2958275"/>
          <a:ext cx="6528062" cy="3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266">
                  <a:extLst>
                    <a:ext uri="{9D8B030D-6E8A-4147-A177-3AD203B41FA5}">
                      <a16:colId xmlns:a16="http://schemas.microsoft.com/office/drawing/2014/main" val="3193140448"/>
                    </a:ext>
                  </a:extLst>
                </a:gridCol>
                <a:gridCol w="1403792">
                  <a:extLst>
                    <a:ext uri="{9D8B030D-6E8A-4147-A177-3AD203B41FA5}">
                      <a16:colId xmlns:a16="http://schemas.microsoft.com/office/drawing/2014/main" val="2279723561"/>
                    </a:ext>
                  </a:extLst>
                </a:gridCol>
                <a:gridCol w="1395541">
                  <a:extLst>
                    <a:ext uri="{9D8B030D-6E8A-4147-A177-3AD203B41FA5}">
                      <a16:colId xmlns:a16="http://schemas.microsoft.com/office/drawing/2014/main" val="322042952"/>
                    </a:ext>
                  </a:extLst>
                </a:gridCol>
                <a:gridCol w="1630463">
                  <a:extLst>
                    <a:ext uri="{9D8B030D-6E8A-4147-A177-3AD203B41FA5}">
                      <a16:colId xmlns:a16="http://schemas.microsoft.com/office/drawing/2014/main" val="5054244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/>
                        <a:t>pupil_ID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test_3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33675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GH1254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0435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SE1547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20313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DM4758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51274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KL4758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96541"/>
                  </a:ext>
                </a:extLst>
              </a:tr>
              <a:tr h="5771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PM4575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61599"/>
                  </a:ext>
                </a:extLst>
              </a:tr>
            </a:tbl>
          </a:graphicData>
        </a:graphic>
      </p:graphicFrame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4387CF09-CD5A-4A9E-93FB-C26F44684E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380175"/>
            <a:ext cx="2112700" cy="2112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300834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_POWERPOINT_LESSON_TEMPLATE.docx" id="{C9ED7C33-DC77-4FA5-86DD-0A034F8A2FB7}" vid="{358AFC5C-2C86-4A96-95F1-D4B4C4DB4BDC}"/>
    </a:ext>
  </a:extLst>
</a:theme>
</file>

<file path=ppt/theme/theme2.xml><?xml version="1.0" encoding="utf-8"?>
<a:theme xmlns:a="http://schemas.openxmlformats.org/drawingml/2006/main" name="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 Resources_2.potx" id="{25946416-D607-47A7-854F-DC31537FCD94}" vid="{E3613A03-8597-4AC0-878E-9B983A7EF8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30EE94CCDFA4C88D8D33A29A81B8D" ma:contentTypeVersion="11" ma:contentTypeDescription="Create a new document." ma:contentTypeScope="" ma:versionID="98aef29cb8176f72c0e9e7cecfed2d21">
  <xsd:schema xmlns:xsd="http://www.w3.org/2001/XMLSchema" xmlns:xs="http://www.w3.org/2001/XMLSchema" xmlns:p="http://schemas.microsoft.com/office/2006/metadata/properties" xmlns:ns2="4297454b-9d9d-4311-9194-cdf6c01c0e73" targetNamespace="http://schemas.microsoft.com/office/2006/metadata/properties" ma:root="true" ma:fieldsID="a761e8550470d16bb342baae9d7e143c" ns2:_="">
    <xsd:import namespace="4297454b-9d9d-4311-9194-cdf6c01c0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454b-9d9d-4311-9194-cdf6c01c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F55CF-142F-4BED-8679-60542D3DE2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E9DB8A-6628-413F-BA4F-19B2DD611012}">
  <ds:schemaRefs>
    <ds:schemaRef ds:uri="http://purl.org/dc/dcmitype/"/>
    <ds:schemaRef ds:uri="http://purl.org/dc/elements/1.1/"/>
    <ds:schemaRef ds:uri="4297454b-9d9d-4311-9194-cdf6c01c0e73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025AA9C-9F86-4D11-A33A-8432D73D9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454b-9d9d-4311-9194-cdf6c01c0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2560</Words>
  <Application>Microsoft Office PowerPoint</Application>
  <PresentationFormat>Widescreen</PresentationFormat>
  <Paragraphs>646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1_Office Theme</vt:lpstr>
      <vt:lpstr>Office Theme</vt:lpstr>
      <vt:lpstr>Summarising datasets in Excel</vt:lpstr>
      <vt:lpstr>Learning intentions</vt:lpstr>
      <vt:lpstr>Background</vt:lpstr>
      <vt:lpstr>Why this is important?</vt:lpstr>
      <vt:lpstr>Definition</vt:lpstr>
      <vt:lpstr>Summarising data</vt:lpstr>
      <vt:lpstr>Show me…</vt:lpstr>
      <vt:lpstr>Show me…</vt:lpstr>
      <vt:lpstr>Example</vt:lpstr>
      <vt:lpstr>Example</vt:lpstr>
      <vt:lpstr>Your turn…</vt:lpstr>
      <vt:lpstr>Your turn…</vt:lpstr>
      <vt:lpstr>Summarise in Excel</vt:lpstr>
      <vt:lpstr>Summarising in Excel</vt:lpstr>
      <vt:lpstr>Summary formulas in Excel</vt:lpstr>
      <vt:lpstr>Copy formulas</vt:lpstr>
      <vt:lpstr>Summarise in Excel</vt:lpstr>
      <vt:lpstr>Next steps</vt:lpstr>
      <vt:lpstr>Definition</vt:lpstr>
      <vt:lpstr>Show me…</vt:lpstr>
      <vt:lpstr>Grouping data</vt:lpstr>
      <vt:lpstr>Grouping data</vt:lpstr>
      <vt:lpstr>Grouping data</vt:lpstr>
      <vt:lpstr>Grouping data</vt:lpstr>
      <vt:lpstr>Your turn…</vt:lpstr>
      <vt:lpstr>Your turn…</vt:lpstr>
      <vt:lpstr>How to group a dataset in Excel</vt:lpstr>
      <vt:lpstr>Setting up a grouped dataset in Excel</vt:lpstr>
      <vt:lpstr>COUNTIF</vt:lpstr>
      <vt:lpstr>COUNTIF</vt:lpstr>
      <vt:lpstr>COUNTIF</vt:lpstr>
      <vt:lpstr>Relative vs. absolute cell references</vt:lpstr>
      <vt:lpstr>Relative vs. absolute cell references</vt:lpstr>
      <vt:lpstr>Making cells absolute references</vt:lpstr>
      <vt:lpstr>Impact of the $ signs in a formula</vt:lpstr>
      <vt:lpstr>Next steps</vt:lpstr>
      <vt:lpstr>More on grouping</vt:lpstr>
      <vt:lpstr>SUMIFS</vt:lpstr>
      <vt:lpstr>Next steps</vt:lpstr>
      <vt:lpstr>Summarising with missing values</vt:lpstr>
      <vt:lpstr>Summarising with missing values</vt:lpstr>
      <vt:lpstr>Show me…</vt:lpstr>
      <vt:lpstr>Summarising with missing values</vt:lpstr>
      <vt:lpstr>Example</vt:lpstr>
      <vt:lpstr>Example</vt:lpstr>
      <vt:lpstr>Removing rows from a dataset in Excel</vt:lpstr>
      <vt:lpstr>Removing rows from a dataset in Excel</vt:lpstr>
      <vt:lpstr>Learning checklist</vt:lpstr>
      <vt:lpstr>How you can use this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Nylk</dc:creator>
  <cp:lastModifiedBy>John Bell</cp:lastModifiedBy>
  <cp:revision>30</cp:revision>
  <dcterms:created xsi:type="dcterms:W3CDTF">2021-04-26T06:41:53Z</dcterms:created>
  <dcterms:modified xsi:type="dcterms:W3CDTF">2021-11-24T06:46:04Z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0x010100C4030EE94CCDFA4C88D8D33A29A81B8D</vt:lpwstr>
  </property>
</Properties>
</file>