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Varela Round"/>
      <p:regular r:id="rId15"/>
    </p:embeddedFon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z2155JRwA7JDyI0llVhN9aBfv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VarelaRound-regular.fntdata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6-4EF9-A424-0459A05801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6-4EF9-A424-0459A058017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26-4EF9-A424-0459A05801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26-4EF9-A424-0459A058017C}"/>
              </c:ext>
            </c:extLst>
          </c:dPt>
          <c:cat>
            <c:strRef>
              <c:f>Sheet1!$A$2:$A$5</c:f>
              <c:strCache>
                <c:ptCount val="4"/>
                <c:pt idx="0">
                  <c:v>ימי הולדת</c:v>
                </c:pt>
                <c:pt idx="1">
                  <c:v>בייביסיטר</c:v>
                </c:pt>
                <c:pt idx="2">
                  <c:v>חנות אפניים</c:v>
                </c:pt>
                <c:pt idx="3">
                  <c:v>סבא וסבתא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EE26-4EF9-A424-0459A0580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E26-4EF9-A424-0459A058017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E26-4EF9-A424-0459A058017C}"/>
              </c:ext>
            </c:extLst>
          </c:dPt>
          <c:dPt>
            <c:idx val="2"/>
            <c:bubble3D val="0"/>
            <c:spPr>
              <a:solidFill>
                <a:srgbClr val="00DFF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E26-4EF9-A424-0459A058017C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E26-4EF9-A424-0459A058017C}"/>
              </c:ext>
            </c:extLst>
          </c:dPt>
          <c:dLbls>
            <c:dLbl>
              <c:idx val="0"/>
              <c:layout>
                <c:manualLayout>
                  <c:x val="6.6655382449677114E-2"/>
                  <c:y val="5.08158882866904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E26-4EF9-A424-0459A058017C}"/>
                </c:ext>
              </c:extLst>
            </c:dLbl>
            <c:dLbl>
              <c:idx val="1"/>
              <c:layout>
                <c:manualLayout>
                  <c:x val="-0.12129368293999994"/>
                  <c:y val="-0.1319248797677075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0518"/>
                        <a:gd name="adj2" fmla="val 10189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EE26-4EF9-A424-0459A058017C}"/>
                </c:ext>
              </c:extLst>
            </c:dLbl>
            <c:dLbl>
              <c:idx val="2"/>
              <c:layout>
                <c:manualLayout>
                  <c:x val="0.10182010917518002"/>
                  <c:y val="-7.86162252266116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E26-4EF9-A424-0459A058017C}"/>
                </c:ext>
              </c:extLst>
            </c:dLbl>
            <c:dLbl>
              <c:idx val="3"/>
              <c:layout>
                <c:manualLayout>
                  <c:x val="9.211621555686926E-2"/>
                  <c:y val="-5.06164111174937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E26-4EF9-A424-0459A058017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ימי הולדת</c:v>
                </c:pt>
                <c:pt idx="1">
                  <c:v>בייביסיטר</c:v>
                </c:pt>
                <c:pt idx="2">
                  <c:v>חנות אפניים</c:v>
                </c:pt>
                <c:pt idx="3">
                  <c:v>סבא וסבתא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62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E26-4EF9-A424-0459A05801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E26-4EF9-A424-0459A05801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E26-4EF9-A424-0459A05801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E26-4EF9-A424-0459A05801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E26-4EF9-A424-0459A058017C}"/>
              </c:ext>
            </c:extLst>
          </c:dPt>
          <c:cat>
            <c:strRef>
              <c:f>Sheet1!$A$2:$A$5</c:f>
              <c:strCache>
                <c:ptCount val="4"/>
                <c:pt idx="0">
                  <c:v>ימי הולדת</c:v>
                </c:pt>
                <c:pt idx="1">
                  <c:v>בייביסיטר</c:v>
                </c:pt>
                <c:pt idx="2">
                  <c:v>חנות אפניים</c:v>
                </c:pt>
                <c:pt idx="3">
                  <c:v>סבא וסבתא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A-EE26-4EF9-A424-0459A0580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מאי</c:v>
                </c:pt>
                <c:pt idx="1">
                  <c:v>יוני</c:v>
                </c:pt>
                <c:pt idx="2">
                  <c:v>יולי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160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B-4C14-8D48-28F98CF5F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925456"/>
        <c:axId val="370931280"/>
      </c:barChart>
      <c:catAx>
        <c:axId val="37092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0931280"/>
        <c:crosses val="autoZero"/>
        <c:auto val="1"/>
        <c:lblAlgn val="ctr"/>
        <c:lblOffset val="100"/>
        <c:noMultiLvlLbl val="0"/>
      </c:catAx>
      <c:valAx>
        <c:axId val="37093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092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1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1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1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3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3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3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3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4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5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5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16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6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6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7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6" name="Google Shape;96;p18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8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19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19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iw-IL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0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0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פרק 11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אין סוף ליצירתיות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696000" y="2736947"/>
            <a:ext cx="108000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696000" y="3461536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מרצה: שירלי ארמלנד חן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137" name="Google Shape;137;p2"/>
          <p:cNvPicPr preferRelativeResize="0"/>
          <p:nvPr/>
        </p:nvPicPr>
        <p:blipFill rotWithShape="1">
          <a:blip r:embed="rId3">
            <a:alphaModFix/>
          </a:blip>
          <a:srcRect b="30939" l="0" r="0" t="25469"/>
          <a:stretch/>
        </p:blipFill>
        <p:spPr>
          <a:xfrm>
            <a:off x="1" y="412198"/>
            <a:ext cx="1934308" cy="84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7563" y="688018"/>
            <a:ext cx="1879976" cy="37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/>
        </p:nvSpPr>
        <p:spPr>
          <a:xfrm>
            <a:off x="0" y="1831380"/>
            <a:ext cx="5352505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לשתף בתמונת מצב ידועה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להגיע אל התלמיד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להקשיב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לתקשר במגוון ערוצים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לעודד חשיבה משותפת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להציף אתגרים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לפרגן להצלחות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5682343" y="1831380"/>
            <a:ext cx="5496197" cy="26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"להנחית"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"כך הוחלט"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להגיב רק לבעיות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לדבר רק עם ההורים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לחכות לסוף תהליך כדי להודיע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587829" y="182144"/>
            <a:ext cx="105907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התקשורת עם התלמידים מקבלת פנים חדשות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0149840" y="1185049"/>
            <a:ext cx="1138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Quattrocento Sans"/>
              <a:buNone/>
            </a:pPr>
            <a:r>
              <a:rPr b="1" i="0" lang="iw-IL" sz="36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</a:t>
            </a:r>
            <a:endParaRPr b="1" i="0" sz="36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4711358" y="1185049"/>
            <a:ext cx="6960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Quattrocento Sans"/>
              <a:buNone/>
            </a:pPr>
            <a:r>
              <a:rPr b="1" i="0" lang="iw-IL" sz="3600" u="none" cap="none" strike="noStrike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</a:t>
            </a:r>
            <a:endParaRPr b="1" i="0" sz="3600" u="none" cap="none" strike="noStrike">
              <a:solidFill>
                <a:srgbClr val="00B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/>
        </p:nvSpPr>
        <p:spPr>
          <a:xfrm>
            <a:off x="1938679" y="946000"/>
            <a:ext cx="3648405" cy="363175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w-IL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b="1" i="0" lang="iw-IL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1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"להנחית"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0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"כך הוחלט"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0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להגיב רק לבעיות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0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לדבר רק עם המנהלים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0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לחכות לסוף תהליך כדי להודיע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393" lvl="0" marL="243393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b="0" i="0" lang="iw-I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לשלוח רק למייל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Varela Round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6268918" y="408366"/>
            <a:ext cx="2073003" cy="3713412"/>
            <a:chOff x="4716016" y="598887"/>
            <a:chExt cx="1554753" cy="2785060"/>
          </a:xfrm>
        </p:grpSpPr>
        <p:sp>
          <p:nvSpPr>
            <p:cNvPr id="156" name="Google Shape;156;p4"/>
            <p:cNvSpPr txBox="1"/>
            <p:nvPr/>
          </p:nvSpPr>
          <p:spPr>
            <a:xfrm>
              <a:off x="4716016" y="1779662"/>
              <a:ext cx="1554753" cy="1604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00"/>
                <a:buFont typeface="Quattrocento Sans"/>
                <a:buNone/>
              </a:pPr>
              <a:r>
                <a:rPr b="1" i="0" lang="iw-IL" sz="13300" u="none" cap="none" strike="noStrike">
                  <a:solidFill>
                    <a:srgbClr val="00B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887402" y="598887"/>
              <a:ext cx="211820" cy="2446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arela Round"/>
                <a:buNone/>
              </a:pPr>
              <a:r>
                <a:t/>
              </a:r>
              <a:endParaRPr b="0" i="0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2726167" y="1987838"/>
            <a:ext cx="3709670" cy="3497459"/>
            <a:chOff x="1488253" y="1779662"/>
            <a:chExt cx="2782253" cy="2623094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1488253" y="1779662"/>
              <a:ext cx="2782253" cy="1604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300"/>
                <a:buFont typeface="Quattrocento Sans"/>
                <a:buNone/>
              </a:pPr>
              <a:r>
                <a:rPr b="1" i="0" lang="iw-IL" sz="13300" u="none" cap="none" strike="noStrike">
                  <a:solidFill>
                    <a:srgbClr val="FF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OUT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690631" y="2293807"/>
              <a:ext cx="222556" cy="21089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arela Rou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1975646" y="3900256"/>
            <a:ext cx="3983765" cy="158504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"להנחית"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"כך הוחלט"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להגיב רק לבעיות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לדבר רק עם ההורים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לחכות לסוף תהליך כדי להודיע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148883" y="410224"/>
            <a:ext cx="3983765" cy="188050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לשתף בתמונת מצב ידועה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להקשיב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לתקשר במגוון ערוצים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לעודד חשיבה משותפת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להציף אתגרים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לפרגן להצלחות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8457111" y="867718"/>
            <a:ext cx="35924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התקשורת עם התלמידים מקבלת פנים חדשות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5"/>
          <p:cNvGraphicFramePr/>
          <p:nvPr/>
        </p:nvGraphicFramePr>
        <p:xfrm>
          <a:off x="-266413" y="0"/>
          <a:ext cx="12328712" cy="739305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69" name="Google Shape;169;p5"/>
          <p:cNvSpPr txBox="1"/>
          <p:nvPr/>
        </p:nvSpPr>
        <p:spPr>
          <a:xfrm>
            <a:off x="5897942" y="-7226"/>
            <a:ext cx="5285873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b="1" i="0" lang="iw-I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ערוצי הכנסה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1942401" y="4586448"/>
            <a:ext cx="1258359" cy="878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244437" y="4586443"/>
            <a:ext cx="1985507" cy="878246"/>
          </a:xfrm>
          <a:prstGeom prst="rect">
            <a:avLst/>
          </a:prstGeom>
          <a:solidFill>
            <a:srgbClr val="00DF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5273621" y="4586448"/>
            <a:ext cx="5102440" cy="8782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206885" y="4586448"/>
            <a:ext cx="686886" cy="87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8257" l="2825" r="6629" t="8257"/>
          <a:stretch/>
        </p:blipFill>
        <p:spPr>
          <a:xfrm>
            <a:off x="1206884" y="743961"/>
            <a:ext cx="9169177" cy="4185073"/>
          </a:xfrm>
          <a:prstGeom prst="rect">
            <a:avLst/>
          </a:prstGeom>
          <a:noFill/>
          <a:ln>
            <a:noFill/>
          </a:ln>
          <a:effectLst>
            <a:outerShdw blurRad="25400" sx="101000" rotWithShape="0" algn="ctr" sy="101000">
              <a:srgbClr val="000000">
                <a:alpha val="40000"/>
              </a:srgbClr>
            </a:outerShdw>
          </a:effectLst>
        </p:spPr>
      </p:pic>
      <p:sp>
        <p:nvSpPr>
          <p:cNvPr id="180" name="Google Shape;180;p6"/>
          <p:cNvSpPr txBox="1"/>
          <p:nvPr/>
        </p:nvSpPr>
        <p:spPr>
          <a:xfrm>
            <a:off x="1202508" y="5016697"/>
            <a:ext cx="6286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attrocento Sans"/>
              <a:buNone/>
            </a:pPr>
            <a:r>
              <a:rPr b="1" i="0" lang="iw-IL" sz="2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5%</a:t>
            </a:r>
            <a:endParaRPr b="1" i="0" sz="2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81831" y="5468162"/>
            <a:ext cx="1372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סבא וסבתא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9319072" y="5468162"/>
            <a:ext cx="1151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בייביסיטר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410154" y="5005437"/>
            <a:ext cx="805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attrocento Sans"/>
              <a:buNone/>
            </a:pPr>
            <a:r>
              <a:rPr b="1" i="0" lang="iw-IL" sz="2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22%</a:t>
            </a:r>
            <a:endParaRPr b="1" i="0" sz="2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3910399" y="5468162"/>
            <a:ext cx="14221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חנות אופניים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2367127" y="5005437"/>
            <a:ext cx="805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attrocento Sans"/>
              <a:buNone/>
            </a:pPr>
            <a:r>
              <a:rPr b="1" i="0" lang="iw-IL" sz="2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11%</a:t>
            </a:r>
            <a:endParaRPr b="1" i="0" sz="2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2144377" y="5482237"/>
            <a:ext cx="1156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ימי הולדת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6"/>
          <p:cNvCxnSpPr/>
          <p:nvPr/>
        </p:nvCxnSpPr>
        <p:spPr>
          <a:xfrm>
            <a:off x="1934334" y="840496"/>
            <a:ext cx="0" cy="475488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6"/>
          <p:cNvCxnSpPr/>
          <p:nvPr/>
        </p:nvCxnSpPr>
        <p:spPr>
          <a:xfrm>
            <a:off x="3244437" y="840496"/>
            <a:ext cx="0" cy="475488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6"/>
          <p:cNvCxnSpPr/>
          <p:nvPr/>
        </p:nvCxnSpPr>
        <p:spPr>
          <a:xfrm>
            <a:off x="5248884" y="840496"/>
            <a:ext cx="0" cy="475488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6"/>
          <p:cNvSpPr txBox="1"/>
          <p:nvPr/>
        </p:nvSpPr>
        <p:spPr>
          <a:xfrm>
            <a:off x="9571032" y="5005437"/>
            <a:ext cx="8050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attrocento Sans"/>
              <a:buNone/>
            </a:pPr>
            <a:r>
              <a:rPr b="1" i="0" lang="iw-IL" sz="2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62%</a:t>
            </a:r>
            <a:endParaRPr b="1" i="0" sz="2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910556" y="615034"/>
            <a:ext cx="1012906" cy="5153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1946978" y="615034"/>
            <a:ext cx="1272722" cy="5153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3219700" y="615034"/>
            <a:ext cx="2029184" cy="5153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5273622" y="615034"/>
            <a:ext cx="5377076" cy="5153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232840" y="94355"/>
            <a:ext cx="11328400" cy="820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400"/>
              <a:buFont typeface="Quattrocento Sans"/>
              <a:buNone/>
            </a:pPr>
            <a:r>
              <a:rPr b="1" i="0" lang="iw-IL" sz="3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העבודה כבייביסיטר הכי ריווחית</a:t>
            </a:r>
            <a:endParaRPr b="1" i="0" sz="3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/>
        </p:nvSpPr>
        <p:spPr>
          <a:xfrm>
            <a:off x="457200" y="-7226"/>
            <a:ext cx="10726615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b="1" i="0" lang="iw-I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הוצאות על בילויים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7"/>
          <p:cNvGraphicFramePr/>
          <p:nvPr/>
        </p:nvGraphicFramePr>
        <p:xfrm>
          <a:off x="1833942" y="1157002"/>
          <a:ext cx="8128000" cy="454399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IMAC27\projects\my_presentation\posts\piven_post\banana_post.jpg"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313" y="7226"/>
            <a:ext cx="110291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IMAC27\projects\my_presentation\posts\piven_post\banana_post.jpg"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833" y="0"/>
            <a:ext cx="110291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IMAC27\projects\my_presentation\posts\piven_post\banana_post.jpg"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260" y="-7226"/>
            <a:ext cx="110291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/>
          <p:nvPr/>
        </p:nvSpPr>
        <p:spPr>
          <a:xfrm>
            <a:off x="1111239" y="3774449"/>
            <a:ext cx="1388121" cy="527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3240485" y="5320220"/>
            <a:ext cx="1388121" cy="527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8391605" y="5056427"/>
            <a:ext cx="1388121" cy="527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457200" y="-7226"/>
            <a:ext cx="10726615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b="1" i="0" lang="iw-IL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הוצאות על מסעדות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משימה | פרק 11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>
            <p:ph idx="2" type="body"/>
          </p:nvPr>
        </p:nvSpPr>
        <p:spPr>
          <a:xfrm>
            <a:off x="1477108" y="1105725"/>
            <a:ext cx="10226434" cy="289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הכינו שקף ברור ויצירתי על בסיס התוכן שלהלן: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ראיון מובנה הוא ראיון אשר מורכב ממספר מוגבל של שאלות אשר הוכנו מבעוד מועד ואשר זהות לכל המרואיינים.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ראיון לא מובנה הוא ראיון שמונחה בעיקר ע"י האינטואיציה של המראיין ולכן שונה ממועמד למועמד.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