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Varela Round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ux8QqLHFj/w66/tONOVy02W9v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VarelaRou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6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6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7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7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7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7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9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0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0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2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2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23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4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7" name="Google Shape;67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" name="Google Shape;74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5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80OiO2A6zsY" TargetMode="External"/><Relationship Id="rId4" Type="http://schemas.openxmlformats.org/officeDocument/2006/relationships/hyperlink" Target="https://www.youtube.com/watch?v=80OiO2A6zsY" TargetMode="External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rubman.org/blog/30-%d7%a9%d7%a0%d7%99%d7%95%d7%aa-%d7%96%d7%95%d7%96-%d7%9b%d7%9c-%d7%94%d7%a9%d7%9c%d7%91%d7%99%d7%9d-%d7%9c%d7%94%d7%9b%d7%a0%d7%aa-%d7%a0%d7%90%d7%95%d7%9d-%d7%9e%d7%a2%d7%9c%d7%99%d7%95%d7%a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629534" y="2922268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>
            <p:ph type="ctrTitle"/>
          </p:nvPr>
        </p:nvSpPr>
        <p:spPr>
          <a:xfrm>
            <a:off x="-1" y="1332912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8000"/>
              <a:buFont typeface="Varela Round"/>
              <a:buNone/>
            </a:pPr>
            <a:r>
              <a:rPr lang="iw-IL" sz="8000">
                <a:latin typeface="Arial"/>
                <a:ea typeface="Arial"/>
                <a:cs typeface="Arial"/>
                <a:sym typeface="Arial"/>
              </a:rPr>
              <a:t>פיץ' </a:t>
            </a:r>
            <a:r>
              <a:rPr lang="iw-IL" sz="5400">
                <a:latin typeface="Arial"/>
                <a:ea typeface="Arial"/>
                <a:cs typeface="Arial"/>
                <a:sym typeface="Arial"/>
              </a:rPr>
              <a:t>(נאום </a:t>
            </a:r>
            <a:r>
              <a:rPr lang="iw-IL" sz="5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המעלית)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" y="2622313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2" type="body"/>
          </p:nvPr>
        </p:nvSpPr>
        <p:spPr>
          <a:xfrm>
            <a:off x="-2" y="3446946"/>
            <a:ext cx="12192000" cy="958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עורכות: קרן שלום ורונית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4819" y="0"/>
            <a:ext cx="1188095" cy="141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97" y="129485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802" y="81545"/>
            <a:ext cx="3127956" cy="312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7646312" y="1249960"/>
            <a:ext cx="3595367" cy="4050905"/>
          </a:xfrm>
          <a:prstGeom prst="flowChartTerminator">
            <a:avLst/>
          </a:prstGeom>
          <a:solidFill>
            <a:srgbClr val="2DE2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rgbClr val="192A72"/>
                </a:solidFill>
              </a:rPr>
              <a:t>התאימו את טון הדיבור של הקול שלכם</a:t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940516" y="2927758"/>
            <a:ext cx="4294214" cy="232616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</a:rPr>
              <a:t>הקפידו לדבר לאט וברור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>
            <a:off x="940516" y="1667883"/>
            <a:ext cx="4567406" cy="358604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chemeClr val="dk1"/>
                </a:solidFill>
              </a:rPr>
              <a:t>יציבה זקופה מציגה דמות בטוחה</a:t>
            </a:r>
            <a:endParaRPr sz="4800">
              <a:solidFill>
                <a:schemeClr val="dk1"/>
              </a:solidFill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7728" l="0" r="57340" t="0"/>
          <a:stretch/>
        </p:blipFill>
        <p:spPr>
          <a:xfrm>
            <a:off x="6927921" y="827514"/>
            <a:ext cx="2991142" cy="443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/>
          <p:nvPr/>
        </p:nvSpPr>
        <p:spPr>
          <a:xfrm>
            <a:off x="7721602" y="1117448"/>
            <a:ext cx="3770274" cy="3668008"/>
          </a:xfrm>
          <a:prstGeom prst="flowChartTerminator">
            <a:avLst/>
          </a:prstGeom>
          <a:solidFill>
            <a:srgbClr val="2DE2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rgbClr val="192A72"/>
                </a:solidFill>
              </a:rPr>
              <a:t>החלפת פרטים ליצירת קשר</a:t>
            </a:r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50588">
            <a:off x="2047306" y="2428875"/>
            <a:ext cx="3533775" cy="2000250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/>
        </p:nvSpPr>
        <p:spPr>
          <a:xfrm>
            <a:off x="3611090" y="2251570"/>
            <a:ext cx="79887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</a:rPr>
              <a:t>אל תתביישו, תמיד כדאי לנסות..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01" y="3439215"/>
            <a:ext cx="2858589" cy="285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type="title"/>
          </p:nvPr>
        </p:nvSpPr>
        <p:spPr>
          <a:xfrm>
            <a:off x="8420746" y="229692"/>
            <a:ext cx="2252077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משימה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-1903386" y="1187589"/>
            <a:ext cx="1136025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בחרו את אחד המקרים לעיל והכינו פיץ', בו תציגו את עצמכם:</a:t>
            </a:r>
            <a:endParaRPr/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</a:rPr>
              <a:t>קבלה ליחידה מסויימת בצבא</a:t>
            </a:r>
            <a:endParaRPr/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</a:rPr>
              <a:t>קבלה למשלחת נוער לחו"ל</a:t>
            </a:r>
            <a:endParaRPr/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</a:rPr>
              <a:t>קבלה לתנועת נוער מסויימת (מד"א)</a:t>
            </a:r>
            <a:endParaRPr/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</a:rPr>
              <a:t>קבלה לתפקיד מסויים שאתה מעוניינים בו</a:t>
            </a:r>
            <a:endParaRPr/>
          </a:p>
          <a:p>
            <a:pPr indent="-1079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שימו לב שהפיץ' צריך להיות מובנה, תוך שימוש בדגשים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להקפיד על 30 עד 60 שניות בלבד!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b="66411" l="39172" r="34233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192A72"/>
                </a:solidFill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4748169" y="1228484"/>
            <a:ext cx="6441584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Char char="•"/>
            </a:pPr>
            <a:r>
              <a:rPr lang="iw-IL" sz="32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פיץ' </a:t>
            </a:r>
            <a:r>
              <a:rPr lang="iw-IL" sz="28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("נאום מעלית")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92A72"/>
              </a:buClr>
              <a:buSzPts val="3200"/>
              <a:buChar char="•"/>
            </a:pPr>
            <a:r>
              <a:rPr lang="iw-IL" sz="32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שלבי בניית נאום מעלית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92A72"/>
              </a:buClr>
              <a:buSzPts val="3200"/>
              <a:buChar char="•"/>
            </a:pPr>
            <a:r>
              <a:rPr lang="iw-IL" sz="32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המלצות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idx="2" type="body"/>
          </p:nvPr>
        </p:nvSpPr>
        <p:spPr>
          <a:xfrm>
            <a:off x="337122" y="5863730"/>
            <a:ext cx="8031963" cy="72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684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u="sng">
                <a:solidFill>
                  <a:schemeClr val="hlink"/>
                </a:solidFill>
                <a:hlinkClick r:id="rId3"/>
              </a:rPr>
              <a:t>https://www.youtube.com/watch?v=80OiO2A6zsY</a:t>
            </a:r>
            <a:endParaRPr/>
          </a:p>
          <a:p>
            <a:pPr indent="-190534" lvl="0" marL="43978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-190534" lvl="0" marL="43978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-190534" lvl="0" marL="43978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-190534" lvl="0" marL="43978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  <a:p>
            <a:pPr indent="-190534" lvl="0" marL="43978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8" name="Google Shape;118;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6182" y="1743329"/>
            <a:ext cx="4210373" cy="280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פיץ' </a:t>
            </a:r>
            <a:r>
              <a:rPr lang="iw-IL" sz="3200">
                <a:latin typeface="Arial"/>
                <a:ea typeface="Arial"/>
                <a:cs typeface="Arial"/>
                <a:sym typeface="Arial"/>
              </a:rPr>
              <a:t>(נאום מעלית)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ops, Partnership, Cooperation, Businessmen" id="124" name="Google Shape;124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943" l="14316" r="14400" t="0"/>
          <a:stretch/>
        </p:blipFill>
        <p:spPr>
          <a:xfrm>
            <a:off x="7579435" y="3020345"/>
            <a:ext cx="2495143" cy="308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, Hands, Shaking Hands, Man Hand, Man Hands"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2928" y="3020345"/>
            <a:ext cx="3841445" cy="1904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98490" y="5127927"/>
            <a:ext cx="6450941" cy="1357746"/>
          </a:xfrm>
          <a:prstGeom prst="flowChartAlternateProcess">
            <a:avLst/>
          </a:prstGeom>
          <a:solidFill>
            <a:srgbClr val="14C1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3200" u="none" cap="none" strike="noStrike">
                <a:solidFill>
                  <a:schemeClr val="dk1"/>
                </a:solidFill>
              </a:rPr>
              <a:t>המטרה של כל אדם היא להצליח ולקדם את המטרה/הפרוייקט שלו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05756" y="1266019"/>
            <a:ext cx="1038048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600" u="none" cap="none" strike="noStrike">
                <a:solidFill>
                  <a:srgbClr val="2F75FF"/>
                </a:solidFill>
              </a:rPr>
              <a:t>סיכום קצר שמטרתו להגדיר </a:t>
            </a:r>
            <a:r>
              <a:rPr b="1" i="0" lang="iw-IL" sz="3600" u="sng" cap="none" strike="noStrike">
                <a:solidFill>
                  <a:srgbClr val="2F75FF"/>
                </a:solidFill>
              </a:rPr>
              <a:t>בפשטות ובמהירות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600" u="none" cap="none" strike="noStrike">
                <a:solidFill>
                  <a:srgbClr val="2F75FF"/>
                </a:solidFill>
              </a:rPr>
              <a:t>אדם, מקצוע, מוצר, שירות, ארגון או אירוע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600" u="none" cap="none" strike="noStrike">
                <a:solidFill>
                  <a:srgbClr val="2F75FF"/>
                </a:solidFill>
              </a:rPr>
              <a:t>ואת הערך אותו מציע</a:t>
            </a:r>
            <a:r>
              <a:rPr i="0" lang="iw-IL" sz="3600" u="none" cap="none" strike="noStrike">
                <a:solidFill>
                  <a:srgbClr val="2F75FF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436535" y="995766"/>
            <a:ext cx="7372029" cy="2433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lang="iw-IL" sz="4000">
                <a:latin typeface="Arial"/>
                <a:ea typeface="Arial"/>
                <a:cs typeface="Arial"/>
                <a:sym typeface="Arial"/>
              </a:rPr>
              <a:t>יש לכם הזדמנות קצרה להציג את הרעיון. איך תעשו זאת בצורה הטובה ביותר?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Mark, Why, Question, Confusion, Ask" id="133" name="Google Shape;133;p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13217" r="14435" t="0"/>
          <a:stretch/>
        </p:blipFill>
        <p:spPr>
          <a:xfrm>
            <a:off x="7643250" y="687345"/>
            <a:ext cx="3972731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1255362" y="4592271"/>
            <a:ext cx="5188177" cy="166904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6000" u="none" cap="none" strike="noStrike">
                <a:solidFill>
                  <a:srgbClr val="192A72"/>
                </a:solidFill>
              </a:rPr>
              <a:t>צריך להתכונן!!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3485711" y="3565565"/>
            <a:ext cx="554182" cy="951346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3068664" y="761612"/>
            <a:ext cx="872038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לפני הכל - חשוב להגדיר את המטרה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chery clipart 2 - Clipartix" id="141" name="Google Shape;141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8232" y="2253308"/>
            <a:ext cx="3584588" cy="341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2634712" y="260766"/>
            <a:ext cx="9350302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arela Round"/>
              <a:buNone/>
            </a:pPr>
            <a:r>
              <a:rPr lang="iw-IL" sz="5400">
                <a:latin typeface="Arial"/>
                <a:ea typeface="Arial"/>
                <a:cs typeface="Arial"/>
                <a:sym typeface="Arial"/>
              </a:rPr>
              <a:t>שלבי בניית הפיץ'  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(נאום המעלית)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775045" y="1203931"/>
            <a:ext cx="5890578" cy="738984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3600" u="none" cap="none" strike="noStrike">
                <a:solidFill>
                  <a:srgbClr val="002C89"/>
                </a:solidFill>
              </a:rPr>
              <a:t>1. </a:t>
            </a:r>
            <a:r>
              <a:rPr i="0" lang="iw-IL" sz="2800" u="none" cap="none" strike="noStrike">
                <a:solidFill>
                  <a:srgbClr val="002C89"/>
                </a:solidFill>
              </a:rPr>
              <a:t>הצגה אישית קצרה</a:t>
            </a:r>
            <a:endParaRPr sz="3600">
              <a:solidFill>
                <a:srgbClr val="002C89"/>
              </a:solidFill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775046" y="2115709"/>
            <a:ext cx="5890578" cy="73898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2563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192A72"/>
                </a:solidFill>
              </a:rPr>
              <a:t>2. </a:t>
            </a:r>
            <a:r>
              <a:rPr lang="iw-IL" sz="2800">
                <a:solidFill>
                  <a:srgbClr val="192A72"/>
                </a:solidFill>
              </a:rPr>
              <a:t>הצגת הבעיה</a:t>
            </a:r>
            <a:endParaRPr sz="3600">
              <a:solidFill>
                <a:srgbClr val="192A72"/>
              </a:solidFill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3630585" y="3090382"/>
            <a:ext cx="6035039" cy="738984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002C89"/>
                </a:solidFill>
              </a:rPr>
              <a:t>3. </a:t>
            </a:r>
            <a:r>
              <a:rPr lang="iw-IL" sz="2800">
                <a:solidFill>
                  <a:srgbClr val="002C89"/>
                </a:solidFill>
              </a:rPr>
              <a:t>הצגת הפתרון</a:t>
            </a:r>
            <a:endParaRPr sz="3600">
              <a:solidFill>
                <a:srgbClr val="002C89"/>
              </a:solidFill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3775046" y="4024010"/>
            <a:ext cx="5890577" cy="73898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192A72"/>
                </a:solidFill>
              </a:rPr>
              <a:t>4. </a:t>
            </a:r>
            <a:r>
              <a:rPr lang="iw-IL" sz="2800">
                <a:solidFill>
                  <a:srgbClr val="192A72"/>
                </a:solidFill>
              </a:rPr>
              <a:t>הצגת הוכחות/להראות עשיה</a:t>
            </a:r>
            <a:endParaRPr sz="3600">
              <a:solidFill>
                <a:srgbClr val="192A72"/>
              </a:solidFill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3775046" y="4957638"/>
            <a:ext cx="5725114" cy="615134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002C89"/>
                </a:solidFill>
              </a:rPr>
              <a:t>5. </a:t>
            </a:r>
            <a:r>
              <a:rPr lang="iw-IL" sz="2800">
                <a:solidFill>
                  <a:srgbClr val="002C89"/>
                </a:solidFill>
              </a:rPr>
              <a:t>קביעת פגישה/ביצוע עסקה   </a:t>
            </a:r>
            <a:endParaRPr sz="3600">
              <a:solidFill>
                <a:srgbClr val="002C89"/>
              </a:solidFill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561704" y="5846497"/>
            <a:ext cx="6035039" cy="738986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>
                <a:solidFill>
                  <a:srgbClr val="192A72"/>
                </a:solidFill>
              </a:rPr>
              <a:t>חזרה גנרלית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-150716" y="5441967"/>
            <a:ext cx="19142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1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מתוך בלוג שיווק פרטיזני</a:t>
            </a:r>
            <a:endParaRPr sz="11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יום של חיוך - קבלה, מדע ומשמעות החיים - הרב מיכאל לייטמן"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601" y="1630972"/>
            <a:ext cx="3941154" cy="39411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7508988" y="902775"/>
            <a:ext cx="3192412" cy="1613548"/>
          </a:xfrm>
          <a:prstGeom prst="flowChartTerminator">
            <a:avLst/>
          </a:prstGeom>
          <a:solidFill>
            <a:srgbClr val="14C1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>
                <a:solidFill>
                  <a:srgbClr val="192A72"/>
                </a:solidFill>
              </a:rPr>
              <a:t>חיוך !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2965269" y="980025"/>
            <a:ext cx="6014892" cy="489795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</a:rPr>
              <a:t>פניה אישית  בהתאם למעמד: 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</a:rPr>
              <a:t>שימוש בשם פרטי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chemeClr val="dk1"/>
                </a:solidFill>
              </a:rPr>
              <a:t>או בתואר הכבוד של האדם</a:t>
            </a:r>
            <a:endParaRPr/>
          </a:p>
        </p:txBody>
      </p:sp>
      <p:pic>
        <p:nvPicPr>
          <p:cNvPr descr="ג'ון, מלך אנגליה – ויקיפדיה"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19" y="2385532"/>
            <a:ext cx="19812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