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3" r:id="rId2"/>
    <p:sldId id="298" r:id="rId3"/>
    <p:sldId id="284" r:id="rId4"/>
    <p:sldId id="304" r:id="rId5"/>
    <p:sldId id="305" r:id="rId6"/>
    <p:sldId id="306" r:id="rId7"/>
    <p:sldId id="301" r:id="rId8"/>
    <p:sldId id="297" r:id="rId9"/>
  </p:sldIdLst>
  <p:sldSz cx="12192000" cy="6858000"/>
  <p:notesSz cx="6858000" cy="9144000"/>
  <p:defaultTextStyle>
    <a:defPPr algn="r" rtl="1">
      <a:defRPr lang="he-IL"/>
    </a:defPPr>
    <a:lvl1pPr marL="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39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FBC0C938-1E77-4EB3-A098-63817ACC63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r" rtl="1"/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BAFD1C5-4DAF-4FF1-887A-AA0D6C7533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89261EA1-A589-4328-BE95-F80E9B672837}" type="datetime1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ו'/אדר ב/תשפ"ב</a:t>
            </a:fld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AB9FE30-2B08-4A03-B07B-44070D4F95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r" rtl="1"/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F11ADFEC-E6F9-4AF8-9A0B-16F1AA6A07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A139C5B7-8F83-46C7-B38C-E36F04562FAA}" type="slidenum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77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7DF52A2-C801-4379-A5A1-687A944D23A2}" type="datetime1">
              <a:rPr lang="he-IL" smtClean="0"/>
              <a:t>ו'/אדר ב/תשפ"ב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 flipH="1"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0844CB6-723C-4013-81CD-21C999C888DE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6565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844CB6-723C-4013-81CD-21C999C888D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l" defTabSz="4572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2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 flipH="1">
            <a:off x="1915643" y="1788454"/>
            <a:ext cx="8361229" cy="2098226"/>
          </a:xfrm>
        </p:spPr>
        <p:txBody>
          <a:bodyPr rtlCol="1" anchor="b">
            <a:noAutofit/>
          </a:bodyPr>
          <a:lstStyle>
            <a:lvl1pPr algn="ctr" rtl="1">
              <a:defRPr sz="7200" cap="all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flipH="1">
            <a:off x="2680421" y="3956279"/>
            <a:ext cx="6831673" cy="1086237"/>
          </a:xfrm>
        </p:spPr>
        <p:txBody>
          <a:bodyPr rtlCol="1">
            <a:normAutofit/>
          </a:bodyPr>
          <a:lstStyle>
            <a:lvl1pPr marL="0" indent="0" algn="ctr" rtl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pPr rtl="1"/>
            <a:r>
              <a:rPr lang="he-IL" noProof="0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9831198" y="6453386"/>
            <a:ext cx="1607944" cy="404614"/>
          </a:xfrm>
        </p:spPr>
        <p:txBody>
          <a:bodyPr rtlCol="1"/>
          <a:lstStyle>
            <a:lvl1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47EF0F3-8A4C-4AD7-B52E-B24601CB7049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2584569" y="6453386"/>
            <a:ext cx="7023377" cy="404614"/>
          </a:xfrm>
        </p:spPr>
        <p:txBody>
          <a:bodyPr rtlCol="1"/>
          <a:lstStyle>
            <a:lvl1pPr algn="ct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765025" y="6453386"/>
            <a:ext cx="1596292" cy="404614"/>
          </a:xfrm>
        </p:spPr>
        <p:txBody>
          <a:bodyPr rtlCol="1"/>
          <a:lstStyle>
            <a:lvl1pPr algn="l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  <p:grpSp>
        <p:nvGrpSpPr>
          <p:cNvPr id="7" name="קבוצה 6"/>
          <p:cNvGrpSpPr/>
          <p:nvPr/>
        </p:nvGrpSpPr>
        <p:grpSpPr>
          <a:xfrm flipH="1">
            <a:off x="765025" y="744469"/>
            <a:ext cx="10674117" cy="5349671"/>
            <a:chOff x="752858" y="744469"/>
            <a:chExt cx="10674117" cy="5349671"/>
          </a:xfrm>
        </p:grpSpPr>
        <p:sp>
          <p:nvSpPr>
            <p:cNvPr id="11" name="צורה חופשית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צורה חופשית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219200" y="685800"/>
            <a:ext cx="9601200" cy="1485900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 hasCustomPrompt="1"/>
          </p:nvPr>
        </p:nvSpPr>
        <p:spPr>
          <a:xfrm flipH="1">
            <a:off x="1219200" y="2295525"/>
            <a:ext cx="9601200" cy="3571875"/>
          </a:xfrm>
        </p:spPr>
        <p:txBody>
          <a:bodyPr vert="eaVert"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46749CE-04F1-4447-8D6B-0F17B43B2A38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 flipH="1">
            <a:off x="1029673" y="624156"/>
            <a:ext cx="1565766" cy="5243244"/>
          </a:xfrm>
        </p:spPr>
        <p:txBody>
          <a:bodyPr vert="vert270"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 hasCustomPrompt="1"/>
          </p:nvPr>
        </p:nvSpPr>
        <p:spPr>
          <a:xfrm flipH="1">
            <a:off x="2640759" y="624156"/>
            <a:ext cx="8179641" cy="5243244"/>
          </a:xfrm>
        </p:spPr>
        <p:txBody>
          <a:bodyPr vert="vert270"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 dirty="0"/>
              <a:t>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A5ACBE-923B-493D-99AC-61DB3CC3CF34}" type="datetime1">
              <a:rPr lang="he-IL" noProof="0" smtClean="0"/>
              <a:t>ו'/אדר ב/תשפ"ב</a:t>
            </a:fld>
            <a:endParaRPr lang="he-IL" noProof="0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219200" y="685800"/>
            <a:ext cx="9601200" cy="1485900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 hasCustomPrompt="1"/>
          </p:nvPr>
        </p:nvSpPr>
        <p:spPr>
          <a:xfrm flipH="1">
            <a:off x="1219200" y="2286000"/>
            <a:ext cx="9601200" cy="3581400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212A26F-5CD0-476A-A68D-9568A26EEF9C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814004" y="1301360"/>
            <a:ext cx="9612971" cy="2852737"/>
          </a:xfrm>
        </p:spPr>
        <p:txBody>
          <a:bodyPr rtlCol="1" anchor="b">
            <a:normAutofit/>
          </a:bodyPr>
          <a:lstStyle>
            <a:lvl1pPr algn="l" rtl="1">
              <a:defRPr sz="7200" cap="all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 hasCustomPrompt="1"/>
          </p:nvPr>
        </p:nvSpPr>
        <p:spPr>
          <a:xfrm flipH="1">
            <a:off x="1814004" y="4216328"/>
            <a:ext cx="9612971" cy="1143324"/>
          </a:xfrm>
        </p:spPr>
        <p:txBody>
          <a:bodyPr rtlCol="1"/>
          <a:lstStyle>
            <a:lvl1pPr marL="0" indent="0" algn="l" rtl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noProof="0" dirty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9830683" y="6453386"/>
            <a:ext cx="1622409" cy="404614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8BFB689-8E67-4A67-AC59-1D025FC51761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2584311" y="6453386"/>
            <a:ext cx="7023377" cy="404614"/>
          </a:xfrm>
        </p:spPr>
        <p:txBody>
          <a:bodyPr rtlCol="1"/>
          <a:lstStyle>
            <a:lvl1pPr algn="ct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765025" y="6453386"/>
            <a:ext cx="1596292" cy="404614"/>
          </a:xfrm>
        </p:spPr>
        <p:txBody>
          <a:bodyPr rtlCol="1"/>
          <a:lstStyle>
            <a:lvl1pPr algn="l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7" name="צורה חופשית 6" title="סימון חיתוך"/>
          <p:cNvSpPr/>
          <p:nvPr/>
        </p:nvSpPr>
        <p:spPr bwMode="auto">
          <a:xfrm flipH="1">
            <a:off x="765025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rtlCol="1"/>
          <a:lstStyle/>
          <a:p>
            <a:pPr algn="r" rtl="1"/>
            <a:endParaRPr lang="he-IL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219200" y="685800"/>
            <a:ext cx="9601200" cy="1485900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 hasCustomPrompt="1"/>
          </p:nvPr>
        </p:nvSpPr>
        <p:spPr>
          <a:xfrm flipH="1">
            <a:off x="6372614" y="2285999"/>
            <a:ext cx="4447786" cy="3581401"/>
          </a:xfrm>
        </p:spPr>
        <p:txBody>
          <a:bodyPr rtlCol="1"/>
          <a:lstStyle>
            <a:lvl1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 hasCustomPrompt="1"/>
          </p:nvPr>
        </p:nvSpPr>
        <p:spPr>
          <a:xfrm flipH="1">
            <a:off x="1218811" y="2285999"/>
            <a:ext cx="4447786" cy="3581401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FA67521-2A6D-4A8C-8A45-2E0743E0CCEA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219200" y="685800"/>
            <a:ext cx="9601200" cy="1485900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 hasCustomPrompt="1"/>
          </p:nvPr>
        </p:nvSpPr>
        <p:spPr>
          <a:xfrm flipH="1">
            <a:off x="6376416" y="2340864"/>
            <a:ext cx="4443984" cy="823912"/>
          </a:xfrm>
        </p:spPr>
        <p:txBody>
          <a:bodyPr rtlCol="1" anchor="b">
            <a:noAutofit/>
          </a:bodyPr>
          <a:lstStyle>
            <a:lvl1pPr marL="0" indent="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noProof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 hasCustomPrompt="1"/>
          </p:nvPr>
        </p:nvSpPr>
        <p:spPr>
          <a:xfrm flipH="1">
            <a:off x="6376416" y="3305207"/>
            <a:ext cx="4443984" cy="2562193"/>
          </a:xfrm>
        </p:spPr>
        <p:txBody>
          <a:bodyPr rtlCol="1"/>
          <a:lstStyle>
            <a:lvl1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 hasCustomPrompt="1"/>
          </p:nvPr>
        </p:nvSpPr>
        <p:spPr>
          <a:xfrm flipH="1">
            <a:off x="1223002" y="2340864"/>
            <a:ext cx="4443984" cy="823912"/>
          </a:xfrm>
        </p:spPr>
        <p:txBody>
          <a:bodyPr rtlCol="1" anchor="b">
            <a:noAutofit/>
          </a:bodyPr>
          <a:lstStyle>
            <a:lvl1pPr marL="0" indent="0" algn="r" rtl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noProof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 hasCustomPrompt="1"/>
          </p:nvPr>
        </p:nvSpPr>
        <p:spPr>
          <a:xfrm flipH="1">
            <a:off x="1223002" y="3305207"/>
            <a:ext cx="4443984" cy="2562193"/>
          </a:xfrm>
        </p:spPr>
        <p:txBody>
          <a:bodyPr rtlCol="1"/>
          <a:lstStyle>
            <a:lvl1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0DB0D7F-D7D0-4DB7-A99F-94499A590B9C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219200" y="685800"/>
            <a:ext cx="9601200" cy="14859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5141DF54-2D3D-46AD-AE65-E92854AAF086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endParaRPr lang="he-IL" noProof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/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 flipH="1">
            <a:off x="9596778" y="6453386"/>
            <a:ext cx="1204572" cy="404614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63691A1B-11DA-4DDA-8A8E-177888CB2B7A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 flipH="1">
            <a:off x="3017606" y="6453386"/>
            <a:ext cx="6280830" cy="404614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endParaRPr lang="he-IL" noProof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 flipH="1">
            <a:off x="1122972" y="6453386"/>
            <a:ext cx="1596292" cy="404614"/>
          </a:xfrm>
        </p:spPr>
        <p:txBody>
          <a:bodyPr rtlCol="1"/>
          <a:lstStyle>
            <a:lvl1pPr algn="l" rtl="1">
              <a:defRPr/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 title="צורת רקע"/>
          <p:cNvSpPr/>
          <p:nvPr/>
        </p:nvSpPr>
        <p:spPr>
          <a:xfrm flipH="1">
            <a:off x="688848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he-IL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7612380" y="685800"/>
            <a:ext cx="3855720" cy="2157884"/>
          </a:xfrm>
        </p:spPr>
        <p:txBody>
          <a:bodyPr rtlCol="1" anchor="t">
            <a:noAutofit/>
          </a:bodyPr>
          <a:lstStyle>
            <a:lvl1pPr algn="r" rtl="1">
              <a:lnSpc>
                <a:spcPct val="84000"/>
              </a:lnSpc>
              <a:defRPr sz="48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 hasCustomPrompt="1"/>
          </p:nvPr>
        </p:nvSpPr>
        <p:spPr>
          <a:xfrm flipH="1">
            <a:off x="723900" y="685801"/>
            <a:ext cx="5212080" cy="5175250"/>
          </a:xfrm>
        </p:spPr>
        <p:txBody>
          <a:bodyPr rtlCol="1"/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600"/>
            </a:lvl6pPr>
            <a:lvl7pPr algn="r" rtl="1">
              <a:defRPr sz="1600"/>
            </a:lvl7pPr>
            <a:lvl8pPr algn="r" rtl="1">
              <a:defRPr sz="1600"/>
            </a:lvl8pPr>
            <a:lvl9pPr algn="r" rtl="1">
              <a:defRPr sz="1600"/>
            </a:lvl9pPr>
          </a:lstStyle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 hasCustomPrompt="1"/>
          </p:nvPr>
        </p:nvSpPr>
        <p:spPr>
          <a:xfrm flipH="1">
            <a:off x="7612380" y="2856344"/>
            <a:ext cx="3855720" cy="3011056"/>
          </a:xfrm>
        </p:spPr>
        <p:txBody>
          <a:bodyPr rtlCol="1"/>
          <a:lstStyle>
            <a:lvl1pPr marL="0" indent="0" algn="r" rtl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he-IL" noProof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flipH="1">
            <a:off x="10263528" y="6453386"/>
            <a:ext cx="1204572" cy="404614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A7735E2-C84B-4FB6-89D1-B572E84756EF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 flipH="1">
            <a:off x="7612380" y="6453386"/>
            <a:ext cx="2373675" cy="404614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 flipH="1">
            <a:off x="712568" y="6453386"/>
            <a:ext cx="1596292" cy="404614"/>
          </a:xfrm>
        </p:spPr>
        <p:txBody>
          <a:bodyPr rtlCol="1"/>
          <a:lstStyle>
            <a:lvl1pPr algn="l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9" name="מלבן 8" title="פס מפריד"/>
          <p:cNvSpPr/>
          <p:nvPr/>
        </p:nvSpPr>
        <p:spPr>
          <a:xfrm flipH="1">
            <a:off x="665988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he-IL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 title="צורת רקע"/>
          <p:cNvSpPr/>
          <p:nvPr/>
        </p:nvSpPr>
        <p:spPr>
          <a:xfrm flipH="1">
            <a:off x="688848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he-IL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7612380" y="685800"/>
            <a:ext cx="3855720" cy="2157884"/>
          </a:xfrm>
        </p:spPr>
        <p:txBody>
          <a:bodyPr rtlCol="1" anchor="t">
            <a:normAutofit/>
          </a:bodyPr>
          <a:lstStyle>
            <a:lvl1pPr algn="r" rtl="1">
              <a:lnSpc>
                <a:spcPct val="84000"/>
              </a:lnSpc>
              <a:defRPr sz="48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 noChangeAspect="1"/>
          </p:cNvSpPr>
          <p:nvPr>
            <p:ph type="pic" idx="1"/>
          </p:nvPr>
        </p:nvSpPr>
        <p:spPr>
          <a:xfrm flipH="1">
            <a:off x="0" y="0"/>
            <a:ext cx="6659880" cy="6857999"/>
          </a:xfrm>
        </p:spPr>
        <p:txBody>
          <a:bodyPr rtlCol="1" anchor="t">
            <a:normAutofit/>
          </a:bodyPr>
          <a:lstStyle>
            <a:lvl1pPr marL="0" indent="0" algn="r" rtl="1">
              <a:buNone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/>
            </a:lvl2pPr>
            <a:lvl3pPr marL="914400" indent="0" algn="r" rtl="1">
              <a:buNone/>
              <a:defRPr sz="20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noProof="0"/>
              <a:t>לחץ על הסמל כדי להוסיף תמונה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 hasCustomPrompt="1"/>
          </p:nvPr>
        </p:nvSpPr>
        <p:spPr>
          <a:xfrm flipH="1">
            <a:off x="7612380" y="2855968"/>
            <a:ext cx="3855720" cy="3011432"/>
          </a:xfrm>
        </p:spPr>
        <p:txBody>
          <a:bodyPr rtlCol="1"/>
          <a:lstStyle>
            <a:lvl1pPr marL="0" indent="0" algn="r" rtl="1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he-IL" noProof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flipH="1">
            <a:off x="10263528" y="6453386"/>
            <a:ext cx="1204572" cy="404614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440A244-18A5-407C-9956-6739CB720F74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 flipH="1">
            <a:off x="7612380" y="6453386"/>
            <a:ext cx="2373675" cy="404614"/>
          </a:xfrm>
        </p:spPr>
        <p:txBody>
          <a:bodyPr rtlCol="1"/>
          <a:lstStyle>
            <a:lvl1pPr algn="r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 flipH="1">
            <a:off x="712568" y="6453386"/>
            <a:ext cx="1596292" cy="404614"/>
          </a:xfrm>
        </p:spPr>
        <p:txBody>
          <a:bodyPr rtlCol="1"/>
          <a:lstStyle>
            <a:lvl1pPr algn="l" rtl="1"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9" name="מלבן 8" title="פס מפריד"/>
          <p:cNvSpPr/>
          <p:nvPr/>
        </p:nvSpPr>
        <p:spPr>
          <a:xfrm flipH="1">
            <a:off x="665988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he-IL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 flipH="1">
            <a:off x="12192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1" anchor="t">
            <a:normAutofit/>
          </a:bodyPr>
          <a:lstStyle/>
          <a:p>
            <a:pPr rtl="1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 flipH="1">
            <a:off x="12192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noProof="0"/>
              <a:t>ערוך סגנונות טקסט של תבנית בסיס</a:t>
            </a:r>
          </a:p>
          <a:p>
            <a:pPr lvl="1" rtl="1"/>
            <a:r>
              <a:rPr lang="he-IL" noProof="0"/>
              <a:t>רמה שניה</a:t>
            </a:r>
          </a:p>
          <a:p>
            <a:pPr lvl="2" rtl="1"/>
            <a:r>
              <a:rPr lang="he-IL" noProof="0"/>
              <a:t>רמה שלישית</a:t>
            </a:r>
          </a:p>
          <a:p>
            <a:pPr lvl="3" rtl="1"/>
            <a:r>
              <a:rPr lang="he-IL" noProof="0"/>
              <a:t>רמה רביעית</a:t>
            </a:r>
          </a:p>
          <a:p>
            <a:pPr lvl="4" rtl="1"/>
            <a:r>
              <a:rPr lang="he-IL" noProof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 flipH="1">
            <a:off x="9596778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F8BD3B0-08D3-48E9-B11F-20EEACD3CD4B}" type="datetime1">
              <a:rPr lang="he-IL" noProof="0" smtClean="0"/>
              <a:t>ו'/אדר ב/תשפ"ב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 flipH="1">
            <a:off x="3017606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 flipH="1">
            <a:off x="1122972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E57DC2-970A-4B3E-BB1C-7A09969E49DF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9" name="מלבן 8" title="סרגל צידי"/>
          <p:cNvSpPr/>
          <p:nvPr/>
        </p:nvSpPr>
        <p:spPr>
          <a:xfrm flipH="1">
            <a:off x="1148530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p.education.gov.il/tchumey_daat/data-analysis/high-school/study-topics/excel-data-analysis-tool/#pos_296284" TargetMode="External"/><Relationship Id="rId2" Type="http://schemas.openxmlformats.org/officeDocument/2006/relationships/hyperlink" Target="https://www.youtube.com/watch?v=WTaltKX76_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 flipH="1">
            <a:off x="1915643" y="1788454"/>
            <a:ext cx="8361229" cy="2098226"/>
          </a:xfrm>
        </p:spPr>
        <p:txBody>
          <a:bodyPr rtlCol="1"/>
          <a:lstStyle/>
          <a:p>
            <a:pPr rtl="1"/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EXCEL</a:t>
            </a:r>
            <a:b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</a:br>
            <a:b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פונקציית </a:t>
            </a:r>
            <a:r>
              <a:rPr lang="en-US" sz="3200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flipH="1">
            <a:off x="2680421" y="3956279"/>
            <a:ext cx="6831673" cy="1086237"/>
          </a:xfrm>
        </p:spPr>
        <p:txBody>
          <a:bodyPr rtlCol="1">
            <a:normAutofit/>
          </a:bodyPr>
          <a:lstStyle/>
          <a:p>
            <a:pPr rtl="1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י4 מידע ונתונים, הדסה נעורים</a:t>
            </a:r>
          </a:p>
        </p:txBody>
      </p:sp>
      <p:pic>
        <p:nvPicPr>
          <p:cNvPr id="2050" name="Picture 2" descr="Excel Icon Animation by Nitish 💥 on Dribbble">
            <a:extLst>
              <a:ext uri="{FF2B5EF4-FFF2-40B4-BE49-F238E27FC236}">
                <a16:creationId xmlns:a16="http://schemas.microsoft.com/office/drawing/2014/main" id="{989ED912-622D-4FC2-9E58-8BFDAF94428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118" y="1201270"/>
            <a:ext cx="2345764" cy="175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45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262D073-5950-428B-9ED3-01762068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23002" y="505977"/>
            <a:ext cx="9601200" cy="749627"/>
          </a:xfrm>
        </p:spPr>
        <p:txBody>
          <a:bodyPr>
            <a:normAutofit fontScale="90000"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תזכורת לשיעורים קודמים – ארגון והצגת המידע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45E9ADA-8E23-41DD-AE67-6F815D384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6376416" y="1435427"/>
            <a:ext cx="4443984" cy="8239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עיצוב מותנה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CFD33DC-0ABB-43A8-B7DF-CF08E7002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H="1">
            <a:off x="6376416" y="2399770"/>
            <a:ext cx="4443984" cy="2055689"/>
          </a:xfrm>
        </p:spPr>
        <p:txBody>
          <a:bodyPr>
            <a:normAutofit fontScale="92500" lnSpcReduction="10000"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עיצוב תאים בגיליון אקסל לפי תנאים מוגדרים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מאפשר סוגים רבים של סימון תאים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שימושי במיוחד בגיליונות עמוסי נתונים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זיהוי נתונים ומגמות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1B189D5-A423-421A-ABE9-BC46CFF40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 flipH="1">
            <a:off x="1223002" y="1435427"/>
            <a:ext cx="4443984" cy="8239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אימות נתונים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0DC4118-3A4E-4B5E-9F61-5AD50C244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 flipH="1">
            <a:off x="1223002" y="2399770"/>
            <a:ext cx="4443984" cy="2055689"/>
          </a:xfrm>
        </p:spPr>
        <p:txBody>
          <a:bodyPr>
            <a:normAutofit fontScale="92500" lnSpcReduction="10000"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הגדרת ערכים אפשריים להזנה בתאים מסוימים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מונע טעויות כתיב ובלבול בריכוז נתונים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מספר שיטות – מאפשרות בחירת ערך מתוך רשימה מוגדרת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אפשרות לסימון תאים לא תקינים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5A6F0984-3067-448E-B25A-FD7B61E51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591" y="4635282"/>
            <a:ext cx="2962033" cy="214203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5013B758-41AB-4ADC-927E-F65C9F25E4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662" r="35221"/>
          <a:stretch/>
        </p:blipFill>
        <p:spPr>
          <a:xfrm>
            <a:off x="7422776" y="4637972"/>
            <a:ext cx="2435173" cy="213934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9602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271C71-5791-4872-BA2B-E0A99B945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פונקציית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FE98641-60E9-4AA7-9338-7A4ED23170E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5791200" y="2286000"/>
            <a:ext cx="5029200" cy="4387274"/>
          </a:xfrm>
        </p:spPr>
        <p:txBody>
          <a:bodyPr>
            <a:normAutofit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פונקציה לשליפת מידע רלוונטי מטבלאות.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שימושית במיוחד בטבלאות גדולות.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לדוגמא: חפש מחיר של חלק חילוף לרכב לפי מספר החלק, או חפש שם עובד בהתבסס על תעודת הזהות שלו.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במעגל המידע: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איסוף נתונים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ניקוי וארגון המידע</a:t>
            </a:r>
          </a:p>
        </p:txBody>
      </p:sp>
      <p:pic>
        <p:nvPicPr>
          <p:cNvPr id="4" name="Picture 2" descr="Excel GIFs - Get the best GIF on GIPHY">
            <a:extLst>
              <a:ext uri="{FF2B5EF4-FFF2-40B4-BE49-F238E27FC236}">
                <a16:creationId xmlns:a16="http://schemas.microsoft.com/office/drawing/2014/main" id="{42D061A5-E9D7-44C6-BAD5-55734227928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9" y="166968"/>
            <a:ext cx="1670797" cy="167079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70F08871-D457-46D6-9783-C7BD7E4D0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398" y="3429000"/>
            <a:ext cx="5347703" cy="32442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אליפסה 5">
            <a:extLst>
              <a:ext uri="{FF2B5EF4-FFF2-40B4-BE49-F238E27FC236}">
                <a16:creationId xmlns:a16="http://schemas.microsoft.com/office/drawing/2014/main" id="{B87E4ACD-1ED1-4FE1-99A3-C449A5DFC865}"/>
              </a:ext>
            </a:extLst>
          </p:cNvPr>
          <p:cNvSpPr/>
          <p:nvPr/>
        </p:nvSpPr>
        <p:spPr>
          <a:xfrm>
            <a:off x="3290047" y="5416925"/>
            <a:ext cx="1990165" cy="1026459"/>
          </a:xfrm>
          <a:prstGeom prst="ellipse">
            <a:avLst/>
          </a:prstGeom>
          <a:noFill/>
          <a:ln w="5715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9EBFD09C-12CE-4D7F-B753-D4AE104450C0}"/>
              </a:ext>
            </a:extLst>
          </p:cNvPr>
          <p:cNvSpPr/>
          <p:nvPr/>
        </p:nvSpPr>
        <p:spPr>
          <a:xfrm>
            <a:off x="3290047" y="4275046"/>
            <a:ext cx="1990165" cy="1026459"/>
          </a:xfrm>
          <a:prstGeom prst="ellipse">
            <a:avLst/>
          </a:prstGeom>
          <a:noFill/>
          <a:ln w="5715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288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271C71-5791-4872-BA2B-E0A99B945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פונקציית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- דוגמא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FE98641-60E9-4AA7-9338-7A4ED23170E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219200" y="1541929"/>
            <a:ext cx="9601200" cy="4325471"/>
          </a:xfrm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הפונקציה משווה שדה משותף בין שתי טבלאות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שולפת את המידע שאנחנו רוצים מטבלה אחת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מציבה אותו בטבלה השנייה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F1023F96-84C2-4BEB-AE61-5ED011535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734" y="3027829"/>
            <a:ext cx="6073666" cy="3650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D52C090B-6658-4A19-8CBD-F8865936D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56" y="3027830"/>
            <a:ext cx="3139712" cy="3650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A80E682B-6EDA-41B7-81DA-185180B09649}"/>
              </a:ext>
            </a:extLst>
          </p:cNvPr>
          <p:cNvCxnSpPr>
            <a:stCxn id="11" idx="3"/>
            <a:endCxn id="9" idx="1"/>
          </p:cNvCxnSpPr>
          <p:nvPr/>
        </p:nvCxnSpPr>
        <p:spPr>
          <a:xfrm flipV="1">
            <a:off x="3649668" y="4852977"/>
            <a:ext cx="1097066" cy="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ציין מיקום טקסט 3">
            <a:extLst>
              <a:ext uri="{FF2B5EF4-FFF2-40B4-BE49-F238E27FC236}">
                <a16:creationId xmlns:a16="http://schemas.microsoft.com/office/drawing/2014/main" id="{2B32C7F0-5B97-41EC-8F6D-3FAD2EF0BFBD}"/>
              </a:ext>
            </a:extLst>
          </p:cNvPr>
          <p:cNvSpPr txBox="1">
            <a:spLocks/>
          </p:cNvSpPr>
          <p:nvPr/>
        </p:nvSpPr>
        <p:spPr>
          <a:xfrm flipH="1">
            <a:off x="2241175" y="1372091"/>
            <a:ext cx="2420470" cy="6085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marL="384048" indent="-384048" algn="r" defTabSz="914400" rtl="1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9144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716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8288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2860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7432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004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76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148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מספר רישוי</a:t>
            </a:r>
          </a:p>
        </p:txBody>
      </p:sp>
      <p:sp>
        <p:nvSpPr>
          <p:cNvPr id="15" name="מציין מיקום טקסט 3">
            <a:extLst>
              <a:ext uri="{FF2B5EF4-FFF2-40B4-BE49-F238E27FC236}">
                <a16:creationId xmlns:a16="http://schemas.microsoft.com/office/drawing/2014/main" id="{6E5A647B-6A46-48F1-99A4-03C5BEC07530}"/>
              </a:ext>
            </a:extLst>
          </p:cNvPr>
          <p:cNvSpPr txBox="1">
            <a:spLocks/>
          </p:cNvSpPr>
          <p:nvPr/>
        </p:nvSpPr>
        <p:spPr>
          <a:xfrm flipH="1">
            <a:off x="2241175" y="2150455"/>
            <a:ext cx="2420470" cy="6085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marL="384048" indent="-384048" algn="r" defTabSz="914400" rtl="1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9144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716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8288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2860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7432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004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76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148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שנת ייצור</a:t>
            </a:r>
          </a:p>
        </p:txBody>
      </p:sp>
    </p:spTree>
    <p:extLst>
      <p:ext uri="{BB962C8B-B14F-4D97-AF65-F5344CB8AC3E}">
        <p14:creationId xmlns:p14="http://schemas.microsoft.com/office/powerpoint/2010/main" val="82309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748B5C8-E12F-4D3B-B02A-4928ADE20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פונקציית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כתיבה באקסל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B2334E4-2DF7-4C37-BD6B-F620EB196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ארבעה שדות:</a:t>
            </a:r>
          </a:p>
          <a:p>
            <a:pPr marL="987552" lvl="1" indent="-457200">
              <a:buFont typeface="+mj-lt"/>
              <a:buAutoNum type="arabicPeriod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השדה המשותף</a:t>
            </a:r>
          </a:p>
          <a:p>
            <a:pPr marL="987552" lvl="1" indent="-457200">
              <a:buFont typeface="+mj-lt"/>
              <a:buAutoNum type="arabicPeriod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מיקום הטבלה לאיתור</a:t>
            </a:r>
          </a:p>
          <a:p>
            <a:pPr marL="987552" lvl="1" indent="-457200">
              <a:buFont typeface="+mj-lt"/>
              <a:buAutoNum type="arabicPeriod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העמודה לשליפה</a:t>
            </a:r>
          </a:p>
          <a:p>
            <a:pPr marL="987552" lvl="1" indent="-457200">
              <a:buFont typeface="+mj-lt"/>
              <a:buAutoNum type="arabicPeriod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מאפיין דיוק (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FALSE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או 0)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הטבלה לאיתור יכולה להיות בגיליון אחר!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קיבוע תאים של הטבלה לפי שכפול!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אקסל בעברית – ספירת עמודות מימין לשמאל!</a:t>
            </a:r>
          </a:p>
        </p:txBody>
      </p:sp>
      <p:pic>
        <p:nvPicPr>
          <p:cNvPr id="1026" name="Picture 2" descr="How to Use the Excel VLOOKUP Function - With Useful Examples">
            <a:extLst>
              <a:ext uri="{FF2B5EF4-FFF2-40B4-BE49-F238E27FC236}">
                <a16:creationId xmlns:a16="http://schemas.microsoft.com/office/drawing/2014/main" id="{B6206312-B7C2-4C71-ACEC-E3A9F63E0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1383362"/>
            <a:ext cx="2441844" cy="169097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0C9A2CF8-0A89-40B4-BDE0-9E5F9FD9B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050" y="5649470"/>
            <a:ext cx="9191500" cy="7498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500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748B5C8-E12F-4D3B-B02A-4928ADE20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פונקציית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תרגילים -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קלאסרום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 txBox="1"/>
          <p:nvPr/>
        </p:nvSpPr>
        <p:spPr>
          <a:xfrm>
            <a:off x="6019800" y="1617981"/>
            <a:ext cx="4716780" cy="435794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sz="1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הוראות</a:t>
            </a:r>
            <a:r>
              <a:rPr lang="he-IL" sz="1400" b="1" u="sng" baseline="0" dirty="0">
                <a:latin typeface="David" panose="020E0502060401010101" pitchFamily="34" charset="-79"/>
                <a:cs typeface="David" panose="020E0502060401010101" pitchFamily="34" charset="-79"/>
              </a:rPr>
              <a:t> לתרגול חיפוש ערך מדויק - </a:t>
            </a:r>
            <a:r>
              <a:rPr lang="en-US" sz="1400" b="1" u="sng" baseline="0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endParaRPr lang="he-IL" sz="1400" b="0" u="none" baseline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1"/>
            <a:endParaRPr lang="he-IL" sz="1400" b="0" u="none" baseline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לפניכם טבלת הכנסות של בעלת עסק. עזרו לה לאתר לפי מספר הקבלה, פרטים חשובים לדיווח למס הכנסה: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מק"ט (מספר קטלוגי) ומע"מ הנגבה מלקוח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ה.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b="0" baseline="0" dirty="0">
              <a:solidFill>
                <a:schemeClr val="dk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1. אתרו </a:t>
            </a:r>
            <a:r>
              <a:rPr lang="he-IL" sz="140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עבור מספר</a:t>
            </a:r>
            <a:r>
              <a:rPr lang="he-IL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קבלה 479, </a:t>
            </a:r>
            <a:r>
              <a:rPr lang="he-IL" sz="140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את</a:t>
            </a:r>
            <a:r>
              <a:rPr lang="he-IL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החבילה הנרכשת. השתמשו בנוסחת </a:t>
            </a:r>
            <a:r>
              <a:rPr lang="en-US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1400" dirty="0"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b="0" baseline="0" dirty="0">
              <a:solidFill>
                <a:schemeClr val="dk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2. בתא 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G11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, אתרו באמצעות 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את </a:t>
            </a:r>
            <a:r>
              <a:rPr lang="he-IL" sz="1400" b="0" baseline="0" dirty="0" err="1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המק"ט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(מספר קטלוגי) של החבילה שנרכשה. הפעם, הגדירו לאקסל לשאוב את הנתון מטבלת 'חבילות לפי מספר קטלוגי'.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b="0" baseline="0" dirty="0">
              <a:solidFill>
                <a:schemeClr val="dk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3. אתרו באמצעות 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את המע"מ (מס ערך מוסף) שעליו חייבת בעלת העסק לדווח עבור העסקה.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4. בדקו את עצמכם. הזינו מספר לקוח אחר וראו אם הנתונים מתעדכנים בהתאם.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dirty="0"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 txBox="1"/>
          <p:nvPr/>
        </p:nvSpPr>
        <p:spPr>
          <a:xfrm>
            <a:off x="477173" y="1617981"/>
            <a:ext cx="4716780" cy="435794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sz="1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הוראות</a:t>
            </a:r>
            <a:r>
              <a:rPr lang="he-IL" sz="1400" b="1" u="sng" baseline="0" dirty="0">
                <a:latin typeface="David" panose="020E0502060401010101" pitchFamily="34" charset="-79"/>
                <a:cs typeface="David" panose="020E0502060401010101" pitchFamily="34" charset="-79"/>
              </a:rPr>
              <a:t> לתרגול חיפוש ערך מדויק - </a:t>
            </a:r>
            <a:r>
              <a:rPr lang="en-US" sz="1400" b="1" u="sng" baseline="0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endParaRPr lang="he-IL" sz="1400" b="0" u="none" baseline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1"/>
            <a:endParaRPr lang="he-IL" sz="1400" b="0" u="none" baseline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לפניכם טבלה עם תנועות חשבון הבנק של משפחת </a:t>
            </a:r>
            <a:r>
              <a:rPr lang="he-IL" sz="1400" b="0" baseline="0" dirty="0" err="1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מרציאנו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עזרו לה לאתר על פי מספר האסמכתא, פרטים חשובים כדי לנהל בחכמה את החשבון שלה: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העמלה הנגבית לפעולה בנקאית ואת סוג החשבון בה התבצעה הפעולה.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b="0" baseline="0" dirty="0">
              <a:solidFill>
                <a:schemeClr val="dk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1. </a:t>
            </a:r>
            <a:r>
              <a:rPr lang="he-IL" sz="140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עבור מספר </a:t>
            </a:r>
            <a:r>
              <a:rPr lang="he-IL" sz="1400" dirty="0" err="1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אמסכתא</a:t>
            </a:r>
            <a:r>
              <a:rPr lang="he-IL" sz="140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479 אתרו</a:t>
            </a:r>
            <a:r>
              <a:rPr lang="he-IL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40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מהו סוג הפעולה שבוצעה.</a:t>
            </a:r>
            <a:r>
              <a:rPr lang="he-IL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השתמשו בנוסחת </a:t>
            </a:r>
            <a:r>
              <a:rPr lang="en-US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sz="140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1400" dirty="0"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b="0" baseline="0" dirty="0">
              <a:solidFill>
                <a:schemeClr val="dk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2. בתא 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G11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, אתרו באמצעות 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את העמלה שנגבתה עבור אותה פעולה. הפעם, הגדירו לאקסל לשאוב את הנתון מטבלת 'עמלות בנקאיות'.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400" b="0" baseline="0" dirty="0">
              <a:solidFill>
                <a:schemeClr val="dk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3. אתרו באמצעות </a:t>
            </a:r>
            <a:r>
              <a:rPr lang="en-US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את סוג החשבון בה התבצעה אותה פעולה.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4. בדקו את עצמכם. הזינו מספר לקוח אחר וראו אם הנתונים מתעדכנים בהתאם.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b="0" baseline="0" dirty="0">
                <a:solidFill>
                  <a:schemeClr val="dk1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15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4E3A99-FDBE-4FD3-8E27-6816D3E5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עזרים נוספים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E4D1D55-1235-4C02-BB76-039A8C2BF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אקסל אקדמי –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2"/>
              </a:rPr>
              <a:t>קישור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אתר משרד החינוך –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  <a:hlinkClick r:id="rId3"/>
              </a:rPr>
              <a:t>קישור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338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75BE9D-1525-4558-AB6B-9D73C11E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סיכום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E292B0D-8CC0-40B2-B373-6FF458986C73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494693" y="2835563"/>
            <a:ext cx="9601200" cy="3957959"/>
          </a:xfrm>
        </p:spPr>
        <p:txBody>
          <a:bodyPr>
            <a:normAutofit/>
          </a:bodyPr>
          <a:lstStyle/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פונקציית 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>VLOOKUP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שליפת מידע רלוונטי מטבלאות.</a:t>
            </a: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שימושית במיוחד בטבלאות גדולות.</a:t>
            </a:r>
          </a:p>
          <a:p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חשיבות כתיבה מדויקת של 4 השדות!</a:t>
            </a:r>
          </a:p>
          <a:p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050" name="Picture 2" descr="תוצאת תמונה עבור Excel Wallpaper">
            <a:extLst>
              <a:ext uri="{FF2B5EF4-FFF2-40B4-BE49-F238E27FC236}">
                <a16:creationId xmlns:a16="http://schemas.microsoft.com/office/drawing/2014/main" id="{C2F107E4-4308-42DF-A24A-9DD5B5D54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89" y="241649"/>
            <a:ext cx="2124808" cy="332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167523"/>
      </p:ext>
    </p:extLst>
  </p:cSld>
  <p:clrMapOvr>
    <a:masterClrMapping/>
  </p:clrMapOvr>
</p:sld>
</file>

<file path=ppt/theme/theme1.xml><?xml version="1.0" encoding="utf-8"?>
<a:theme xmlns:a="http://schemas.openxmlformats.org/drawingml/2006/main" name="חיתוך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tf00001241_wac</Template>
  <TotalTime>3067</TotalTime>
  <Words>461</Words>
  <Application>Microsoft Office PowerPoint</Application>
  <PresentationFormat>מסך רחב</PresentationFormat>
  <Paragraphs>76</Paragraphs>
  <Slides>8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David</vt:lpstr>
      <vt:lpstr>Franklin Gothic Book</vt:lpstr>
      <vt:lpstr>Tahoma</vt:lpstr>
      <vt:lpstr>חיתוך</vt:lpstr>
      <vt:lpstr>EXCEL  פונקציית VLOOKUP</vt:lpstr>
      <vt:lpstr>תזכורת לשיעורים קודמים – ארגון והצגת המידע</vt:lpstr>
      <vt:lpstr>פונקציית VLOOKUP</vt:lpstr>
      <vt:lpstr>פונקציית VLOOKUP - דוגמא</vt:lpstr>
      <vt:lpstr>פונקציית VLOOKUP – כתיבה באקסל</vt:lpstr>
      <vt:lpstr>פונקציית VLOOKUP – תרגילים - קלאסרום</vt:lpstr>
      <vt:lpstr>עזרים נוספים</vt:lpstr>
      <vt:lpstr>סיכום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סינון ומיון פונקציות מתמטיות וסטטיסטיות</dc:title>
  <dc:creator>איתן בירן</dc:creator>
  <cp:lastModifiedBy>איתן בירן</cp:lastModifiedBy>
  <cp:revision>170</cp:revision>
  <dcterms:created xsi:type="dcterms:W3CDTF">2021-12-09T20:02:05Z</dcterms:created>
  <dcterms:modified xsi:type="dcterms:W3CDTF">2022-03-09T07:49:35Z</dcterms:modified>
</cp:coreProperties>
</file>