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Varela Round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KIJxRiMF/v5JNtGBITuNI1tGI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EF3A82-2DE2-44E8-A544-A0982B1EE737}">
  <a:tblStyle styleId="{36EF3A82-2DE2-44E8-A544-A0982B1EE73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slide" Target="slides/slide14.xml"/><Relationship Id="rId22" Type="http://schemas.openxmlformats.org/officeDocument/2006/relationships/font" Target="fonts/VarelaRound-regular.fntdata"/><Relationship Id="rId21" Type="http://schemas.openxmlformats.org/officeDocument/2006/relationships/slide" Target="slides/slide15.xml"/><Relationship Id="rId23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החלופה לגיליונות אקסל עמוסים: </a:t>
            </a:r>
            <a:endParaRPr/>
          </a:p>
          <a:p>
            <a:pPr indent="0" lvl="0" marL="76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היסטוגרמות, דיאגרמות, גרפים ומפות אנימטיביות המציגים את מיפוי תנועת הרכבות היומית והחודשית, להלן דומה לתצוגת הנתונים</a:t>
            </a:r>
            <a:endParaRPr/>
          </a:p>
          <a:p>
            <a:pPr indent="0" lvl="0" marL="76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ניתוח נתונים והחלטות בעקבותיהם</a:t>
            </a:r>
            <a:endParaRPr/>
          </a:p>
        </p:txBody>
      </p:sp>
      <p:sp>
        <p:nvSpPr>
          <p:cNvPr id="137" name="Google Shape;137;p3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בחודשים האחרונים העולם מתמודד עם משבר בריאותי –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מגפת הקורונה. בגרף של נתונים/טבלאות קל להבין בצורה קלה.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מידי יום מפורסמים נתונים ברשת אודות: מס' המתים, מס' החולים ומס' האנשים, אשר החלימו מהמחלה.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3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טבלת נתונים לצורך חלוקת הנתונים בצורה ברורה</a:t>
            </a:r>
            <a:endParaRPr/>
          </a:p>
        </p:txBody>
      </p:sp>
      <p:sp>
        <p:nvSpPr>
          <p:cNvPr id="153" name="Google Shape;153;p3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אימוג'י תמונה דיגיטלית קטנה או סמל שנועדו לבטא רעיון או רגש 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מדבקה- סטיקר שנע בין תמונה קטנה לאימוג'י הבא להביע רעיון דעה או רגש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ממים רעיון או תמונה המועברים בין אדם לאדם בקונטקסט תרבותי מסוים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3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b25340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723b2534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מאגר מידע : וואטס אפ בפייסבוק, בטבלאות, תרשימים וגרפים בכמויות עצומות ובאיכויות שונות</a:t>
            </a:r>
            <a:endParaRPr/>
          </a:p>
        </p:txBody>
      </p:sp>
      <p:sp>
        <p:nvSpPr>
          <p:cNvPr id="86" name="Google Shape;86;g723b253401_0_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3b25340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723b2534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723b253401_0_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קשה להבין רק מה שבצהוב הוא כנראה המרכז, יש מלא צמתים עיקריים של מידע</a:t>
            </a:r>
            <a:endParaRPr/>
          </a:p>
        </p:txBody>
      </p:sp>
      <p:sp>
        <p:nvSpPr>
          <p:cNvPr id="104" name="Google Shape;104;p2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דרך התנועה הויזאולית יש לי המון מידע – איפה יש עומס/פקקים? הפעלת הסרטון</a:t>
            </a:r>
            <a:endParaRPr/>
          </a:p>
        </p:txBody>
      </p:sp>
      <p:sp>
        <p:nvSpPr>
          <p:cNvPr id="118" name="Google Shape;118;p3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דרך הגרפים מגיעים למידע ויזואלי ונגיש, קל להבנה ולתפישה</a:t>
            </a:r>
            <a:endParaRPr/>
          </a:p>
        </p:txBody>
      </p:sp>
      <p:sp>
        <p:nvSpPr>
          <p:cNvPr id="126" name="Google Shape;126;p3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40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b="1" sz="4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b="1"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www.geektime.co.il/making-data-clear-by-graphic-design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40" Type="http://schemas.openxmlformats.org/officeDocument/2006/relationships/hyperlink" Target="https://en.wikipedia.org/wiki/COVID-19_pandemic_in_Canada" TargetMode="External"/><Relationship Id="rId42" Type="http://schemas.openxmlformats.org/officeDocument/2006/relationships/hyperlink" Target="https://en.wikipedia.org/wiki/COVID-19_pandemic_in_Peru" TargetMode="External"/><Relationship Id="rId41" Type="http://schemas.openxmlformats.org/officeDocument/2006/relationships/hyperlink" Target="https://en.wikipedia.org/wiki/Template:COVID-19_pandemic_data#cite_note-35" TargetMode="External"/><Relationship Id="rId44" Type="http://schemas.openxmlformats.org/officeDocument/2006/relationships/hyperlink" Target="https://en.wikipedia.org/wiki/Template:COVID-19_pandemic_data#cite_note-37" TargetMode="External"/><Relationship Id="rId43" Type="http://schemas.openxmlformats.org/officeDocument/2006/relationships/hyperlink" Target="https://en.wikipedia.org/wiki/Template:COVID-19_pandemic_data#cite_note-36" TargetMode="External"/><Relationship Id="rId46" Type="http://schemas.openxmlformats.org/officeDocument/2006/relationships/hyperlink" Target="https://en.wikipedia.org/wiki/Template:COVID-19_pandemic_data#cite_note-38" TargetMode="External"/><Relationship Id="rId45" Type="http://schemas.openxmlformats.org/officeDocument/2006/relationships/hyperlink" Target="https://en.wikipedia.org/wiki/COVID-19_pandemic_in_Indi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Template:COVID-19_pandemic_data#cite_note-1" TargetMode="External"/><Relationship Id="rId4" Type="http://schemas.openxmlformats.org/officeDocument/2006/relationships/hyperlink" Target="https://en.wikipedia.org/wiki/Template:COVID-19_pandemic_data#cite_note-ccc-3" TargetMode="External"/><Relationship Id="rId9" Type="http://schemas.openxmlformats.org/officeDocument/2006/relationships/hyperlink" Target="https://en.wikipedia.org/wiki/Template:COVID-19_pandemic_data#cite_note-13" TargetMode="External"/><Relationship Id="rId48" Type="http://schemas.openxmlformats.org/officeDocument/2006/relationships/hyperlink" Target="https://en.wikipedia.org/wiki/Template:COVID-19_pandemic_data#cite_note-40" TargetMode="External"/><Relationship Id="rId47" Type="http://schemas.openxmlformats.org/officeDocument/2006/relationships/hyperlink" Target="https://en.wikipedia.org/wiki/COVID-19_pandemic_in_Belgium" TargetMode="External"/><Relationship Id="rId49" Type="http://schemas.openxmlformats.org/officeDocument/2006/relationships/image" Target="../media/image19.png"/><Relationship Id="rId5" Type="http://schemas.openxmlformats.org/officeDocument/2006/relationships/hyperlink" Target="https://en.wikipedia.org/wiki/Template:COVID-19_pandemic_data#cite_note-4" TargetMode="External"/><Relationship Id="rId6" Type="http://schemas.openxmlformats.org/officeDocument/2006/relationships/hyperlink" Target="https://en.wikipedia.org/wiki/Template:COVID-19_pandemic_data#cite_note-5" TargetMode="External"/><Relationship Id="rId7" Type="http://schemas.openxmlformats.org/officeDocument/2006/relationships/hyperlink" Target="https://en.wikipedia.org/wiki/Template:COVID-19_pandemic_data#cite_note-JHU_ticker-6" TargetMode="External"/><Relationship Id="rId8" Type="http://schemas.openxmlformats.org/officeDocument/2006/relationships/hyperlink" Target="https://en.wikipedia.org/wiki/COVID-19_pandemic_in_the_United_States" TargetMode="External"/><Relationship Id="rId31" Type="http://schemas.openxmlformats.org/officeDocument/2006/relationships/hyperlink" Target="https://en.wikipedia.org/wiki/Template:COVID-19_pandemic_data#cite_note-29" TargetMode="External"/><Relationship Id="rId30" Type="http://schemas.openxmlformats.org/officeDocument/2006/relationships/hyperlink" Target="https://en.wikipedia.org/wiki/COVID-19_pandemic_in_Turkey" TargetMode="External"/><Relationship Id="rId33" Type="http://schemas.openxmlformats.org/officeDocument/2006/relationships/hyperlink" Target="https://en.wikipedia.org/wiki/Template:COVID-19_pandemic_data#cite_note-30" TargetMode="External"/><Relationship Id="rId32" Type="http://schemas.openxmlformats.org/officeDocument/2006/relationships/hyperlink" Target="https://en.wikipedia.org/wiki/COVID-19_pandemic_in_Brazil" TargetMode="External"/><Relationship Id="rId35" Type="http://schemas.openxmlformats.org/officeDocument/2006/relationships/hyperlink" Target="https://en.wikipedia.org/wiki/COVID-19_pandemic_in_Iran" TargetMode="External"/><Relationship Id="rId34" Type="http://schemas.openxmlformats.org/officeDocument/2006/relationships/hyperlink" Target="https://en.wikipedia.org/wiki/Template:COVID-19_pandemic_data#cite_note-31" TargetMode="External"/><Relationship Id="rId37" Type="http://schemas.openxmlformats.org/officeDocument/2006/relationships/hyperlink" Target="https://en.wikipedia.org/wiki/COVID-19_pandemic_in_mainland_China" TargetMode="External"/><Relationship Id="rId36" Type="http://schemas.openxmlformats.org/officeDocument/2006/relationships/hyperlink" Target="https://en.wikipedia.org/wiki/Template:COVID-19_pandemic_data#cite_note-32" TargetMode="External"/><Relationship Id="rId39" Type="http://schemas.openxmlformats.org/officeDocument/2006/relationships/hyperlink" Target="https://en.wikipedia.org/wiki/Template:COVID-19_pandemic_data#cite_note-34" TargetMode="External"/><Relationship Id="rId38" Type="http://schemas.openxmlformats.org/officeDocument/2006/relationships/hyperlink" Target="https://en.wikipedia.org/wiki/Template:COVID-19_pandemic_data#cite_note-33" TargetMode="External"/><Relationship Id="rId20" Type="http://schemas.openxmlformats.org/officeDocument/2006/relationships/hyperlink" Target="https://en.wikipedia.org/wiki/COVID-19_pandemic_in_Russia" TargetMode="External"/><Relationship Id="rId22" Type="http://schemas.openxmlformats.org/officeDocument/2006/relationships/hyperlink" Target="https://en.wikipedia.org/wiki/Template:COVID-19_pandemic_data#cite_note-23" TargetMode="External"/><Relationship Id="rId21" Type="http://schemas.openxmlformats.org/officeDocument/2006/relationships/hyperlink" Target="https://en.wikipedia.org/wiki/Template:COVID-19_pandemic_data#cite_note-22" TargetMode="External"/><Relationship Id="rId24" Type="http://schemas.openxmlformats.org/officeDocument/2006/relationships/hyperlink" Target="https://en.wikipedia.org/wiki/Template:COVID-19_pandemic_data#cite_note-26" TargetMode="External"/><Relationship Id="rId23" Type="http://schemas.openxmlformats.org/officeDocument/2006/relationships/hyperlink" Target="https://en.wikipedia.org/wiki/COVID-19_pandemic_in_Germany" TargetMode="External"/><Relationship Id="rId26" Type="http://schemas.openxmlformats.org/officeDocument/2006/relationships/hyperlink" Target="https://en.wikipedia.org/wiki/Template:COVID-19_pandemic_data#cite_note-tagesspiegel-25" TargetMode="External"/><Relationship Id="rId25" Type="http://schemas.openxmlformats.org/officeDocument/2006/relationships/hyperlink" Target="https://en.wikipedia.org/wiki/Template:COVID-19_pandemic_data#cite_note-zeit-24" TargetMode="External"/><Relationship Id="rId28" Type="http://schemas.openxmlformats.org/officeDocument/2006/relationships/hyperlink" Target="https://en.wikipedia.org/wiki/Template:COVID-19_pandemic_data#cite_note-28" TargetMode="External"/><Relationship Id="rId27" Type="http://schemas.openxmlformats.org/officeDocument/2006/relationships/hyperlink" Target="https://en.wikipedia.org/wiki/COVID-19_pandemic_in_France" TargetMode="External"/><Relationship Id="rId29" Type="http://schemas.openxmlformats.org/officeDocument/2006/relationships/hyperlink" Target="https://en.wikipedia.org/wiki/Template:COVID-19_pandemic_data#cite_note-gov-fr-27" TargetMode="External"/><Relationship Id="rId51" Type="http://schemas.openxmlformats.org/officeDocument/2006/relationships/image" Target="../media/image20.png"/><Relationship Id="rId50" Type="http://schemas.openxmlformats.org/officeDocument/2006/relationships/image" Target="../media/image14.png"/><Relationship Id="rId53" Type="http://schemas.openxmlformats.org/officeDocument/2006/relationships/image" Target="../media/image12.png"/><Relationship Id="rId52" Type="http://schemas.openxmlformats.org/officeDocument/2006/relationships/image" Target="../media/image15.png"/><Relationship Id="rId11" Type="http://schemas.openxmlformats.org/officeDocument/2006/relationships/hyperlink" Target="https://en.wikipedia.org/wiki/COVID-19_pandemic_in_Spain" TargetMode="External"/><Relationship Id="rId55" Type="http://schemas.openxmlformats.org/officeDocument/2006/relationships/image" Target="../media/image11.png"/><Relationship Id="rId10" Type="http://schemas.openxmlformats.org/officeDocument/2006/relationships/hyperlink" Target="https://en.wikipedia.org/wiki/Template:COVID-19_pandemic_data#cite_note-:1p3a-14" TargetMode="External"/><Relationship Id="rId54" Type="http://schemas.openxmlformats.org/officeDocument/2006/relationships/image" Target="../media/image8.png"/><Relationship Id="rId13" Type="http://schemas.openxmlformats.org/officeDocument/2006/relationships/hyperlink" Target="https://en.wikipedia.org/wiki/COVID-19_pandemic_in_Italy" TargetMode="External"/><Relationship Id="rId57" Type="http://schemas.openxmlformats.org/officeDocument/2006/relationships/image" Target="../media/image22.png"/><Relationship Id="rId12" Type="http://schemas.openxmlformats.org/officeDocument/2006/relationships/hyperlink" Target="https://en.wikipedia.org/wiki/Template:COVID-19_pandemic_data#cite_note-es-rtve-15" TargetMode="External"/><Relationship Id="rId56" Type="http://schemas.openxmlformats.org/officeDocument/2006/relationships/image" Target="../media/image5.png"/><Relationship Id="rId15" Type="http://schemas.openxmlformats.org/officeDocument/2006/relationships/hyperlink" Target="https://en.wikipedia.org/wiki/Template:COVID-19_pandemic_data#cite_note-17" TargetMode="External"/><Relationship Id="rId59" Type="http://schemas.openxmlformats.org/officeDocument/2006/relationships/image" Target="../media/image13.png"/><Relationship Id="rId14" Type="http://schemas.openxmlformats.org/officeDocument/2006/relationships/hyperlink" Target="https://en.wikipedia.org/wiki/Template:COVID-19_pandemic_data#cite_note-16" TargetMode="External"/><Relationship Id="rId58" Type="http://schemas.openxmlformats.org/officeDocument/2006/relationships/image" Target="../media/image18.png"/><Relationship Id="rId17" Type="http://schemas.openxmlformats.org/officeDocument/2006/relationships/hyperlink" Target="https://en.wikipedia.org/wiki/Template:COVID-19_pandemic_data#cite_note-19" TargetMode="External"/><Relationship Id="rId16" Type="http://schemas.openxmlformats.org/officeDocument/2006/relationships/hyperlink" Target="https://en.wikipedia.org/wiki/COVID-19_pandemic_in_the_United_Kingdom" TargetMode="External"/><Relationship Id="rId19" Type="http://schemas.openxmlformats.org/officeDocument/2006/relationships/hyperlink" Target="https://en.wikipedia.org/wiki/Template:COVID-19_pandemic_data#cite_note-21" TargetMode="External"/><Relationship Id="rId18" Type="http://schemas.openxmlformats.org/officeDocument/2006/relationships/hyperlink" Target="https://en.wikipedia.org/wiki/Template:COVID-19_pandemic_data#cite_note-2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LOHIWsK-Mf0" TargetMode="External"/><Relationship Id="rId4" Type="http://schemas.openxmlformats.org/officeDocument/2006/relationships/hyperlink" Target="http://www.youtube.com/watch?v=LOHIWsK-Mf0" TargetMode="External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hyperlink" Target="https://www.kmrom.com/Site/Articles/ViewArticle.aspx?ArticleID=2435" TargetMode="External"/><Relationship Id="rId5" Type="http://schemas.openxmlformats.org/officeDocument/2006/relationships/hyperlink" Target="https://www.kmrom.com/Site/Articles/ViewArticle.aspx?ArticleID=24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>
            <p:ph type="ctrTitle"/>
          </p:nvPr>
        </p:nvSpPr>
        <p:spPr>
          <a:xfrm>
            <a:off x="1" y="130987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הצגה אפקטיבית של מידע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>
            <p:ph idx="1" type="subTitle"/>
          </p:nvPr>
        </p:nvSpPr>
        <p:spPr>
          <a:xfrm>
            <a:off x="0" y="2545457"/>
            <a:ext cx="12192000" cy="688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4318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>
            <p:ph idx="2" type="body"/>
          </p:nvPr>
        </p:nvSpPr>
        <p:spPr>
          <a:xfrm>
            <a:off x="0" y="3598188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עטרת אהרן דוידוביץ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000">
                <a:latin typeface="Arial"/>
                <a:ea typeface="Arial"/>
                <a:cs typeface="Arial"/>
                <a:sym typeface="Arial"/>
              </a:rPr>
              <a:t>מיפוי תנועת נוסעי הרכבות בגרמניה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תמונה שמכילה צילום מסך&#10;&#10;התיאור נוצר באופן אוטומטי" id="141" name="Google Shape;141;p33"/>
          <p:cNvPicPr preferRelativeResize="0"/>
          <p:nvPr/>
        </p:nvPicPr>
        <p:blipFill rotWithShape="1">
          <a:blip r:embed="rId3">
            <a:alphaModFix/>
          </a:blip>
          <a:srcRect b="38477" l="0" r="0" t="0"/>
          <a:stretch/>
        </p:blipFill>
        <p:spPr>
          <a:xfrm>
            <a:off x="0" y="1131230"/>
            <a:ext cx="11838039" cy="42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3"/>
          <p:cNvSpPr txBox="1"/>
          <p:nvPr/>
        </p:nvSpPr>
        <p:spPr>
          <a:xfrm>
            <a:off x="353961" y="6076335"/>
            <a:ext cx="265471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https://www.geektime.co.il/making-data-clear-by-graphic-design/</a:t>
            </a: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מקור: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תמונה שמכילה ציור, שעון&#10;&#10;התיאור נוצר באופן אוטומטי" id="148" name="Google Shape;148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93" r="3693" t="0"/>
          <a:stretch/>
        </p:blipFill>
        <p:spPr>
          <a:xfrm>
            <a:off x="2228533" y="1690687"/>
            <a:ext cx="848360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4"/>
          <p:cNvSpPr txBox="1"/>
          <p:nvPr>
            <p:ph type="ctrTitle"/>
          </p:nvPr>
        </p:nvSpPr>
        <p:spPr>
          <a:xfrm>
            <a:off x="972155" y="521924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מהי חשיבות ויזואליזציה של מידע</a:t>
            </a:r>
            <a:br>
              <a:rPr lang="iw-IL" sz="3200">
                <a:latin typeface="Arial"/>
                <a:ea typeface="Arial"/>
                <a:cs typeface="Arial"/>
                <a:sym typeface="Arial"/>
              </a:rPr>
            </a:br>
            <a:r>
              <a:rPr lang="iw-IL" sz="3200">
                <a:latin typeface="Arial"/>
                <a:ea typeface="Arial"/>
                <a:cs typeface="Arial"/>
                <a:sym typeface="Arial"/>
              </a:rPr>
              <a:t> במשבר הקורונה העולמי?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חלק מנתוני מגפת הקורונה בעולם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5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57" name="Google Shape;157;p35"/>
          <p:cNvGraphicFramePr/>
          <p:nvPr/>
        </p:nvGraphicFramePr>
        <p:xfrm>
          <a:off x="161147" y="9453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{36EF3A82-2DE2-44E8-A544-A0982B1EE737}</a:tableStyleId>
              </a:tblPr>
              <a:tblGrid>
                <a:gridCol w="704550"/>
                <a:gridCol w="1359325"/>
                <a:gridCol w="1910700"/>
                <a:gridCol w="1910700"/>
                <a:gridCol w="1910700"/>
                <a:gridCol w="1255925"/>
              </a:tblGrid>
              <a:tr h="20387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COVID-19 pandemic by country and territory</a:t>
                      </a:r>
                      <a:endParaRPr sz="1400" u="none" cap="none" strike="noStrike"/>
                    </a:p>
                  </a:txBody>
                  <a:tcPr marT="37725" marB="37725" marR="75425" marL="75425" anchor="ctr">
                    <a:solidFill>
                      <a:srgbClr val="92D05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29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Locations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[a]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65000" marL="754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Cases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[b]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65000" marL="754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Deaths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[c]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65000" marL="754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Recov.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[d]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65000" marL="754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Ref.</a:t>
                      </a:r>
                      <a:endParaRPr sz="1400" u="none" cap="none" strike="noStrike"/>
                    </a:p>
                  </a:txBody>
                  <a:tcPr marT="37725" marB="37725" marR="75425" marL="754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227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3,772,367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264,189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1,252,240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United States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[e]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1,260,166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74,595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170,859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[9]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Spain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221,447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26,070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128,511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[10]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Italy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214,457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29,684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93,245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[11]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[12]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United Kingdom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[f]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201,101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30,076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No data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[14]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[15]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Russia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[g]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177,160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1,625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23,803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[16]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33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Germany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[h]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168,162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7,275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132,374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[17]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[18]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France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[i]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137,150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25,809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53,972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[19]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Turkey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131,744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3,584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78,202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[20]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Brazil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126,618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8,588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51,370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[21]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[22]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Iran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101,650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6,418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81,587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[23]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China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[j]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82,885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4,633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77,957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3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[24]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Canada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63,496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4,232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28,171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[25]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Peru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54,817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1,533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17,527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[26]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[27]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India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53,045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1,787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15,331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[28]</a:t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20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7850" marR="15725" marL="1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Belgium</a:t>
                      </a:r>
                      <a:r>
                        <a:rPr b="0" baseline="30000" i="0" lang="iw-IL" sz="1200" u="sng" cap="none" strike="noStrike">
                          <a:solidFill>
                            <a:srgbClr val="0B008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  <a:hlinkClick r:id="rId4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[k]</a:t>
                      </a:r>
                      <a:endParaRPr b="0"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15725" marL="7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51,420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8,415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200" u="none" cap="none" strike="noStrike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12,980</a:t>
                      </a:r>
                      <a:endParaRPr sz="1400" u="none" cap="none" strike="noStrike"/>
                    </a:p>
                  </a:txBody>
                  <a:tcPr marT="37725" marB="37725" marR="15725" marL="15725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37725" marB="37725" marR="75425" marL="75425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58" name="Google Shape;158;p3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529029" y="288289"/>
            <a:ext cx="219075" cy="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529029" y="294311"/>
            <a:ext cx="219075" cy="1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529029" y="294311"/>
            <a:ext cx="219075" cy="1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529029" y="288289"/>
            <a:ext cx="219075" cy="9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529029" y="294311"/>
            <a:ext cx="219075" cy="1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529029" y="292303"/>
            <a:ext cx="219075" cy="1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529029" y="294311"/>
            <a:ext cx="219075" cy="1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529029" y="294311"/>
            <a:ext cx="219075" cy="1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529029" y="294311"/>
            <a:ext cx="209550" cy="1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529029" y="290297"/>
            <a:ext cx="219075" cy="9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529029" y="294311"/>
            <a:ext cx="219075" cy="1127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 txBox="1"/>
          <p:nvPr/>
        </p:nvSpPr>
        <p:spPr>
          <a:xfrm>
            <a:off x="9881015" y="5363672"/>
            <a:ext cx="13590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מקור: ויקיפדיה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type="title"/>
          </p:nvPr>
        </p:nvSpPr>
        <p:spPr>
          <a:xfrm>
            <a:off x="2641194" y="-6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אמצעים ויזואליים להעברת מסרים מיידים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7" name="Google Shape;177;p36"/>
          <p:cNvSpPr txBox="1"/>
          <p:nvPr>
            <p:ph idx="2" type="body"/>
          </p:nvPr>
        </p:nvSpPr>
        <p:spPr>
          <a:xfrm>
            <a:off x="515275" y="151980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178" name="Google Shape;178;p36"/>
          <p:cNvGrpSpPr/>
          <p:nvPr/>
        </p:nvGrpSpPr>
        <p:grpSpPr>
          <a:xfrm>
            <a:off x="2032000" y="851642"/>
            <a:ext cx="8128000" cy="4972168"/>
            <a:chOff x="0" y="0"/>
            <a:chExt cx="8128000" cy="5418666"/>
          </a:xfrm>
        </p:grpSpPr>
        <p:sp>
          <p:nvSpPr>
            <p:cNvPr id="179" name="Google Shape;179;p36"/>
            <p:cNvSpPr/>
            <p:nvPr/>
          </p:nvSpPr>
          <p:spPr>
            <a:xfrm>
              <a:off x="0" y="0"/>
              <a:ext cx="8128000" cy="16933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6"/>
            <p:cNvSpPr txBox="1"/>
            <p:nvPr/>
          </p:nvSpPr>
          <p:spPr>
            <a:xfrm>
              <a:off x="1794933" y="0"/>
              <a:ext cx="633306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iw-IL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אימוג'ים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6"/>
            <p:cNvSpPr/>
            <p:nvPr/>
          </p:nvSpPr>
          <p:spPr>
            <a:xfrm>
              <a:off x="169333" y="169333"/>
              <a:ext cx="1625600" cy="1354666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21994" r="-21994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6"/>
            <p:cNvSpPr/>
            <p:nvPr/>
          </p:nvSpPr>
          <p:spPr>
            <a:xfrm>
              <a:off x="0" y="1862666"/>
              <a:ext cx="8128000" cy="16933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6"/>
            <p:cNvSpPr txBox="1"/>
            <p:nvPr/>
          </p:nvSpPr>
          <p:spPr>
            <a:xfrm>
              <a:off x="1794933" y="1862666"/>
              <a:ext cx="633306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iw-IL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מדבקות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6"/>
            <p:cNvSpPr/>
            <p:nvPr/>
          </p:nvSpPr>
          <p:spPr>
            <a:xfrm>
              <a:off x="169333" y="2032000"/>
              <a:ext cx="1625600" cy="1354666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-5998" r="-5996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0" y="3725333"/>
              <a:ext cx="8128000" cy="1693333"/>
            </a:xfrm>
            <a:prstGeom prst="roundRect">
              <a:avLst>
                <a:gd fmla="val 10000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6"/>
            <p:cNvSpPr txBox="1"/>
            <p:nvPr/>
          </p:nvSpPr>
          <p:spPr>
            <a:xfrm>
              <a:off x="1794933" y="3725333"/>
              <a:ext cx="6333066" cy="1693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iw-IL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ממים MEME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6"/>
            <p:cNvSpPr/>
            <p:nvPr/>
          </p:nvSpPr>
          <p:spPr>
            <a:xfrm>
              <a:off x="169333" y="3894666"/>
              <a:ext cx="1625600" cy="1354666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9998" l="0" r="0" t="-9998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משימה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 txBox="1"/>
          <p:nvPr>
            <p:ph idx="2" type="body"/>
          </p:nvPr>
        </p:nvSpPr>
        <p:spPr>
          <a:xfrm>
            <a:off x="-133656" y="1460211"/>
            <a:ext cx="10612272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33400" rtl="1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בחרו נושא, אותו אתם מעוניינים להציג בדרך ויזואלית כלשהי.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2. השתמשו באמצעים ויזואליים כדי לייצג אותו.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ניתן לייצר אימוג'י / סטיקר / מם MEME/ אחר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b="66411" l="39172" r="34231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>
            <p:ph idx="2" type="body"/>
          </p:nvPr>
        </p:nvSpPr>
        <p:spPr>
          <a:xfrm>
            <a:off x="418394" y="1226505"/>
            <a:ext cx="9178087" cy="4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נתונים, מידע וידע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ביג דאטה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ויזואליזציה של מידע והעברת מסרים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solidFill>
                  <a:srgbClr val="002C89"/>
                </a:solidFill>
                <a:latin typeface="Arial"/>
                <a:ea typeface="Arial"/>
                <a:cs typeface="Arial"/>
                <a:sym typeface="Arial"/>
              </a:rPr>
              <a:t>ויזואליזציה של משבר נגיף הקורונה בעולם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0" y="1400921"/>
            <a:ext cx="11244774" cy="4302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מהם נתונים?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 עובדות, מספרים ואותיות ללא </a:t>
            </a: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הקשר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 "לכאורה"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מהו מידע?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נתונים מעובדים עם הקשר וערך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מהו ידע?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76200" rtl="1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 מידע מעובד ומגובש שהובן על ידי בני האדם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נתונים, מידע וידע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3b253401_0_1"/>
          <p:cNvSpPr txBox="1"/>
          <p:nvPr>
            <p:ph idx="1" type="body"/>
          </p:nvPr>
        </p:nvSpPr>
        <p:spPr>
          <a:xfrm>
            <a:off x="-2713703" y="1389838"/>
            <a:ext cx="11974210" cy="4238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מאגר מידע, הכולל נתונים מבוזרים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ממקורות רבים,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בכמויות גדולות,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בפורמטים מגוונים,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ובאיכויות שונות.</a:t>
            </a:r>
            <a:r>
              <a:rPr b="0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b="0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lang="iw-I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ויקיפדיה</a:t>
            </a:r>
            <a:r>
              <a:rPr b="0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 דברים על מדעני נתונים (Data Scientists) שלא ידעתם - דאטה מדיה" id="89" name="Google Shape;89;g723b25340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70" y="5057775"/>
            <a:ext cx="2533650" cy="1800225"/>
          </a:xfrm>
          <a:prstGeom prst="rect">
            <a:avLst/>
          </a:prstGeom>
          <a:solidFill>
            <a:srgbClr val="002C89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g723b253401_0_1"/>
          <p:cNvSpPr txBox="1"/>
          <p:nvPr/>
        </p:nvSpPr>
        <p:spPr>
          <a:xfrm>
            <a:off x="2219991" y="893237"/>
            <a:ext cx="33801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Big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723b253401_0_1"/>
          <p:cNvSpPr/>
          <p:nvPr/>
        </p:nvSpPr>
        <p:spPr>
          <a:xfrm>
            <a:off x="5600189" y="202265"/>
            <a:ext cx="24513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iw-IL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נְתוּנֵי עָתֵק</a:t>
            </a:r>
            <a:endParaRPr b="1" i="0" sz="4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3b253401_0_8"/>
          <p:cNvSpPr txBox="1"/>
          <p:nvPr>
            <p:ph type="title"/>
          </p:nvPr>
        </p:nvSpPr>
        <p:spPr>
          <a:xfrm>
            <a:off x="2767425" y="486900"/>
            <a:ext cx="77028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6DAA2D"/>
                </a:solidFill>
                <a:latin typeface="Arial"/>
                <a:ea typeface="Arial"/>
                <a:cs typeface="Arial"/>
                <a:sym typeface="Arial"/>
              </a:rPr>
              <a:t>מה עושים עם הנתונים?</a:t>
            </a:r>
            <a:endParaRPr>
              <a:solidFill>
                <a:srgbClr val="6DAA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723b253401_0_8"/>
          <p:cNvSpPr txBox="1"/>
          <p:nvPr>
            <p:ph idx="2" type="body"/>
          </p:nvPr>
        </p:nvSpPr>
        <p:spPr>
          <a:xfrm>
            <a:off x="1144167" y="3705187"/>
            <a:ext cx="9093709" cy="3418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ייצוג נתונים מופשטים באופן אינטראקטיבי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כדי לשפר את עיבוד המידע האנושי של המשתמש בנתונים.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פלנטת המידע: 10 דברים שלא ידעתם על ביג דאטה" id="99" name="Google Shape;99;g723b25340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893" y="1113161"/>
            <a:ext cx="2159586" cy="2590800"/>
          </a:xfrm>
          <a:prstGeom prst="rect">
            <a:avLst/>
          </a:prstGeom>
          <a:solidFill>
            <a:srgbClr val="FFC0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g723b253401_0_8"/>
          <p:cNvSpPr txBox="1"/>
          <p:nvPr>
            <p:ph idx="1" type="body"/>
          </p:nvPr>
        </p:nvSpPr>
        <p:spPr>
          <a:xfrm>
            <a:off x="1222825" y="1474387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Information Visualization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idx="1" type="body"/>
          </p:nvPr>
        </p:nvSpPr>
        <p:spPr>
          <a:xfrm>
            <a:off x="3030876" y="303094"/>
            <a:ext cx="893604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צמתי המידע העיקריים בנקודות המפגש השונות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 txBox="1"/>
          <p:nvPr>
            <p:ph idx="2" type="body"/>
          </p:nvPr>
        </p:nvSpPr>
        <p:spPr>
          <a:xfrm>
            <a:off x="515273" y="2703920"/>
            <a:ext cx="11676727" cy="317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8" name="Google Shape;10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526" y="1208293"/>
            <a:ext cx="8188503" cy="450682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2549769" y="182177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הצגה אפקטיבית של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873303" y="1352741"/>
            <a:ext cx="9898171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תרשימים ושיטות ניתוח נתונים הלקוחים מתחום הסטטיסטיקה, כריית הנתונים ולמידה ממוחשבת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הבנה וקליטה של מידע חזותי לצורך הסקת מסקנות מהמידע ופתרון בעיות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הצגת מידע קליט, מובן ואינטואיטיבי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/>
          <p:nvPr>
            <p:ph type="title"/>
          </p:nvPr>
        </p:nvSpPr>
        <p:spPr>
          <a:xfrm>
            <a:off x="2549769" y="213093"/>
            <a:ext cx="9642231" cy="894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מה הקשר של סרט זה לוויזואליזציה של מידע?</a:t>
            </a:r>
            <a:br>
              <a:rPr lang="iw-IL" sz="32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1"/>
          <p:cNvSpPr txBox="1"/>
          <p:nvPr>
            <p:ph idx="2" type="body"/>
          </p:nvPr>
        </p:nvSpPr>
        <p:spPr>
          <a:xfrm>
            <a:off x="0" y="4972693"/>
            <a:ext cx="7304925" cy="986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 sz="2000"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 sz="2000"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 sz="2000"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 sz="2000"/>
          </a:p>
          <a:p>
            <a: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2000" u="sng">
                <a:solidFill>
                  <a:schemeClr val="hlink"/>
                </a:solidFill>
                <a:hlinkClick r:id="rId3"/>
              </a:rPr>
              <a:t>https://www.youtube.com/watch?v=LOHIWsK-Mf0</a:t>
            </a:r>
            <a:endParaRPr sz="2000"/>
          </a:p>
        </p:txBody>
      </p:sp>
      <p:pic>
        <p:nvPicPr>
          <p:cNvPr id="122" name="Google Shape;122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5199" y="1107227"/>
            <a:ext cx="8211137" cy="456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2315307" y="-61149"/>
            <a:ext cx="9642231" cy="917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br>
              <a:rPr lang="iw-IL"/>
            </a:br>
            <a:endParaRPr/>
          </a:p>
        </p:txBody>
      </p:sp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641884" y="-74318"/>
            <a:ext cx="11315654" cy="1115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מיפוי הנתונים בגרפים, טבלאות ותרשימים – לשם מה?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2"/>
          <p:cNvSpPr txBox="1"/>
          <p:nvPr>
            <p:ph idx="2" type="body"/>
          </p:nvPr>
        </p:nvSpPr>
        <p:spPr>
          <a:xfrm>
            <a:off x="543410" y="2216795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תמונה שמכילה טקסט, מפה&#10;&#10;התיאור נוצר באופן אוטומטי" id="131" name="Google Shape;1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11" y="1552253"/>
            <a:ext cx="6096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2"/>
          <p:cNvSpPr txBox="1"/>
          <p:nvPr/>
        </p:nvSpPr>
        <p:spPr>
          <a:xfrm>
            <a:off x="5472333" y="1687538"/>
            <a:ext cx="648520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ערך מוסף ויזואלי למידע היבש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היעדים מדידים ומוגדרים היטב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הנתונים מועברים ברור ובפשטות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ויזואליזציה מותאמת למידע, אותו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נרצה להציג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2">
            <a:hlinkClick r:id="rId4"/>
          </p:cNvPr>
          <p:cNvSpPr txBox="1"/>
          <p:nvPr/>
        </p:nvSpPr>
        <p:spPr>
          <a:xfrm>
            <a:off x="421231" y="6369312"/>
            <a:ext cx="69781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מקור: אלעד פירן </a:t>
            </a:r>
            <a:r>
              <a:rPr b="0" i="0" lang="iw-IL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https://www.kmrom.com/Site/Articles/ViewArticle.aspx?ArticleID=2435</a:t>
            </a: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