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Varela Round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OtnaVO3fiWrq5mGa/AGM8IaE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VarelaRou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למשל – חקלאות (סיוע בקבלת החלטות הקצאת משאבי השקייה אוטומטית), למשל חינוך (מעקב אחר התקדמות לימודית של תלמידים) ועוד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מי לדעתכם נדרש בתפקידו לקבלת החלטות כזו?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מי לדעתכם נדרש בתפקידו לקבלת החלטות כזו?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רופאים,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מהנדסים בתחומים שונים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סוחרי מניות בבורסה..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לחץ הדם, דופק, רמת החומציות, סטורציה, נתוני מעבדות ועוד –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rgbClr val="12B4B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מטאפורת הרמזור – אדום מצב קריטי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צהוב ביניים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ירוק אינו קריטי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>
              <a:solidFill>
                <a:srgbClr val="12B4B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b="1" i="0" lang="iw-IL" sz="12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"במבט אחד" אפשר לקלוט שינוי לצבע אדום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1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2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2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2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2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8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تصور المعلومات 2</a:t>
            </a:r>
            <a:endParaRPr sz="36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884" y="202747"/>
            <a:ext cx="20955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3429679" y="561444"/>
            <a:ext cx="6549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דוגמא מהעולם העסקי – ניהול פרויקטים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</a:pPr>
            <a:r>
              <a:rPr lang="iw-IL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مثال من عالم الأعمال - إدارة المشاريع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379621" y="2151727"/>
            <a:ext cx="943275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פתרון: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תצוגת-על של כל הפרויקטים הנמצאים כרגע בתהליך (תצוגת "דאש-בורד", לוח מחוונים)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תצוגה </a:t>
            </a:r>
            <a:r>
              <a:rPr b="1" i="0" lang="iw-IL" sz="2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ויזואלית</a:t>
            </a:r>
            <a:r>
              <a:rPr b="0" i="0" lang="iw-IL" sz="2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של דחיפויות וסדר עדיפויות, יכולת סינון על פי קריטריונים שונים, מעקב ויזואלי אחר שינוי סטטוס..</a:t>
            </a:r>
            <a:endParaRPr b="0" i="0" sz="21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100">
                <a:solidFill>
                  <a:srgbClr val="12B4BC"/>
                </a:solidFill>
              </a:rPr>
              <a:t>حل:</a:t>
            </a:r>
            <a:endParaRPr b="1" sz="21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100">
                <a:solidFill>
                  <a:srgbClr val="12B4BC"/>
                </a:solidFill>
              </a:rPr>
              <a:t>منظر علوي لجميع المشاريع قيد التنفيذ حاليًا (عرض لوحة المعلومات ، لوحة القيادة)</a:t>
            </a:r>
            <a:endParaRPr b="1" sz="21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100">
                <a:solidFill>
                  <a:srgbClr val="12B4BC"/>
                </a:solidFill>
              </a:rPr>
              <a:t>عرض مرئي للإلحاح والأولويات ، قدرة التصفية وفقًا لمعايير مختلفة ، المراقبة المرئية لتغير الحالة.</a:t>
            </a:r>
            <a:endParaRPr b="1" sz="21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100">
              <a:solidFill>
                <a:srgbClr val="12B4B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/>
          <p:nvPr>
            <p:ph type="title"/>
          </p:nvPr>
        </p:nvSpPr>
        <p:spPr>
          <a:xfrm>
            <a:off x="3240504" y="482619"/>
            <a:ext cx="654994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דוגמא מהעולם העסקי – ניהול פרויקטים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</a:pPr>
            <a:r>
              <a:rPr lang="iw-IL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مثال من عالم الأعمال - إدارة المشاريع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 b="20738" l="22685" r="18980" t="22221"/>
          <a:stretch/>
        </p:blipFill>
        <p:spPr>
          <a:xfrm>
            <a:off x="575733" y="1540934"/>
            <a:ext cx="8301951" cy="507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 txBox="1"/>
          <p:nvPr/>
        </p:nvSpPr>
        <p:spPr>
          <a:xfrm>
            <a:off x="9214700" y="1199900"/>
            <a:ext cx="27003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מבט – על של הפרויקטים השונים,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מובחנים על פי צבעים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</a:rPr>
              <a:t>حل: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</a:rPr>
              <a:t>منظر علوي لجميع المشاريع قيد التنفيذ حاليًا (عرض لوحة المعلومات ، لوحة القيادة)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</a:rPr>
              <a:t>نظرة عامة على المشاريع المختلفة ،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</a:rPr>
              <a:t>تتميز بالألوان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type="title"/>
          </p:nvPr>
        </p:nvSpPr>
        <p:spPr>
          <a:xfrm>
            <a:off x="192507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sz="2200">
                <a:latin typeface="Arial"/>
                <a:ea typeface="Arial"/>
                <a:cs typeface="Arial"/>
                <a:sym typeface="Arial"/>
              </a:rPr>
              <a:t>לא עומדים בדד-ליין? </a:t>
            </a:r>
            <a:r>
              <a:rPr lang="iw-IL" sz="220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אפשר לבדוק כל פרויקט בנפרד ולראות את קצב ההתקדמות שלו…</a:t>
            </a:r>
            <a:endParaRPr sz="22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 sz="220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لا تفي بالموعد النهائي؟ يمكنك التحقق من كل مشروع على حدة ومعرفة وتيرة تقدمه ...</a:t>
            </a:r>
            <a:endParaRPr sz="220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b="23509" l="28508" r="17106" t="24795"/>
          <a:stretch/>
        </p:blipFill>
        <p:spPr>
          <a:xfrm>
            <a:off x="1972194" y="1194122"/>
            <a:ext cx="9175074" cy="545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ולתכנן בלוח את קידום הפרויקטים-والتخطيط للترويج للمشروع على السبورة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3065970" y="778104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בהתאם לדחיפות-حسب الإلحاح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718" y="1318104"/>
            <a:ext cx="9642232" cy="521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"/>
          <p:cNvSpPr txBox="1"/>
          <p:nvPr/>
        </p:nvSpPr>
        <p:spPr>
          <a:xfrm rot="-1453558">
            <a:off x="9476479" y="2018586"/>
            <a:ext cx="2205751" cy="1200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על פי איזו מטאפורה?</a:t>
            </a:r>
            <a:endParaRPr b="1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على أي استعارة؟</a:t>
            </a:r>
            <a:endParaRPr b="0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3104673" y="1199911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מה ההבדל ומה המשותף בין שתי הדוגמאות?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ما هو الفرق وما هو مشترك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بين المثالين؟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1016504" y="2662960"/>
            <a:ext cx="109110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לחץ זמן בקבלת ההחלטות-</a:t>
            </a:r>
            <a:r>
              <a:rPr b="1" lang="iw-IL" sz="2400">
                <a:solidFill>
                  <a:schemeClr val="dk1"/>
                </a:solidFill>
              </a:rPr>
              <a:t>ضغط الوقت في اتخاذ القرار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צורך במבט-על ("דאשבורד") -</a:t>
            </a:r>
            <a:r>
              <a:rPr b="1" lang="iw-IL" sz="2400">
                <a:solidFill>
                  <a:schemeClr val="dk1"/>
                </a:solidFill>
              </a:rPr>
              <a:t>Need for a look ("لوحة التحكم")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שימוש במטאפורת הרמזור להבנה מהירה של הסטטוס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chemeClr val="dk1"/>
                </a:solidFill>
              </a:rPr>
              <a:t>استخدام استعارة إشارة المرور لفهم سريع للوضع الراهن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>
            <p:ph type="title"/>
          </p:nvPr>
        </p:nvSpPr>
        <p:spPr>
          <a:xfrm>
            <a:off x="3104673" y="1199911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כדי שויזואליזציה תוכל לתמוך בקבלת החלטות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لذلك يمكن أن يدعم هذا التصور اتخاذ القرار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1016504" y="2662960"/>
            <a:ext cx="109110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19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צריך לשאול את השאלות הנכונות-</a:t>
            </a:r>
            <a:r>
              <a:rPr b="1" lang="iw-IL" sz="2500">
                <a:solidFill>
                  <a:srgbClr val="12B4BC"/>
                </a:solidFill>
              </a:rPr>
              <a:t>على المرء أن يسأل الأسئلة الصحيحة</a:t>
            </a:r>
            <a:endParaRPr b="1" sz="25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וצריך לבחון מספר דרכי תצוגה</a:t>
            </a:r>
            <a:r>
              <a:rPr b="1" i="0" lang="iw-IL" sz="25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iw-IL" sz="2500">
                <a:solidFill>
                  <a:srgbClr val="12B4BC"/>
                </a:solidFill>
              </a:rPr>
              <a:t>وتحتاج لفحص عدد من طرق العرض</a:t>
            </a:r>
            <a:endParaRPr b="1" sz="25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עד שמקבלים תשובות לשאלות ששאלנו-</a:t>
            </a:r>
            <a:r>
              <a:rPr b="1" lang="iw-IL" sz="2500">
                <a:solidFill>
                  <a:srgbClr val="12B4BC"/>
                </a:solidFill>
              </a:rPr>
              <a:t>حتى نحصل على إجابات للأسئلة التي طرحناها</a:t>
            </a:r>
            <a:endParaRPr b="1" sz="25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12B4B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تمرين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 txBox="1"/>
          <p:nvPr>
            <p:ph idx="1" type="body"/>
          </p:nvPr>
        </p:nvSpPr>
        <p:spPr>
          <a:xfrm>
            <a:off x="155200" y="2396100"/>
            <a:ext cx="9673500" cy="28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חפשו באינטרנט דוגמא נוספת לשימוש במערכת תומכת קבלת החלטות, </a:t>
            </a:r>
            <a:r>
              <a:rPr b="0" i="0"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Support System‏ (DSS)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המשתמשת בייצוג ויזואלי לסיוע בקבלת ההחלטה – אך הפעם מתחום אחר, שאינו עולם הרפואה או עולם ניהול פרויקטים.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ציינו מה הבעיה המוצגת ואת הפתרון שאתם מציעים.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ابحث في الويب عن مثال آخر لاستخدام نظام دعم القرار (DSS)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الذي يستخدم التمثيل المرئي للمساعدة في اتخاذ القرار - ولكن هذه المرة من مجال مختلف ، وهو ليس عالم الطب أو عالم إدارة المشاريع.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حدد المشكلة والحل الذي تقترحه.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525286" y="437149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سنتعلم اليوم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256674" y="1801408"/>
            <a:ext cx="11037000" cy="4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1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הן "מערכות תומכות החלטה"</a:t>
            </a: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Decision Support System‏ (DSS) </a:t>
            </a:r>
            <a:endParaRPr b="1" i="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هي "أنظمة دعم القرار" (DSS)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איך ויזואליזציה טובה במערכות אלה, מאפשרת קבלת החלטות מהירה ומושכלת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1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كيف يسمح التصور الجيد في هذه الأنظمة باتخاذ قرارات سريعة ومستنيرة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ctrTitle"/>
          </p:nvPr>
        </p:nvSpPr>
        <p:spPr>
          <a:xfrm>
            <a:off x="0" y="1262325"/>
            <a:ext cx="121920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36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קבלת החלטות יעילה </a:t>
            </a:r>
            <a:r>
              <a:rPr lang="iw-IL" sz="3200">
                <a:latin typeface="Arial"/>
                <a:ea typeface="Arial"/>
                <a:cs typeface="Arial"/>
                <a:sym typeface="Arial"/>
              </a:rPr>
              <a:t>בזכות ויזואליזציה טובה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>
            <p:ph idx="1" type="subTitle"/>
          </p:nvPr>
        </p:nvSpPr>
        <p:spPr>
          <a:xfrm>
            <a:off x="425676" y="2886876"/>
            <a:ext cx="12192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اتخاذ القرار الفعال بفضل التصور الجيد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2374232" y="391278"/>
            <a:ext cx="8355828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מהן מערכות תומכות החלטה?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 هي أنظمة دعم القرار؟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1845075" y="1640700"/>
            <a:ext cx="8885100" cy="41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מערכות תומכות החלטה מסייעות למנהלים לטפל במצבים לא ודאיים, או ודאיים באופן חלקי בלבד…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iw-I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تساعد أنظمة دعم القرار المديرين على التعامل مع المواقف غير المؤكدة أو المؤكدة جزئيًا ...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6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בעיקר במקרים בהם נדרשת יכולת לקבל החלטות בזמן מוגבל, בתכיפות או מתוך אחריות כבדה</a:t>
            </a:r>
            <a:br>
              <a:rPr lang="iw-I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خاصة في الحالات التي تكون فيها القدرة على اتخاذ القرارات مطلوبة لفترة محدودة ، بشكل متكرر أو بسبب المسؤولية الثقيلة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2374232" y="391278"/>
            <a:ext cx="8355828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2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מהן מערכות תומכות החלטה?</a:t>
            </a:r>
            <a:endParaRPr sz="24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2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 هي أنظمة دعم القرار؟</a:t>
            </a:r>
            <a:endParaRPr sz="24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1782601" y="1178815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מערכות תומכות החלטה יכולות לסייע?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كيف يمكن أن تساعد أنظمة دعم القرار؟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4828675" y="3438028"/>
            <a:ext cx="67770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9100" lvl="0" marL="64295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2200"/>
              <a:buFont typeface="Arial"/>
              <a:buChar char="•"/>
            </a:pPr>
            <a:r>
              <a:rPr b="1" i="0" lang="iw-IL" sz="22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להציג דפוסים חוזרים או קבועים בתוך מידע רב</a:t>
            </a:r>
            <a:endParaRPr b="1" i="0" sz="22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1" algn="r"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Char char="•"/>
            </a:pPr>
            <a:r>
              <a:rPr b="1" lang="iw-IL" sz="2200">
                <a:solidFill>
                  <a:srgbClr val="1D1B10"/>
                </a:solidFill>
              </a:rPr>
              <a:t>اعرض أنماطًا متكررة أو منتظمة ضمن الكثير من المعلومات</a:t>
            </a:r>
            <a:endParaRPr b="1" sz="2200">
              <a:solidFill>
                <a:srgbClr val="1D1B10"/>
              </a:solidFill>
            </a:endParaRPr>
          </a:p>
          <a:p>
            <a:pPr indent="-419100" lvl="0" marL="642956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Font typeface="Arial"/>
              <a:buChar char="•"/>
            </a:pPr>
            <a:r>
              <a:rPr b="1" i="0" lang="iw-IL" sz="22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להפריד בין עיקר וטפל במהירות</a:t>
            </a:r>
            <a:endParaRPr b="1" i="0" sz="22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1" algn="r"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Char char="•"/>
            </a:pPr>
            <a:r>
              <a:rPr b="1" lang="iw-IL" sz="2200">
                <a:solidFill>
                  <a:srgbClr val="1D1B10"/>
                </a:solidFill>
              </a:rPr>
              <a:t>افصل الرئيسية وعالج بسرعة</a:t>
            </a:r>
            <a:endParaRPr b="1" sz="2200">
              <a:solidFill>
                <a:srgbClr val="1D1B10"/>
              </a:solidFill>
            </a:endParaRPr>
          </a:p>
          <a:p>
            <a:pPr indent="-419100" lvl="0" marL="642956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Font typeface="Arial"/>
              <a:buChar char="•"/>
            </a:pPr>
            <a:r>
              <a:rPr b="1" i="0" lang="iw-IL" sz="22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לנבא מגמות עתידיות על סמך נתונים קיימים</a:t>
            </a:r>
            <a:endParaRPr b="1" i="0" sz="22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1" algn="r"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Char char="•"/>
            </a:pPr>
            <a:r>
              <a:rPr b="1" lang="iw-IL" sz="2200">
                <a:solidFill>
                  <a:srgbClr val="1D1B10"/>
                </a:solidFill>
              </a:rPr>
              <a:t>توقع الاتجاهات المستقبلية بناءً على البيانات الموجودة</a:t>
            </a:r>
            <a:endParaRPr b="1" sz="2200">
              <a:solidFill>
                <a:srgbClr val="1D1B10"/>
              </a:solidFill>
            </a:endParaRPr>
          </a:p>
          <a:p>
            <a:pPr indent="-419100" lvl="0" marL="6429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Font typeface="Arial"/>
              <a:buChar char="•"/>
            </a:pPr>
            <a:r>
              <a:rPr b="1" i="0" lang="iw-IL" sz="22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להציג מגוון חלופות על פי שאלות שונות</a:t>
            </a:r>
            <a:endParaRPr b="0" i="0" sz="8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642956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Font typeface="Arial"/>
              <a:buChar char="•"/>
            </a:pPr>
            <a:r>
              <a:rPr b="1" i="0" lang="iw-IL" sz="22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ועוד…</a:t>
            </a:r>
            <a:r>
              <a:rPr b="1" lang="iw-IL" sz="2200">
                <a:solidFill>
                  <a:srgbClr val="1D1B10"/>
                </a:solidFill>
              </a:rPr>
              <a:t>قدم مجموعة متنوعة من البدائل وفقًا لأسئلة مختلفة</a:t>
            </a:r>
            <a:endParaRPr b="1" sz="2200">
              <a:solidFill>
                <a:srgbClr val="1D1B10"/>
              </a:solidFill>
            </a:endParaRPr>
          </a:p>
          <a:p>
            <a:pPr indent="-419100" lvl="0" marL="642956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D1B10"/>
              </a:buClr>
              <a:buSzPts val="2200"/>
              <a:buChar char="•"/>
            </a:pPr>
            <a:r>
              <a:rPr b="1" lang="iw-IL" sz="2200">
                <a:solidFill>
                  <a:srgbClr val="1D1B10"/>
                </a:solidFill>
              </a:rPr>
              <a:t>و اكثر…</a:t>
            </a:r>
            <a:endParaRPr b="1" sz="2200">
              <a:solidFill>
                <a:srgbClr val="1D1B10"/>
              </a:solidFill>
            </a:endParaRPr>
          </a:p>
          <a:p>
            <a:pPr indent="0" lvl="0" marL="4572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1D1B10"/>
              </a:solidFill>
            </a:endParaRPr>
          </a:p>
        </p:txBody>
      </p:sp>
      <p:pic>
        <p:nvPicPr>
          <p:cNvPr descr="Laptop at meeting table"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9696"/>
            <a:ext cx="4924926" cy="3416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3189051" y="529894"/>
            <a:ext cx="7635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דוגמא מעולם הרפואה</a:t>
            </a:r>
            <a:r>
              <a:rPr lang="iw-IL" sz="3200">
                <a:latin typeface="Arial"/>
                <a:ea typeface="Arial"/>
                <a:cs typeface="Arial"/>
                <a:sym typeface="Arial"/>
              </a:rPr>
              <a:t>مثال من عالم الطب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1203158" y="1963632"/>
            <a:ext cx="943275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הבעיה:</a:t>
            </a:r>
            <a:r>
              <a:rPr lang="iw-IL" sz="2300">
                <a:solidFill>
                  <a:srgbClr val="1D1B10"/>
                </a:solidFill>
              </a:rPr>
              <a:t>المشكلة:</a:t>
            </a:r>
            <a:endParaRPr sz="23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3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"שיעור התמותה הגדול ביותר של חולים הוא </a:t>
            </a:r>
            <a:r>
              <a:rPr b="1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במחלקת טיפול נמרץ</a:t>
            </a:r>
            <a:r>
              <a:rPr b="0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 של בתי החולים, והוא עומד על כ-30%.</a:t>
            </a:r>
            <a:r>
              <a:rPr lang="iw-IL" sz="2300">
                <a:solidFill>
                  <a:srgbClr val="1D1B10"/>
                </a:solidFill>
              </a:rPr>
              <a:t>"أعلى معدل وفيات للمرضى في وحدة العناية المركزة بالمستشفيات ويبلغ حوالي 30٪.</a:t>
            </a:r>
            <a:endParaRPr sz="23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 הסיבה לכך היא מצבם הקריטי של החולים </a:t>
            </a:r>
            <a:r>
              <a:rPr b="1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והידרדרות מהירה</a:t>
            </a:r>
            <a:r>
              <a:rPr b="0" i="0" lang="iw-IL" sz="23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 של מצב החולה"</a:t>
            </a:r>
            <a:endParaRPr b="0" i="0" sz="23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1D1B10"/>
                </a:solidFill>
              </a:rPr>
              <a:t> وذلك بسبب الحالة الحرجة للمرضى والتدهور السريع لحالة المريض ".</a:t>
            </a:r>
            <a:endParaRPr sz="23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300">
              <a:solidFill>
                <a:srgbClr val="1D1B1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3405690" y="122572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900">
                <a:latin typeface="Arial"/>
                <a:ea typeface="Arial"/>
                <a:cs typeface="Arial"/>
                <a:sym typeface="Arial"/>
              </a:rPr>
              <a:t>דוגמא מעולם הרפואה- </a:t>
            </a: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مثال من عالم الطب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962526" y="1986169"/>
            <a:ext cx="1026694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הפתרון:</a:t>
            </a:r>
            <a:r>
              <a:rPr b="1" lang="iw-IL" sz="2400">
                <a:solidFill>
                  <a:srgbClr val="1D1B10"/>
                </a:solidFill>
              </a:rPr>
              <a:t>الحل:</a:t>
            </a:r>
            <a:endParaRPr b="0" i="0" sz="2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לאסוף נתונים בזמן אמת על החולים המאושפזים במחלקה</a:t>
            </a:r>
            <a:endParaRPr b="0" i="0" sz="2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ולהתריע באופן ויזואלי </a:t>
            </a:r>
            <a:r>
              <a:rPr b="0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על מצב כל חולה.</a:t>
            </a:r>
            <a:endParaRPr b="0" i="0" sz="2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1D1B10"/>
                </a:solidFill>
              </a:rPr>
              <a:t>اجمع بيانات في الوقت الفعلي عن المرضى الموجودين في المستشفى في الجناح</a:t>
            </a:r>
            <a:endParaRPr b="1" sz="2400">
              <a:solidFill>
                <a:srgbClr val="1D1B10"/>
              </a:solidFill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1D1B10"/>
                </a:solidFill>
              </a:rPr>
              <a:t>وتنبيه بصريًا إلى حالة كل مريض.</a:t>
            </a:r>
            <a:endParaRPr b="1" sz="24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כך יהיה קל </a:t>
            </a:r>
            <a:r>
              <a:rPr b="1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לזהות</a:t>
            </a:r>
            <a:r>
              <a:rPr b="0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 הידרדרות </a:t>
            </a:r>
            <a:r>
              <a:rPr b="1" i="0" lang="iw-IL" sz="240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  <a:t>ולהגיב במהירות</a:t>
            </a:r>
            <a:endParaRPr b="1" i="0" sz="2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1D1B10"/>
                </a:solidFill>
              </a:rPr>
              <a:t>هذا سيجعل من السهل اكتشاف التدهور والاستجابة بسرعة</a:t>
            </a:r>
            <a:endParaRPr b="1" sz="2400">
              <a:solidFill>
                <a:srgbClr val="1D1B10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400">
              <a:solidFill>
                <a:srgbClr val="1D1B1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type="title"/>
          </p:nvPr>
        </p:nvSpPr>
        <p:spPr>
          <a:xfrm>
            <a:off x="3405690" y="122572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דוגמא מעולם הרפואה</a:t>
            </a: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مثال من عالم الطب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intensix"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08" y="842666"/>
            <a:ext cx="9280832" cy="589332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 flipH="1">
            <a:off x="9280279" y="1120676"/>
            <a:ext cx="2751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המערכת של Intensix  אוספת את הנתונים הקליניים על מצבו הרפואי של החולה - ומתריעה </a:t>
            </a:r>
            <a:r>
              <a:rPr b="1" i="0" lang="iw-IL" sz="18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באופן ויזואלי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192A72"/>
                </a:solidFill>
              </a:rPr>
              <a:t>يجمع نظام Intensix البيانات السريرية عن حالة المريض الطبية - وينبه بصريًا</a:t>
            </a:r>
            <a:endParaRPr b="1" sz="1800">
              <a:solidFill>
                <a:srgbClr val="192A72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92A7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192A72"/>
                </a:solidFill>
              </a:rPr>
              <a:t>על פי איזו מטאפורה?</a:t>
            </a:r>
            <a:endParaRPr b="1" sz="1800">
              <a:solidFill>
                <a:srgbClr val="192A72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192A72"/>
                </a:solidFill>
              </a:rPr>
              <a:t>على أي استعارة؟</a:t>
            </a:r>
            <a:endParaRPr b="1" sz="1800">
              <a:solidFill>
                <a:srgbClr val="192A72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1800">
              <a:solidFill>
                <a:srgbClr val="192A72"/>
              </a:solidFill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2560860" y="6175755"/>
            <a:ext cx="74595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http://innovationisrael.mag.calltext.co.il/magazine/60/articles/947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3240504" y="482619"/>
            <a:ext cx="654994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דוגמא מהעולם העסקי – ניהול פרויקטים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3000">
                <a:latin typeface="Arial"/>
                <a:ea typeface="Arial"/>
                <a:cs typeface="Arial"/>
                <a:sym typeface="Arial"/>
              </a:rPr>
              <a:t>مثال من عالم الأعمال - إدارة المشاريع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1379621" y="2151727"/>
            <a:ext cx="943275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הבעיה:</a:t>
            </a:r>
            <a:r>
              <a:rPr lang="iw-IL" sz="2400">
                <a:solidFill>
                  <a:srgbClr val="12B4BC"/>
                </a:solidFill>
              </a:rPr>
              <a:t>المشكلة: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21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ניהול של מספר פרויקטים במקביל, איבוד שליטה מה הסטטוס של כל אחד מהם, פספוס דד-ליין לסיום פרויקט, הבנה מה סדר העדיפויות בין הפרויקטים והקצאת משאבים בהתאם</a:t>
            </a:r>
            <a:endParaRPr b="0" i="0" sz="21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12B4BC"/>
                </a:solidFill>
              </a:rPr>
              <a:t>إدارة عدة مشاريع في نفس الوقت ، وفقدان السيطرة على حالة كل منها ، وفقدان موعد نهائي لإكمال المشروع ، وفهم الأولويات بين المشاريع وتخصيص الموارد وفقًا لذلك</a:t>
            </a:r>
            <a:endParaRPr sz="2400">
              <a:solidFill>
                <a:srgbClr val="12B4BC"/>
              </a:solidFill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rgbClr val="12B4B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