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750" r:id="rId1"/>
  </p:sldMasterIdLst>
  <p:notesMasterIdLst>
    <p:notesMasterId r:id="rId20"/>
  </p:notesMasterIdLst>
  <p:sldIdLst>
    <p:sldId id="256" r:id="rId2"/>
    <p:sldId id="464" r:id="rId3"/>
    <p:sldId id="468" r:id="rId4"/>
    <p:sldId id="465" r:id="rId5"/>
    <p:sldId id="375" r:id="rId6"/>
    <p:sldId id="449" r:id="rId7"/>
    <p:sldId id="450" r:id="rId8"/>
    <p:sldId id="453" r:id="rId9"/>
    <p:sldId id="470" r:id="rId10"/>
    <p:sldId id="471" r:id="rId11"/>
    <p:sldId id="467" r:id="rId12"/>
    <p:sldId id="451" r:id="rId13"/>
    <p:sldId id="466" r:id="rId14"/>
    <p:sldId id="456" r:id="rId15"/>
    <p:sldId id="457" r:id="rId16"/>
    <p:sldId id="454" r:id="rId17"/>
    <p:sldId id="458" r:id="rId18"/>
    <p:sldId id="469"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697" userDrawn="1">
          <p15:clr>
            <a:srgbClr val="A4A3A4"/>
          </p15:clr>
        </p15:guide>
        <p15:guide id="2" pos="2228"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4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8" autoAdjust="0"/>
    <p:restoredTop sz="90975" autoAdjust="0"/>
  </p:normalViewPr>
  <p:slideViewPr>
    <p:cSldViewPr snapToGrid="0">
      <p:cViewPr varScale="1">
        <p:scale>
          <a:sx n="101" d="100"/>
          <a:sy n="101" d="100"/>
        </p:scale>
        <p:origin x="37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697"/>
        <p:guide pos="2228"/>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fsmateh\SYS_adsar\DATA\takzivim\RAKAN\&#1499;&#1500;&#1499;&#1500;&#1492;%20&#1493;&#1505;&#1496;&#1496;&#1497;&#1505;&#1496;&#1497;&#1511;&#1492;\&#1513;&#1511;&#1497;&#1508;&#1493;&#1514;\&#1514;&#1513;&#1506;&#1496;\&#1502;&#1510;&#1490;&#1493;&#1514;\&#1511;&#1493;&#1489;&#1509;%20&#1500;&#1502;&#1510;&#1490;&#1514;%20&#1492;&#1513;&#1493;&#1493;&#1488;&#1493;&#1514;%20&#1506;&#1489;-&#1506;&#1492;-&#1506;&#149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smateh\SYS_adsar\DATA\takzivim\RAKAN\&#1499;&#1500;&#1499;&#1500;&#1492;%20&#1493;&#1505;&#1496;&#1496;&#1497;&#1505;&#1496;&#1497;&#1511;&#1492;\&#1513;&#1511;&#1497;&#1508;&#1493;&#1514;\&#1514;&#1513;&#1506;&#1496;\&#1502;&#1510;&#1490;&#1493;&#1514;\&#1511;&#1493;&#1489;&#1509;%20&#1500;&#1502;&#1510;&#1490;&#1514;%20&#1492;&#1513;&#1493;&#1493;&#1488;&#1493;&#1514;%20&#1506;&#1489;-&#1506;&#1492;-&#1506;&#149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fsmateh\sys_adsar\DATA\takzivim\DOV\&#1502;&#1495;&#1493;&#1494;&#1497;%202\&#1506;&#1494;&#1512;\&#1511;&#1493;&#1489;&#1509;%20&#1502;&#1512;&#1499;&#1494;%20&#1506;&#1489;&#1493;&#1512;%20&#1504;&#1497;&#1514;&#1493;&#1495;%20&#1514;&#1513;&#1493;&#1502;&#1493;&#1514;%20%20&#1514;&#1508;&#1493;&#1511;&#1493;&#1514;%20&#1500;&#1508;&#1497;%20&#1502;&#1493;&#1505;&#1491;&#1493;&#1514;%202016%20&#1489;&#1490;&#1512;&#1493;&#1514;%20&#1502;&#1506;&#1493;&#1491;&#1499;&#1503;%20&#1512;&#1497;&#1499;&#1493;&#1494;%20&#1489;&#1490;&#1512;&#1508;&#1497;&#1501;%20&#1500;&#1510;&#1493;&#1512;&#1498;%20&#1492;&#1510;&#1490;&#1492;%20&#1513;&#1497;&#1504;&#1493;&#1497;%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767838939857289E-3"/>
          <c:y val="1.5550807217473884E-4"/>
          <c:w val="0.97652968036529675"/>
          <c:h val="0.88114930963233784"/>
        </c:manualLayout>
      </c:layout>
      <c:lineChart>
        <c:grouping val="standard"/>
        <c:varyColors val="0"/>
        <c:ser>
          <c:idx val="0"/>
          <c:order val="0"/>
          <c:tx>
            <c:strRef>
              <c:f>'שקף 5-6'!$B$37</c:f>
              <c:strCache>
                <c:ptCount val="1"/>
                <c:pt idx="0">
                  <c:v>תשע"ב</c:v>
                </c:pt>
              </c:strCache>
            </c:strRef>
          </c:tx>
          <c:spPr>
            <a:ln w="38100">
              <a:solidFill>
                <a:srgbClr val="4F81BD">
                  <a:lumMod val="60000"/>
                  <a:lumOff val="40000"/>
                </a:srgbClr>
              </a:solidFill>
            </a:ln>
          </c:spPr>
          <c:marker>
            <c:symbol val="diamond"/>
            <c:size val="9"/>
            <c:spPr>
              <a:solidFill>
                <a:srgbClr val="4F81BD">
                  <a:lumMod val="60000"/>
                  <a:lumOff val="40000"/>
                </a:srgbClr>
              </a:solidFill>
              <a:ln w="38100">
                <a:noFill/>
              </a:ln>
            </c:spPr>
          </c:marker>
          <c:dLbls>
            <c:dLbl>
              <c:idx val="0"/>
              <c:layout>
                <c:manualLayout>
                  <c:x val="-4.4636054156596765E-2"/>
                  <c:y val="5.47763941028093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40-45B8-9931-641B828FA75C}"/>
                </c:ext>
              </c:extLst>
            </c:dLbl>
            <c:dLbl>
              <c:idx val="1"/>
              <c:layout>
                <c:manualLayout>
                  <c:x val="-5.4279997178570502E-2"/>
                  <c:y val="5.22980606403058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40-45B8-9931-641B828FA75C}"/>
                </c:ext>
              </c:extLst>
            </c:dLbl>
            <c:dLbl>
              <c:idx val="2"/>
              <c:layout>
                <c:manualLayout>
                  <c:x val="-4.9061837567333788E-2"/>
                  <c:y val="4.29151084744444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340-45B8-9931-641B828FA75C}"/>
                </c:ext>
              </c:extLst>
            </c:dLbl>
            <c:dLbl>
              <c:idx val="3"/>
              <c:layout>
                <c:manualLayout>
                  <c:x val="-4.334413643839078E-2"/>
                  <c:y val="5.37411346156751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340-45B8-9931-641B828FA75C}"/>
                </c:ext>
              </c:extLst>
            </c:dLbl>
            <c:dLbl>
              <c:idx val="4"/>
              <c:layout>
                <c:manualLayout>
                  <c:x val="-6.3108307849133544E-2"/>
                  <c:y val="3.87127255460588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340-45B8-9931-641B828FA75C}"/>
                </c:ext>
              </c:extLst>
            </c:dLbl>
            <c:dLbl>
              <c:idx val="5"/>
              <c:layout>
                <c:manualLayout>
                  <c:x val="-5.2833643319337556E-2"/>
                  <c:y val="3.45548210061066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40-45B8-9931-641B828FA75C}"/>
                </c:ext>
              </c:extLst>
            </c:dLbl>
            <c:spPr>
              <a:noFill/>
              <a:ln>
                <a:noFill/>
              </a:ln>
              <a:effectLst/>
            </c:spPr>
            <c:txPr>
              <a:bodyPr/>
              <a:lstStyle/>
              <a:p>
                <a:pPr>
                  <a:defRPr sz="1050" b="1">
                    <a:solidFill>
                      <a:schemeClr val="accent1">
                        <a:lumMod val="60000"/>
                        <a:lumOff val="40000"/>
                      </a:schemeClr>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'שקף 5-6'!$A$38:$A$42</c:f>
              <c:strCache>
                <c:ptCount val="5"/>
                <c:pt idx="0">
                  <c:v>חלש</c:v>
                </c:pt>
                <c:pt idx="1">
                  <c:v>חלש-בינוני</c:v>
                </c:pt>
                <c:pt idx="2">
                  <c:v>בינוני</c:v>
                </c:pt>
                <c:pt idx="3">
                  <c:v>בינוני-חזק</c:v>
                </c:pt>
                <c:pt idx="4">
                  <c:v>חזק</c:v>
                </c:pt>
              </c:strCache>
            </c:strRef>
          </c:cat>
          <c:val>
            <c:numRef>
              <c:f>'שקף 5-6'!$B$38:$B$42</c:f>
              <c:numCache>
                <c:formatCode>_ * #,##0_ ;_ * \-#,##0_ ;_ * "-"??_ ;_ @_ </c:formatCode>
                <c:ptCount val="5"/>
                <c:pt idx="0">
                  <c:v>14729.369779462389</c:v>
                </c:pt>
                <c:pt idx="1">
                  <c:v>14690.199897314833</c:v>
                </c:pt>
                <c:pt idx="2">
                  <c:v>14392.460116320311</c:v>
                </c:pt>
                <c:pt idx="3">
                  <c:v>13761.027657112187</c:v>
                </c:pt>
                <c:pt idx="4">
                  <c:v>11745.781161360483</c:v>
                </c:pt>
              </c:numCache>
            </c:numRef>
          </c:val>
          <c:smooth val="0"/>
          <c:extLst>
            <c:ext xmlns:c16="http://schemas.microsoft.com/office/drawing/2014/chart" uri="{C3380CC4-5D6E-409C-BE32-E72D297353CC}">
              <c16:uniqueId val="{00000006-6340-45B8-9931-641B828FA75C}"/>
            </c:ext>
          </c:extLst>
        </c:ser>
        <c:ser>
          <c:idx val="1"/>
          <c:order val="1"/>
          <c:tx>
            <c:strRef>
              <c:f>'שקף 5-6'!$C$37</c:f>
              <c:strCache>
                <c:ptCount val="1"/>
                <c:pt idx="0">
                  <c:v>תשע"ה</c:v>
                </c:pt>
              </c:strCache>
            </c:strRef>
          </c:tx>
          <c:spPr>
            <a:ln w="38100">
              <a:solidFill>
                <a:srgbClr val="1F497D">
                  <a:lumMod val="60000"/>
                  <a:lumOff val="40000"/>
                </a:srgbClr>
              </a:solidFill>
            </a:ln>
          </c:spPr>
          <c:marker>
            <c:spPr>
              <a:solidFill>
                <a:srgbClr val="1F497D">
                  <a:lumMod val="60000"/>
                  <a:lumOff val="40000"/>
                </a:srgbClr>
              </a:solidFill>
              <a:ln w="38100">
                <a:noFill/>
              </a:ln>
            </c:spPr>
          </c:marker>
          <c:dLbls>
            <c:dLbl>
              <c:idx val="0"/>
              <c:layout>
                <c:manualLayout>
                  <c:x val="-4.7147571900047147E-2"/>
                  <c:y val="4.71697996410142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340-45B8-9931-641B828FA75C}"/>
                </c:ext>
              </c:extLst>
            </c:dLbl>
            <c:dLbl>
              <c:idx val="1"/>
              <c:layout>
                <c:manualLayout>
                  <c:x val="-7.0873598369011206E-2"/>
                  <c:y val="4.4128917378917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340-45B8-9931-641B828FA75C}"/>
                </c:ext>
              </c:extLst>
            </c:dLbl>
            <c:dLbl>
              <c:idx val="2"/>
              <c:layout>
                <c:manualLayout>
                  <c:x val="-4.9033511722731904E-2"/>
                  <c:y val="4.13506647673314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340-45B8-9931-641B828FA75C}"/>
                </c:ext>
              </c:extLst>
            </c:dLbl>
            <c:dLbl>
              <c:idx val="3"/>
              <c:layout>
                <c:manualLayout>
                  <c:x val="-6.089653414882773E-2"/>
                  <c:y val="6.27231718898386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340-45B8-9931-641B828FA75C}"/>
                </c:ext>
              </c:extLst>
            </c:dLbl>
            <c:dLbl>
              <c:idx val="4"/>
              <c:layout>
                <c:manualLayout>
                  <c:x val="-6.4083715596330276E-2"/>
                  <c:y val="4.04071699905033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340-45B8-9931-641B828FA75C}"/>
                </c:ext>
              </c:extLst>
            </c:dLbl>
            <c:dLbl>
              <c:idx val="5"/>
              <c:layout>
                <c:manualLayout>
                  <c:x val="-8.4865629420084854E-2"/>
                  <c:y val="3.4672962237495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40-45B8-9931-641B828FA75C}"/>
                </c:ext>
              </c:extLst>
            </c:dLbl>
            <c:spPr>
              <a:noFill/>
              <a:ln>
                <a:noFill/>
              </a:ln>
              <a:effectLst/>
            </c:spPr>
            <c:txPr>
              <a:bodyPr/>
              <a:lstStyle/>
              <a:p>
                <a:pPr>
                  <a:defRPr sz="1050" b="1">
                    <a:solidFill>
                      <a:schemeClr val="tx2">
                        <a:lumMod val="60000"/>
                        <a:lumOff val="40000"/>
                      </a:schemeClr>
                    </a:solidFill>
                  </a:defRPr>
                </a:pPr>
                <a:endParaRPr lang="he-IL"/>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'שקף 5-6'!$A$38:$A$42</c:f>
              <c:strCache>
                <c:ptCount val="5"/>
                <c:pt idx="0">
                  <c:v>חלש</c:v>
                </c:pt>
                <c:pt idx="1">
                  <c:v>חלש-בינוני</c:v>
                </c:pt>
                <c:pt idx="2">
                  <c:v>בינוני</c:v>
                </c:pt>
                <c:pt idx="3">
                  <c:v>בינוני-חזק</c:v>
                </c:pt>
                <c:pt idx="4">
                  <c:v>חזק</c:v>
                </c:pt>
              </c:strCache>
            </c:strRef>
          </c:cat>
          <c:val>
            <c:numRef>
              <c:f>'שקף 5-6'!$C$38:$C$42</c:f>
              <c:numCache>
                <c:formatCode>_ * #,##0_ ;_ * \-#,##0_ ;_ * "-"??_ ;_ @_ </c:formatCode>
                <c:ptCount val="5"/>
                <c:pt idx="0">
                  <c:v>17074.307902566463</c:v>
                </c:pt>
                <c:pt idx="1">
                  <c:v>16727.189851502517</c:v>
                </c:pt>
                <c:pt idx="2">
                  <c:v>16204.632820588247</c:v>
                </c:pt>
                <c:pt idx="3">
                  <c:v>15302.020961639802</c:v>
                </c:pt>
                <c:pt idx="4">
                  <c:v>12986.998008179997</c:v>
                </c:pt>
              </c:numCache>
            </c:numRef>
          </c:val>
          <c:smooth val="0"/>
          <c:extLst>
            <c:ext xmlns:c16="http://schemas.microsoft.com/office/drawing/2014/chart" uri="{C3380CC4-5D6E-409C-BE32-E72D297353CC}">
              <c16:uniqueId val="{0000000D-6340-45B8-9931-641B828FA75C}"/>
            </c:ext>
          </c:extLst>
        </c:ser>
        <c:ser>
          <c:idx val="2"/>
          <c:order val="2"/>
          <c:tx>
            <c:strRef>
              <c:f>'שקף 5-6'!$D$37</c:f>
              <c:strCache>
                <c:ptCount val="1"/>
                <c:pt idx="0">
                  <c:v>תשע"ט</c:v>
                </c:pt>
              </c:strCache>
            </c:strRef>
          </c:tx>
          <c:spPr>
            <a:ln>
              <a:solidFill>
                <a:srgbClr val="1F497D"/>
              </a:solidFill>
            </a:ln>
          </c:spPr>
          <c:marker>
            <c:symbol val="triangle"/>
            <c:size val="9"/>
            <c:spPr>
              <a:solidFill>
                <a:srgbClr val="1F497D"/>
              </a:solidFill>
              <a:ln>
                <a:noFill/>
              </a:ln>
            </c:spPr>
          </c:marker>
          <c:dLbls>
            <c:dLbl>
              <c:idx val="0"/>
              <c:layout>
                <c:manualLayout>
                  <c:x val="-4.7147571900047147E-2"/>
                  <c:y val="-4.40251463316133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340-45B8-9931-641B828FA75C}"/>
                </c:ext>
              </c:extLst>
            </c:dLbl>
            <c:dLbl>
              <c:idx val="1"/>
              <c:layout>
                <c:manualLayout>
                  <c:x val="-4.9033474776049031E-2"/>
                  <c:y val="-4.09919177457738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340-45B8-9931-641B828FA75C}"/>
                </c:ext>
              </c:extLst>
            </c:dLbl>
            <c:dLbl>
              <c:idx val="2"/>
              <c:layout>
                <c:manualLayout>
                  <c:x val="-5.469118340405469E-2"/>
                  <c:y val="-4.41291427402707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6340-45B8-9931-641B828FA75C}"/>
                </c:ext>
              </c:extLst>
            </c:dLbl>
            <c:dLbl>
              <c:idx val="3"/>
              <c:layout>
                <c:manualLayout>
                  <c:x val="-7.3550212164073522E-2"/>
                  <c:y val="-4.72812243645757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340-45B8-9931-641B828FA75C}"/>
                </c:ext>
              </c:extLst>
            </c:dLbl>
            <c:dLbl>
              <c:idx val="4"/>
              <c:layout>
                <c:manualLayout>
                  <c:x val="-7.271037206931702E-2"/>
                  <c:y val="-4.58570750237417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6340-45B8-9931-641B828FA75C}"/>
                </c:ext>
              </c:extLst>
            </c:dLbl>
            <c:dLbl>
              <c:idx val="5"/>
              <c:layout>
                <c:manualLayout>
                  <c:x val="-8.4865629420084854E-2"/>
                  <c:y val="-5.35854870943114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340-45B8-9931-641B828FA75C}"/>
                </c:ext>
              </c:extLst>
            </c:dLbl>
            <c:spPr>
              <a:noFill/>
              <a:ln>
                <a:noFill/>
              </a:ln>
              <a:effectLst/>
            </c:spPr>
            <c:txPr>
              <a:bodyPr/>
              <a:lstStyle/>
              <a:p>
                <a:pPr>
                  <a:defRPr sz="1050" b="1">
                    <a:solidFill>
                      <a:schemeClr val="tx2"/>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'שקף 5-6'!$A$38:$A$42</c:f>
              <c:strCache>
                <c:ptCount val="5"/>
                <c:pt idx="0">
                  <c:v>חלש</c:v>
                </c:pt>
                <c:pt idx="1">
                  <c:v>חלש-בינוני</c:v>
                </c:pt>
                <c:pt idx="2">
                  <c:v>בינוני</c:v>
                </c:pt>
                <c:pt idx="3">
                  <c:v>בינוני-חזק</c:v>
                </c:pt>
                <c:pt idx="4">
                  <c:v>חזק</c:v>
                </c:pt>
              </c:strCache>
            </c:strRef>
          </c:cat>
          <c:val>
            <c:numRef>
              <c:f>'שקף 5-6'!$D$38:$D$42</c:f>
              <c:numCache>
                <c:formatCode>_ * #,##0_ ;_ * \-#,##0_ ;_ * "-"??_ ;_ @_ </c:formatCode>
                <c:ptCount val="5"/>
                <c:pt idx="0">
                  <c:v>19464.597529386712</c:v>
                </c:pt>
                <c:pt idx="1">
                  <c:v>18454.980943150647</c:v>
                </c:pt>
                <c:pt idx="2">
                  <c:v>17629.463776854918</c:v>
                </c:pt>
                <c:pt idx="3">
                  <c:v>16239.044740867283</c:v>
                </c:pt>
                <c:pt idx="4">
                  <c:v>13934.348177597696</c:v>
                </c:pt>
              </c:numCache>
            </c:numRef>
          </c:val>
          <c:smooth val="0"/>
          <c:extLst>
            <c:ext xmlns:c16="http://schemas.microsoft.com/office/drawing/2014/chart" uri="{C3380CC4-5D6E-409C-BE32-E72D297353CC}">
              <c16:uniqueId val="{00000014-6340-45B8-9931-641B828FA75C}"/>
            </c:ext>
          </c:extLst>
        </c:ser>
        <c:dLbls>
          <c:showLegendKey val="0"/>
          <c:showVal val="0"/>
          <c:showCatName val="0"/>
          <c:showSerName val="0"/>
          <c:showPercent val="0"/>
          <c:showBubbleSize val="0"/>
        </c:dLbls>
        <c:marker val="1"/>
        <c:smooth val="0"/>
        <c:axId val="143580544"/>
        <c:axId val="143668352"/>
      </c:lineChart>
      <c:catAx>
        <c:axId val="143580544"/>
        <c:scaling>
          <c:orientation val="maxMin"/>
        </c:scaling>
        <c:delete val="0"/>
        <c:axPos val="b"/>
        <c:numFmt formatCode="General" sourceLinked="1"/>
        <c:majorTickMark val="out"/>
        <c:minorTickMark val="none"/>
        <c:tickLblPos val="nextTo"/>
        <c:crossAx val="143668352"/>
        <c:crosses val="autoZero"/>
        <c:auto val="1"/>
        <c:lblAlgn val="ctr"/>
        <c:lblOffset val="100"/>
        <c:noMultiLvlLbl val="0"/>
      </c:catAx>
      <c:valAx>
        <c:axId val="143668352"/>
        <c:scaling>
          <c:orientation val="minMax"/>
          <c:min val="10000"/>
        </c:scaling>
        <c:delete val="1"/>
        <c:axPos val="r"/>
        <c:numFmt formatCode="_ * #,##0_ ;_ * \-#,##0_ ;_ * &quot;-&quot;??_ ;_ @_ " sourceLinked="1"/>
        <c:majorTickMark val="out"/>
        <c:minorTickMark val="none"/>
        <c:tickLblPos val="nextTo"/>
        <c:crossAx val="143580544"/>
        <c:crosses val="autoZero"/>
        <c:crossBetween val="between"/>
      </c:valAx>
      <c:spPr>
        <a:noFill/>
        <a:ln>
          <a:noFill/>
        </a:ln>
      </c:spPr>
    </c:plotArea>
    <c:legend>
      <c:legendPos val="l"/>
      <c:layout>
        <c:manualLayout>
          <c:xMode val="edge"/>
          <c:yMode val="edge"/>
          <c:x val="9.709480122324159E-3"/>
          <c:y val="4.7980531813865183E-2"/>
          <c:w val="9.8810142711518861E-2"/>
          <c:h val="0.16433119658119658"/>
        </c:manualLayout>
      </c:layout>
      <c:overlay val="0"/>
      <c:txPr>
        <a:bodyPr/>
        <a:lstStyle/>
        <a:p>
          <a:pPr>
            <a:defRPr sz="1100"/>
          </a:pPr>
          <a:endParaRPr lang="he-IL"/>
        </a:p>
      </c:txPr>
    </c:legend>
    <c:plotVisOnly val="1"/>
    <c:dispBlanksAs val="zero"/>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he-I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20567988155132"/>
          <c:y val="1.2072872774058748E-2"/>
          <c:w val="0.85794320118448675"/>
          <c:h val="0.88114930963233784"/>
        </c:manualLayout>
      </c:layout>
      <c:lineChart>
        <c:grouping val="standard"/>
        <c:varyColors val="0"/>
        <c:ser>
          <c:idx val="0"/>
          <c:order val="0"/>
          <c:tx>
            <c:strRef>
              <c:f>'שקף 9-14 עלות לתלמיד יסודי'!$A$208</c:f>
              <c:strCache>
                <c:ptCount val="1"/>
                <c:pt idx="0">
                  <c:v>יהודי </c:v>
                </c:pt>
              </c:strCache>
            </c:strRef>
          </c:tx>
          <c:spPr>
            <a:ln w="41275">
              <a:solidFill>
                <a:srgbClr val="4F81BD"/>
              </a:solidFill>
            </a:ln>
          </c:spPr>
          <c:marker>
            <c:spPr>
              <a:solidFill>
                <a:srgbClr val="4F81BD"/>
              </a:solidFill>
              <a:ln w="38100">
                <a:noFill/>
              </a:ln>
            </c:spPr>
          </c:marker>
          <c:dLbls>
            <c:dLbl>
              <c:idx val="0"/>
              <c:layout>
                <c:manualLayout>
                  <c:x val="-2.4309405852362107E-2"/>
                  <c:y val="5.028091675504623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E8F-4605-BEBB-F6A7282F95B1}"/>
                </c:ext>
              </c:extLst>
            </c:dLbl>
            <c:dLbl>
              <c:idx val="1"/>
              <c:layout>
                <c:manualLayout>
                  <c:x val="-5.0028206610752114E-2"/>
                  <c:y val="5.71502238322531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E8F-4605-BEBB-F6A7282F95B1}"/>
                </c:ext>
              </c:extLst>
            </c:dLbl>
            <c:dLbl>
              <c:idx val="2"/>
              <c:layout>
                <c:manualLayout>
                  <c:x val="-4.6456681620201223E-2"/>
                  <c:y val="5.305710703661566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E8F-4605-BEBB-F6A7282F95B1}"/>
                </c:ext>
              </c:extLst>
            </c:dLbl>
            <c:dLbl>
              <c:idx val="3"/>
              <c:layout>
                <c:manualLayout>
                  <c:x val="-4.6358673266457838E-2"/>
                  <c:y val="3.12723667117729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E8F-4605-BEBB-F6A7282F95B1}"/>
                </c:ext>
              </c:extLst>
            </c:dLbl>
            <c:dLbl>
              <c:idx val="4"/>
              <c:layout>
                <c:manualLayout>
                  <c:x val="-1.5802515918589024E-2"/>
                  <c:y val="2.16956646956932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E8F-4605-BEBB-F6A7282F95B1}"/>
                </c:ext>
              </c:extLst>
            </c:dLbl>
            <c:dLbl>
              <c:idx val="5"/>
              <c:layout>
                <c:manualLayout>
                  <c:x val="-3.5979572164809827E-2"/>
                  <c:y val="4.32425736115537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E8F-4605-BEBB-F6A7282F95B1}"/>
                </c:ext>
              </c:extLst>
            </c:dLbl>
            <c:spPr>
              <a:noFill/>
              <a:ln>
                <a:noFill/>
              </a:ln>
              <a:effectLst/>
            </c:spPr>
            <c:txPr>
              <a:bodyPr/>
              <a:lstStyle/>
              <a:p>
                <a:pPr>
                  <a:defRPr sz="1050" b="1">
                    <a:solidFill>
                      <a:schemeClr val="accent1"/>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'שקף 9-14 עלות לתלמיד יסודי'!$B$207:$H$207</c:f>
              <c:strCache>
                <c:ptCount val="7"/>
                <c:pt idx="0">
                  <c:v>תשע"ט</c:v>
                </c:pt>
                <c:pt idx="1">
                  <c:v>תשע"ח</c:v>
                </c:pt>
                <c:pt idx="2">
                  <c:v>תשע"ז</c:v>
                </c:pt>
                <c:pt idx="3">
                  <c:v>תשע"ו</c:v>
                </c:pt>
                <c:pt idx="4">
                  <c:v>תשע"ה</c:v>
                </c:pt>
                <c:pt idx="5">
                  <c:v>תשע"ד</c:v>
                </c:pt>
                <c:pt idx="6">
                  <c:v>תשע"ב</c:v>
                </c:pt>
              </c:strCache>
            </c:strRef>
          </c:cat>
          <c:val>
            <c:numRef>
              <c:f>'שקף 9-14 עלות לתלמיד יסודי'!$B$208:$H$208</c:f>
              <c:numCache>
                <c:formatCode>_ * #,##0_ ;_ * \-#,##0_ ;_ * "-"??_ ;_ @_ </c:formatCode>
                <c:ptCount val="7"/>
                <c:pt idx="0">
                  <c:v>16217.064595421516</c:v>
                </c:pt>
                <c:pt idx="1">
                  <c:v>15987.319092092421</c:v>
                </c:pt>
                <c:pt idx="2">
                  <c:v>15784</c:v>
                </c:pt>
                <c:pt idx="3">
                  <c:v>15360</c:v>
                </c:pt>
                <c:pt idx="4">
                  <c:v>15143</c:v>
                </c:pt>
                <c:pt idx="5">
                  <c:v>14665</c:v>
                </c:pt>
                <c:pt idx="6">
                  <c:v>13544</c:v>
                </c:pt>
              </c:numCache>
            </c:numRef>
          </c:val>
          <c:smooth val="0"/>
          <c:extLst>
            <c:ext xmlns:c16="http://schemas.microsoft.com/office/drawing/2014/chart" uri="{C3380CC4-5D6E-409C-BE32-E72D297353CC}">
              <c16:uniqueId val="{00000006-5E8F-4605-BEBB-F6A7282F95B1}"/>
            </c:ext>
          </c:extLst>
        </c:ser>
        <c:ser>
          <c:idx val="1"/>
          <c:order val="1"/>
          <c:tx>
            <c:strRef>
              <c:f>'שקף 9-14 עלות לתלמיד יסודי'!$A$209</c:f>
              <c:strCache>
                <c:ptCount val="1"/>
                <c:pt idx="0">
                  <c:v>ערבי</c:v>
                </c:pt>
              </c:strCache>
            </c:strRef>
          </c:tx>
          <c:spPr>
            <a:ln w="41275">
              <a:solidFill>
                <a:srgbClr val="9BBB59"/>
              </a:solidFill>
            </a:ln>
          </c:spPr>
          <c:marker>
            <c:spPr>
              <a:solidFill>
                <a:srgbClr val="9BBB59"/>
              </a:solidFill>
              <a:ln w="38100">
                <a:noFill/>
              </a:ln>
            </c:spPr>
          </c:marker>
          <c:dLbls>
            <c:dLbl>
              <c:idx val="0"/>
              <c:layout>
                <c:manualLayout>
                  <c:x val="-4.7461354753176456E-2"/>
                  <c:y val="-4.114267849657166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E8F-4605-BEBB-F6A7282F95B1}"/>
                </c:ext>
              </c:extLst>
            </c:dLbl>
            <c:dLbl>
              <c:idx val="1"/>
              <c:layout>
                <c:manualLayout>
                  <c:x val="-5.2119048654886667E-2"/>
                  <c:y val="-3.08702383823564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E8F-4605-BEBB-F6A7282F95B1}"/>
                </c:ext>
              </c:extLst>
            </c:dLbl>
            <c:dLbl>
              <c:idx val="2"/>
              <c:layout>
                <c:manualLayout>
                  <c:x val="-4.7714143095603907E-2"/>
                  <c:y val="-4.12663164971866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E8F-4605-BEBB-F6A7282F95B1}"/>
                </c:ext>
              </c:extLst>
            </c:dLbl>
            <c:dLbl>
              <c:idx val="3"/>
              <c:layout>
                <c:manualLayout>
                  <c:x val="-5.5085656211650035E-2"/>
                  <c:y val="-5.60545919080269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E8F-4605-BEBB-F6A7282F95B1}"/>
                </c:ext>
              </c:extLst>
            </c:dLbl>
            <c:dLbl>
              <c:idx val="4"/>
              <c:layout>
                <c:manualLayout>
                  <c:x val="-7.6828015482575937E-2"/>
                  <c:y val="5.021361086122036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E8F-4605-BEBB-F6A7282F95B1}"/>
                </c:ext>
              </c:extLst>
            </c:dLbl>
            <c:dLbl>
              <c:idx val="5"/>
              <c:layout>
                <c:manualLayout>
                  <c:x val="-5.1870593514105709E-2"/>
                  <c:y val="-3.61578967005724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E8F-4605-BEBB-F6A7282F95B1}"/>
                </c:ext>
              </c:extLst>
            </c:dLbl>
            <c:spPr>
              <a:noFill/>
              <a:ln>
                <a:noFill/>
              </a:ln>
              <a:effectLst/>
            </c:spPr>
            <c:txPr>
              <a:bodyPr/>
              <a:lstStyle/>
              <a:p>
                <a:pPr>
                  <a:defRPr sz="1100" b="1">
                    <a:solidFill>
                      <a:schemeClr val="accent3"/>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'שקף 9-14 עלות לתלמיד יסודי'!$B$207:$H$207</c:f>
              <c:strCache>
                <c:ptCount val="7"/>
                <c:pt idx="0">
                  <c:v>תשע"ט</c:v>
                </c:pt>
                <c:pt idx="1">
                  <c:v>תשע"ח</c:v>
                </c:pt>
                <c:pt idx="2">
                  <c:v>תשע"ז</c:v>
                </c:pt>
                <c:pt idx="3">
                  <c:v>תשע"ו</c:v>
                </c:pt>
                <c:pt idx="4">
                  <c:v>תשע"ה</c:v>
                </c:pt>
                <c:pt idx="5">
                  <c:v>תשע"ד</c:v>
                </c:pt>
                <c:pt idx="6">
                  <c:v>תשע"ב</c:v>
                </c:pt>
              </c:strCache>
            </c:strRef>
          </c:cat>
          <c:val>
            <c:numRef>
              <c:f>'שקף 9-14 עלות לתלמיד יסודי'!$B$209:$H$209</c:f>
              <c:numCache>
                <c:formatCode>_ * #,##0_ ;_ * \-#,##0_ ;_ * "-"??_ ;_ @_ </c:formatCode>
                <c:ptCount val="7"/>
                <c:pt idx="0">
                  <c:v>17392.218289268945</c:v>
                </c:pt>
                <c:pt idx="1">
                  <c:v>16870.618851112878</c:v>
                </c:pt>
                <c:pt idx="2">
                  <c:v>16564</c:v>
                </c:pt>
                <c:pt idx="3">
                  <c:v>15904</c:v>
                </c:pt>
                <c:pt idx="4">
                  <c:v>15103</c:v>
                </c:pt>
                <c:pt idx="5">
                  <c:v>14694</c:v>
                </c:pt>
                <c:pt idx="6">
                  <c:v>13022</c:v>
                </c:pt>
              </c:numCache>
            </c:numRef>
          </c:val>
          <c:smooth val="0"/>
          <c:extLst>
            <c:ext xmlns:c16="http://schemas.microsoft.com/office/drawing/2014/chart" uri="{C3380CC4-5D6E-409C-BE32-E72D297353CC}">
              <c16:uniqueId val="{0000000D-5E8F-4605-BEBB-F6A7282F95B1}"/>
            </c:ext>
          </c:extLst>
        </c:ser>
        <c:ser>
          <c:idx val="2"/>
          <c:order val="2"/>
          <c:tx>
            <c:strRef>
              <c:f>'שקף 9-14 עלות לתלמיד יסודי'!$A$210</c:f>
              <c:strCache>
                <c:ptCount val="1"/>
                <c:pt idx="0">
                  <c:v>בדואי</c:v>
                </c:pt>
              </c:strCache>
            </c:strRef>
          </c:tx>
          <c:spPr>
            <a:ln w="41275">
              <a:solidFill>
                <a:srgbClr val="F79646"/>
              </a:solidFill>
            </a:ln>
          </c:spPr>
          <c:marker>
            <c:spPr>
              <a:solidFill>
                <a:srgbClr val="F79646"/>
              </a:solidFill>
              <a:ln>
                <a:noFill/>
              </a:ln>
            </c:spPr>
          </c:marker>
          <c:dLbls>
            <c:dLbl>
              <c:idx val="0"/>
              <c:layout>
                <c:manualLayout>
                  <c:x val="-7.3217200033404723E-3"/>
                  <c:y val="-4.65644608785711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E8F-4605-BEBB-F6A7282F95B1}"/>
                </c:ext>
              </c:extLst>
            </c:dLbl>
            <c:dLbl>
              <c:idx val="1"/>
              <c:layout>
                <c:manualLayout>
                  <c:x val="-5.115720459116728E-2"/>
                  <c:y val="-4.84614628643388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5E8F-4605-BEBB-F6A7282F95B1}"/>
                </c:ext>
              </c:extLst>
            </c:dLbl>
            <c:dLbl>
              <c:idx val="2"/>
              <c:layout>
                <c:manualLayout>
                  <c:x val="-4.3862371047089406E-2"/>
                  <c:y val="4.77337788528295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5E8F-4605-BEBB-F6A7282F95B1}"/>
                </c:ext>
              </c:extLst>
            </c:dLbl>
            <c:dLbl>
              <c:idx val="3"/>
              <c:layout>
                <c:manualLayout>
                  <c:x val="-6.1070055075323398E-2"/>
                  <c:y val="-4.09314940615960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5E8F-4605-BEBB-F6A7282F95B1}"/>
                </c:ext>
              </c:extLst>
            </c:dLbl>
            <c:dLbl>
              <c:idx val="4"/>
              <c:layout>
                <c:manualLayout>
                  <c:x val="-5.096201345530774E-3"/>
                  <c:y val="9.726433243649043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5E8F-4605-BEBB-F6A7282F95B1}"/>
                </c:ext>
              </c:extLst>
            </c:dLbl>
            <c:dLbl>
              <c:idx val="5"/>
              <c:layout>
                <c:manualLayout>
                  <c:x val="-7.1905073978714401E-2"/>
                  <c:y val="-4.3358651892210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5E8F-4605-BEBB-F6A7282F95B1}"/>
                </c:ext>
              </c:extLst>
            </c:dLbl>
            <c:dLbl>
              <c:idx val="6"/>
              <c:layout>
                <c:manualLayout>
                  <c:x val="-8.9881342473392994E-2"/>
                  <c:y val="-4.64556984559393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5E8F-4605-BEBB-F6A7282F95B1}"/>
                </c:ext>
              </c:extLst>
            </c:dLbl>
            <c:spPr>
              <a:noFill/>
              <a:ln>
                <a:noFill/>
              </a:ln>
              <a:effectLst/>
            </c:spPr>
            <c:txPr>
              <a:bodyPr/>
              <a:lstStyle/>
              <a:p>
                <a:pPr>
                  <a:defRPr sz="1100" b="1">
                    <a:solidFill>
                      <a:schemeClr val="accent6"/>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'שקף 9-14 עלות לתלמיד יסודי'!$B$207:$H$207</c:f>
              <c:strCache>
                <c:ptCount val="7"/>
                <c:pt idx="0">
                  <c:v>תשע"ט</c:v>
                </c:pt>
                <c:pt idx="1">
                  <c:v>תשע"ח</c:v>
                </c:pt>
                <c:pt idx="2">
                  <c:v>תשע"ז</c:v>
                </c:pt>
                <c:pt idx="3">
                  <c:v>תשע"ו</c:v>
                </c:pt>
                <c:pt idx="4">
                  <c:v>תשע"ה</c:v>
                </c:pt>
                <c:pt idx="5">
                  <c:v>תשע"ד</c:v>
                </c:pt>
                <c:pt idx="6">
                  <c:v>תשע"ב</c:v>
                </c:pt>
              </c:strCache>
            </c:strRef>
          </c:cat>
          <c:val>
            <c:numRef>
              <c:f>'שקף 9-14 עלות לתלמיד יסודי'!$B$210:$H$210</c:f>
              <c:numCache>
                <c:formatCode>_ * #,##0_ ;_ * \-#,##0_ ;_ * "-"??_ ;_ @_ </c:formatCode>
                <c:ptCount val="7"/>
                <c:pt idx="0">
                  <c:v>19911.563342145237</c:v>
                </c:pt>
                <c:pt idx="1">
                  <c:v>19355.73987410737</c:v>
                </c:pt>
                <c:pt idx="2">
                  <c:v>18984</c:v>
                </c:pt>
                <c:pt idx="3">
                  <c:v>18223</c:v>
                </c:pt>
                <c:pt idx="4">
                  <c:v>17299</c:v>
                </c:pt>
                <c:pt idx="5">
                  <c:v>16526</c:v>
                </c:pt>
                <c:pt idx="6">
                  <c:v>14863</c:v>
                </c:pt>
              </c:numCache>
            </c:numRef>
          </c:val>
          <c:smooth val="0"/>
          <c:extLst>
            <c:ext xmlns:c16="http://schemas.microsoft.com/office/drawing/2014/chart" uri="{C3380CC4-5D6E-409C-BE32-E72D297353CC}">
              <c16:uniqueId val="{00000015-5E8F-4605-BEBB-F6A7282F95B1}"/>
            </c:ext>
          </c:extLst>
        </c:ser>
        <c:ser>
          <c:idx val="3"/>
          <c:order val="3"/>
          <c:tx>
            <c:strRef>
              <c:f>'שקף 9-14 עלות לתלמיד יסודי'!$A$211</c:f>
              <c:strCache>
                <c:ptCount val="1"/>
                <c:pt idx="0">
                  <c:v>דרוזי</c:v>
                </c:pt>
              </c:strCache>
            </c:strRef>
          </c:tx>
          <c:spPr>
            <a:ln w="41275">
              <a:solidFill>
                <a:srgbClr val="8064A2"/>
              </a:solidFill>
            </a:ln>
          </c:spPr>
          <c:marker>
            <c:symbol val="circle"/>
            <c:size val="9"/>
            <c:spPr>
              <a:solidFill>
                <a:srgbClr val="8064A2"/>
              </a:solidFill>
              <a:ln>
                <a:noFill/>
              </a:ln>
            </c:spPr>
          </c:marker>
          <c:dLbls>
            <c:dLbl>
              <c:idx val="0"/>
              <c:layout>
                <c:manualLayout>
                  <c:x val="7.654155944170531E-4"/>
                  <c:y val="5.26497915833979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5E8F-4605-BEBB-F6A7282F95B1}"/>
                </c:ext>
              </c:extLst>
            </c:dLbl>
            <c:dLbl>
              <c:idx val="1"/>
              <c:layout>
                <c:manualLayout>
                  <c:x val="-7.1596646505880504E-2"/>
                  <c:y val="3.7616434928735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5E8F-4605-BEBB-F6A7282F95B1}"/>
                </c:ext>
              </c:extLst>
            </c:dLbl>
            <c:dLbl>
              <c:idx val="2"/>
              <c:layout>
                <c:manualLayout>
                  <c:x val="-9.4758922842146834E-2"/>
                  <c:y val="-2.25430849168711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5E8F-4605-BEBB-F6A7282F95B1}"/>
                </c:ext>
              </c:extLst>
            </c:dLbl>
            <c:dLbl>
              <c:idx val="3"/>
              <c:layout>
                <c:manualLayout>
                  <c:x val="-4.4184677141971475E-2"/>
                  <c:y val="4.69075746199228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5E8F-4605-BEBB-F6A7282F95B1}"/>
                </c:ext>
              </c:extLst>
            </c:dLbl>
            <c:dLbl>
              <c:idx val="4"/>
              <c:layout>
                <c:manualLayout>
                  <c:x val="-0.10751351404909078"/>
                  <c:y val="-8.839263527204384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5E8F-4605-BEBB-F6A7282F95B1}"/>
                </c:ext>
              </c:extLst>
            </c:dLbl>
            <c:dLbl>
              <c:idx val="5"/>
              <c:layout>
                <c:manualLayout>
                  <c:x val="-2.3687816545632446E-2"/>
                  <c:y val="2.78734190735636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5E8F-4605-BEBB-F6A7282F95B1}"/>
                </c:ext>
              </c:extLst>
            </c:dLbl>
            <c:dLbl>
              <c:idx val="6"/>
              <c:layout>
                <c:manualLayout>
                  <c:x val="-8.0893208226053698E-2"/>
                  <c:y val="-4.64556984559393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5E8F-4605-BEBB-F6A7282F95B1}"/>
                </c:ext>
              </c:extLst>
            </c:dLbl>
            <c:spPr>
              <a:noFill/>
              <a:ln>
                <a:noFill/>
              </a:ln>
              <a:effectLst/>
            </c:spPr>
            <c:txPr>
              <a:bodyPr/>
              <a:lstStyle/>
              <a:p>
                <a:pPr>
                  <a:defRPr sz="1100" b="1">
                    <a:solidFill>
                      <a:schemeClr val="accent4"/>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'שקף 9-14 עלות לתלמיד יסודי'!$B$207:$H$207</c:f>
              <c:strCache>
                <c:ptCount val="7"/>
                <c:pt idx="0">
                  <c:v>תשע"ט</c:v>
                </c:pt>
                <c:pt idx="1">
                  <c:v>תשע"ח</c:v>
                </c:pt>
                <c:pt idx="2">
                  <c:v>תשע"ז</c:v>
                </c:pt>
                <c:pt idx="3">
                  <c:v>תשע"ו</c:v>
                </c:pt>
                <c:pt idx="4">
                  <c:v>תשע"ה</c:v>
                </c:pt>
                <c:pt idx="5">
                  <c:v>תשע"ד</c:v>
                </c:pt>
                <c:pt idx="6">
                  <c:v>תשע"ב</c:v>
                </c:pt>
              </c:strCache>
            </c:strRef>
          </c:cat>
          <c:val>
            <c:numRef>
              <c:f>'שקף 9-14 עלות לתלמיד יסודי'!$B$211:$H$211</c:f>
              <c:numCache>
                <c:formatCode>_ * #,##0_ ;_ * \-#,##0_ ;_ * "-"??_ ;_ @_ </c:formatCode>
                <c:ptCount val="7"/>
                <c:pt idx="0">
                  <c:v>19740.675397423467</c:v>
                </c:pt>
                <c:pt idx="1">
                  <c:v>19354.211495603558</c:v>
                </c:pt>
                <c:pt idx="2">
                  <c:v>18991</c:v>
                </c:pt>
                <c:pt idx="3">
                  <c:v>18204</c:v>
                </c:pt>
                <c:pt idx="4">
                  <c:v>17538</c:v>
                </c:pt>
                <c:pt idx="5">
                  <c:v>16291</c:v>
                </c:pt>
                <c:pt idx="6">
                  <c:v>15644</c:v>
                </c:pt>
              </c:numCache>
            </c:numRef>
          </c:val>
          <c:smooth val="0"/>
          <c:extLst>
            <c:ext xmlns:c16="http://schemas.microsoft.com/office/drawing/2014/chart" uri="{C3380CC4-5D6E-409C-BE32-E72D297353CC}">
              <c16:uniqueId val="{0000001D-5E8F-4605-BEBB-F6A7282F95B1}"/>
            </c:ext>
          </c:extLst>
        </c:ser>
        <c:dLbls>
          <c:showLegendKey val="0"/>
          <c:showVal val="0"/>
          <c:showCatName val="0"/>
          <c:showSerName val="0"/>
          <c:showPercent val="0"/>
          <c:showBubbleSize val="0"/>
        </c:dLbls>
        <c:marker val="1"/>
        <c:smooth val="0"/>
        <c:axId val="86158720"/>
        <c:axId val="166995072"/>
      </c:lineChart>
      <c:catAx>
        <c:axId val="86158720"/>
        <c:scaling>
          <c:orientation val="maxMin"/>
        </c:scaling>
        <c:delete val="0"/>
        <c:axPos val="b"/>
        <c:numFmt formatCode="General" sourceLinked="1"/>
        <c:majorTickMark val="out"/>
        <c:minorTickMark val="none"/>
        <c:tickLblPos val="nextTo"/>
        <c:crossAx val="166995072"/>
        <c:crosses val="autoZero"/>
        <c:auto val="1"/>
        <c:lblAlgn val="ctr"/>
        <c:lblOffset val="100"/>
        <c:noMultiLvlLbl val="0"/>
      </c:catAx>
      <c:valAx>
        <c:axId val="166995072"/>
        <c:scaling>
          <c:orientation val="minMax"/>
          <c:max val="21000"/>
          <c:min val="12000"/>
        </c:scaling>
        <c:delete val="1"/>
        <c:axPos val="r"/>
        <c:numFmt formatCode="_ * #,##0_ ;_ * \-#,##0_ ;_ * &quot;-&quot;??_ ;_ @_ " sourceLinked="1"/>
        <c:majorTickMark val="out"/>
        <c:minorTickMark val="none"/>
        <c:tickLblPos val="nextTo"/>
        <c:crossAx val="86158720"/>
        <c:crosses val="autoZero"/>
        <c:crossBetween val="between"/>
        <c:majorUnit val="2500"/>
        <c:minorUnit val="500"/>
      </c:valAx>
      <c:spPr>
        <a:noFill/>
        <a:ln>
          <a:noFill/>
        </a:ln>
      </c:spPr>
    </c:plotArea>
    <c:legend>
      <c:legendPos val="l"/>
      <c:layout>
        <c:manualLayout>
          <c:xMode val="edge"/>
          <c:yMode val="edge"/>
          <c:x val="1.590577068395168E-2"/>
          <c:y val="0.51005820740506269"/>
          <c:w val="0.10162111406598291"/>
          <c:h val="0.23879350771249944"/>
        </c:manualLayout>
      </c:layout>
      <c:overlay val="0"/>
    </c:legend>
    <c:plotVisOnly val="1"/>
    <c:dispBlanksAs val="zero"/>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he-I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he-IL" sz="2000" dirty="0" smtClean="0"/>
              <a:t>כלל המגזרים</a:t>
            </a:r>
            <a:endParaRPr lang="he-IL" sz="2000" dirty="0"/>
          </a:p>
        </c:rich>
      </c:tx>
      <c:layout/>
      <c:overlay val="1"/>
    </c:title>
    <c:autoTitleDeleted val="0"/>
    <c:plotArea>
      <c:layout/>
      <c:barChart>
        <c:barDir val="col"/>
        <c:grouping val="clustered"/>
        <c:varyColors val="0"/>
        <c:ser>
          <c:idx val="1"/>
          <c:order val="0"/>
          <c:tx>
            <c:strRef>
              <c:f>'תשומות מול זכאות לפי חמישונים '!$C$17</c:f>
              <c:strCache>
                <c:ptCount val="1"/>
                <c:pt idx="0">
                  <c:v>ש"ש לכיתה </c:v>
                </c:pt>
              </c:strCache>
            </c:strRef>
          </c:tx>
          <c:spPr>
            <a:gradFill>
              <a:gsLst>
                <a:gs pos="0">
                  <a:schemeClr val="accent6"/>
                </a:gs>
                <a:gs pos="74000">
                  <a:schemeClr val="accent1">
                    <a:tint val="44500"/>
                    <a:satMod val="160000"/>
                    <a:alpha val="0"/>
                  </a:schemeClr>
                </a:gs>
                <a:gs pos="100000">
                  <a:schemeClr val="accent1">
                    <a:tint val="23500"/>
                    <a:satMod val="160000"/>
                  </a:schemeClr>
                </a:gs>
              </a:gsLst>
              <a:lin ang="5400000" scaled="0"/>
            </a:gradFill>
            <a:ln>
              <a:solidFill>
                <a:schemeClr val="tx1"/>
              </a:solidFill>
            </a:ln>
          </c:spPr>
          <c:invertIfNegative val="0"/>
          <c:dLbls>
            <c:spPr>
              <a:noFill/>
              <a:ln>
                <a:noFill/>
              </a:ln>
              <a:effectLst/>
            </c:spPr>
            <c:txPr>
              <a:bodyPr/>
              <a:lstStyle/>
              <a:p>
                <a:pPr>
                  <a:defRPr sz="900"/>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'תשומות מול זכאות לפי חמישונים '!$B$18:$B$22</c:f>
              <c:strCache>
                <c:ptCount val="5"/>
                <c:pt idx="0">
                  <c:v> 1 - חזק </c:v>
                </c:pt>
                <c:pt idx="1">
                  <c:v> 2 </c:v>
                </c:pt>
                <c:pt idx="2">
                  <c:v> 3 - בינוני </c:v>
                </c:pt>
                <c:pt idx="3">
                  <c:v> 4 </c:v>
                </c:pt>
                <c:pt idx="4">
                  <c:v> 5 - חלש </c:v>
                </c:pt>
              </c:strCache>
            </c:strRef>
          </c:cat>
          <c:val>
            <c:numRef>
              <c:f>'תשומות מול זכאות לפי חמישונים '!$C$18:$C$22</c:f>
              <c:numCache>
                <c:formatCode>0.0</c:formatCode>
                <c:ptCount val="5"/>
                <c:pt idx="0">
                  <c:v>68.060458750790772</c:v>
                </c:pt>
                <c:pt idx="1">
                  <c:v>70.836660330929121</c:v>
                </c:pt>
                <c:pt idx="2">
                  <c:v>73.565561460073539</c:v>
                </c:pt>
                <c:pt idx="3">
                  <c:v>75.68636096796601</c:v>
                </c:pt>
                <c:pt idx="4">
                  <c:v>74.08577787555673</c:v>
                </c:pt>
              </c:numCache>
            </c:numRef>
          </c:val>
          <c:extLst>
            <c:ext xmlns:c16="http://schemas.microsoft.com/office/drawing/2014/chart" uri="{C3380CC4-5D6E-409C-BE32-E72D297353CC}">
              <c16:uniqueId val="{00000000-88BA-4ACD-9BC9-B5976776BB1D}"/>
            </c:ext>
          </c:extLst>
        </c:ser>
        <c:ser>
          <c:idx val="2"/>
          <c:order val="1"/>
          <c:tx>
            <c:strRef>
              <c:f>'תשומות מול זכאות לפי חמישונים '!$D$17</c:f>
              <c:strCache>
                <c:ptCount val="1"/>
                <c:pt idx="0">
                  <c:v>% מורים בעליי תואר שני</c:v>
                </c:pt>
              </c:strCache>
            </c:strRef>
          </c:tx>
          <c:spPr>
            <a:solidFill>
              <a:schemeClr val="accent3"/>
            </a:solidFill>
          </c:spPr>
          <c:invertIfNegative val="0"/>
          <c:dLbls>
            <c:dLbl>
              <c:idx val="4"/>
              <c:layout/>
              <c:tx>
                <c:rich>
                  <a:bodyPr/>
                  <a:lstStyle/>
                  <a:p>
                    <a:r>
                      <a:rPr lang="en-US" sz="900"/>
                      <a:t> 32.8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8BA-4ACD-9BC9-B5976776BB1D}"/>
                </c:ext>
              </c:extLst>
            </c:dLbl>
            <c:spPr>
              <a:noFill/>
              <a:ln>
                <a:noFill/>
              </a:ln>
              <a:effectLst/>
            </c:spPr>
            <c:txPr>
              <a:bodyPr/>
              <a:lstStyle/>
              <a:p>
                <a:pPr>
                  <a:defRPr sz="900"/>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'תשומות מול זכאות לפי חמישונים '!$B$18:$B$22</c:f>
              <c:strCache>
                <c:ptCount val="5"/>
                <c:pt idx="0">
                  <c:v> 1 - חזק </c:v>
                </c:pt>
                <c:pt idx="1">
                  <c:v> 2 </c:v>
                </c:pt>
                <c:pt idx="2">
                  <c:v> 3 - בינוני </c:v>
                </c:pt>
                <c:pt idx="3">
                  <c:v> 4 </c:v>
                </c:pt>
                <c:pt idx="4">
                  <c:v> 5 - חלש </c:v>
                </c:pt>
              </c:strCache>
            </c:strRef>
          </c:cat>
          <c:val>
            <c:numRef>
              <c:f>'תשומות מול זכאות לפי חמישונים '!$D$18:$D$22</c:f>
              <c:numCache>
                <c:formatCode>_ * #,##0.0_ ;_ * \-#,##0.0_ ;_ * "-"??_ ;_ @_ </c:formatCode>
                <c:ptCount val="5"/>
                <c:pt idx="0">
                  <c:v>50.118489942132818</c:v>
                </c:pt>
                <c:pt idx="1">
                  <c:v>43.040521122712903</c:v>
                </c:pt>
                <c:pt idx="2">
                  <c:v>41.463414634146339</c:v>
                </c:pt>
                <c:pt idx="3">
                  <c:v>39.396125309150861</c:v>
                </c:pt>
                <c:pt idx="4">
                  <c:v>32.885586358007053</c:v>
                </c:pt>
              </c:numCache>
            </c:numRef>
          </c:val>
          <c:extLst>
            <c:ext xmlns:c16="http://schemas.microsoft.com/office/drawing/2014/chart" uri="{C3380CC4-5D6E-409C-BE32-E72D297353CC}">
              <c16:uniqueId val="{00000002-88BA-4ACD-9BC9-B5976776BB1D}"/>
            </c:ext>
          </c:extLst>
        </c:ser>
        <c:ser>
          <c:idx val="3"/>
          <c:order val="2"/>
          <c:tx>
            <c:strRef>
              <c:f>'תשומות מול זכאות לפי חמישונים '!$E$17</c:f>
              <c:strCache>
                <c:ptCount val="1"/>
                <c:pt idx="0">
                  <c:v>חציון וותק הוראה</c:v>
                </c:pt>
              </c:strCache>
            </c:strRef>
          </c:tx>
          <c:invertIfNegative val="0"/>
          <c:dLbls>
            <c:spPr>
              <a:noFill/>
              <a:ln>
                <a:noFill/>
              </a:ln>
              <a:effectLst/>
            </c:spPr>
            <c:txPr>
              <a:bodyPr/>
              <a:lstStyle/>
              <a:p>
                <a:pPr>
                  <a:defRPr sz="900"/>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'תשומות מול זכאות לפי חמישונים '!$B$18:$B$22</c:f>
              <c:strCache>
                <c:ptCount val="5"/>
                <c:pt idx="0">
                  <c:v> 1 - חזק </c:v>
                </c:pt>
                <c:pt idx="1">
                  <c:v> 2 </c:v>
                </c:pt>
                <c:pt idx="2">
                  <c:v> 3 - בינוני </c:v>
                </c:pt>
                <c:pt idx="3">
                  <c:v> 4 </c:v>
                </c:pt>
                <c:pt idx="4">
                  <c:v> 5 - חלש </c:v>
                </c:pt>
              </c:strCache>
            </c:strRef>
          </c:cat>
          <c:val>
            <c:numRef>
              <c:f>'תשומות מול זכאות לפי חמישונים '!$E$18:$E$22</c:f>
              <c:numCache>
                <c:formatCode>_ * #,##0.0_ ;_ * \-#,##0.0_ ;_ * "-"??_ ;_ @_ </c:formatCode>
                <c:ptCount val="5"/>
                <c:pt idx="0">
                  <c:v>18.794988610478359</c:v>
                </c:pt>
                <c:pt idx="1">
                  <c:v>17.772533849129594</c:v>
                </c:pt>
                <c:pt idx="2">
                  <c:v>17.710122989593188</c:v>
                </c:pt>
                <c:pt idx="3">
                  <c:v>17.001351491839067</c:v>
                </c:pt>
                <c:pt idx="4">
                  <c:v>12.683450466929816</c:v>
                </c:pt>
              </c:numCache>
            </c:numRef>
          </c:val>
          <c:extLst>
            <c:ext xmlns:c16="http://schemas.microsoft.com/office/drawing/2014/chart" uri="{C3380CC4-5D6E-409C-BE32-E72D297353CC}">
              <c16:uniqueId val="{00000003-88BA-4ACD-9BC9-B5976776BB1D}"/>
            </c:ext>
          </c:extLst>
        </c:ser>
        <c:dLbls>
          <c:showLegendKey val="0"/>
          <c:showVal val="0"/>
          <c:showCatName val="0"/>
          <c:showSerName val="0"/>
          <c:showPercent val="0"/>
          <c:showBubbleSize val="0"/>
        </c:dLbls>
        <c:gapWidth val="500"/>
        <c:overlap val="-55"/>
        <c:axId val="182425472"/>
        <c:axId val="183270784"/>
      </c:barChart>
      <c:lineChart>
        <c:grouping val="standard"/>
        <c:varyColors val="0"/>
        <c:ser>
          <c:idx val="6"/>
          <c:order val="4"/>
          <c:tx>
            <c:strRef>
              <c:f>'תשומות מול זכאות לפי חמישונים '!$G$17</c:f>
              <c:strCache>
                <c:ptCount val="1"/>
                <c:pt idx="0">
                  <c:v>זכאות לבגרות</c:v>
                </c:pt>
              </c:strCache>
            </c:strRef>
          </c:tx>
          <c:spPr>
            <a:ln w="53975">
              <a:solidFill>
                <a:schemeClr val="accent2"/>
              </a:solidFill>
            </a:ln>
          </c:spPr>
          <c:marker>
            <c:spPr>
              <a:ln w="38100">
                <a:solidFill>
                  <a:schemeClr val="accent2"/>
                </a:solidFill>
              </a:ln>
            </c:spPr>
          </c:marker>
          <c:dLbls>
            <c:spPr>
              <a:noFill/>
              <a:ln>
                <a:noFill/>
              </a:ln>
              <a:effectLst/>
            </c:spPr>
            <c:txPr>
              <a:bodyPr/>
              <a:lstStyle/>
              <a:p>
                <a:pPr>
                  <a:defRPr sz="1200" b="1"/>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'תשומות מול זכאות לפי חמישונים '!$G$18:$G$22</c:f>
              <c:numCache>
                <c:formatCode>0.0%</c:formatCode>
                <c:ptCount val="5"/>
                <c:pt idx="0">
                  <c:v>0.84825310678713495</c:v>
                </c:pt>
                <c:pt idx="1">
                  <c:v>0.74603074198241504</c:v>
                </c:pt>
                <c:pt idx="2">
                  <c:v>0.70794062205466546</c:v>
                </c:pt>
                <c:pt idx="3">
                  <c:v>0.66109402166644371</c:v>
                </c:pt>
                <c:pt idx="4">
                  <c:v>0.57568225089909031</c:v>
                </c:pt>
              </c:numCache>
            </c:numRef>
          </c:val>
          <c:smooth val="0"/>
          <c:extLst>
            <c:ext xmlns:c16="http://schemas.microsoft.com/office/drawing/2014/chart" uri="{C3380CC4-5D6E-409C-BE32-E72D297353CC}">
              <c16:uniqueId val="{00000004-88BA-4ACD-9BC9-B5976776BB1D}"/>
            </c:ext>
          </c:extLst>
        </c:ser>
        <c:dLbls>
          <c:showLegendKey val="0"/>
          <c:showVal val="0"/>
          <c:showCatName val="0"/>
          <c:showSerName val="0"/>
          <c:showPercent val="0"/>
          <c:showBubbleSize val="0"/>
        </c:dLbls>
        <c:marker val="1"/>
        <c:smooth val="0"/>
        <c:axId val="184824192"/>
        <c:axId val="184763904"/>
      </c:lineChart>
      <c:scatterChart>
        <c:scatterStyle val="lineMarker"/>
        <c:varyColors val="0"/>
        <c:ser>
          <c:idx val="0"/>
          <c:order val="3"/>
          <c:tx>
            <c:strRef>
              <c:f>'תשומות מול זכאות לפי חמישונים '!$F$17</c:f>
              <c:strCache>
                <c:ptCount val="1"/>
                <c:pt idx="0">
                  <c:v>תקציב  לתלמיד אלש"ח</c:v>
                </c:pt>
              </c:strCache>
            </c:strRef>
          </c:tx>
          <c:spPr>
            <a:ln w="25400">
              <a:noFill/>
            </a:ln>
          </c:spPr>
          <c:marker>
            <c:spPr>
              <a:solidFill>
                <a:schemeClr val="accent1"/>
              </a:solidFill>
              <a:ln w="38100"/>
            </c:spPr>
          </c:marker>
          <c:dPt>
            <c:idx val="2"/>
            <c:bubble3D val="0"/>
            <c:extLst>
              <c:ext xmlns:c16="http://schemas.microsoft.com/office/drawing/2014/chart" uri="{C3380CC4-5D6E-409C-BE32-E72D297353CC}">
                <c16:uniqueId val="{00000005-88BA-4ACD-9BC9-B5976776BB1D}"/>
              </c:ext>
            </c:extLst>
          </c:dPt>
          <c:dLbls>
            <c:spPr>
              <a:noFill/>
              <a:ln>
                <a:noFill/>
              </a:ln>
              <a:effectLst/>
            </c:spPr>
            <c:txPr>
              <a:bodyPr/>
              <a:lstStyle/>
              <a:p>
                <a:pPr>
                  <a:defRPr sz="1100" b="1"/>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yVal>
            <c:numRef>
              <c:f>'תשומות מול זכאות לפי חמישונים '!$F$18:$F$22</c:f>
              <c:numCache>
                <c:formatCode>_ * #,##0.0_ ;_ * \-#,##0.0_ ;_ * "-"??_ ;_ @_ </c:formatCode>
                <c:ptCount val="5"/>
                <c:pt idx="0">
                  <c:v>23.724993407793441</c:v>
                </c:pt>
                <c:pt idx="1">
                  <c:v>25.18267467855998</c:v>
                </c:pt>
                <c:pt idx="2">
                  <c:v>28.366869303629432</c:v>
                </c:pt>
                <c:pt idx="3">
                  <c:v>28.420940551867222</c:v>
                </c:pt>
                <c:pt idx="4">
                  <c:v>24.20892939394551</c:v>
                </c:pt>
              </c:numCache>
            </c:numRef>
          </c:yVal>
          <c:smooth val="0"/>
          <c:extLst>
            <c:ext xmlns:c16="http://schemas.microsoft.com/office/drawing/2014/chart" uri="{C3380CC4-5D6E-409C-BE32-E72D297353CC}">
              <c16:uniqueId val="{00000006-88BA-4ACD-9BC9-B5976776BB1D}"/>
            </c:ext>
          </c:extLst>
        </c:ser>
        <c:dLbls>
          <c:showLegendKey val="0"/>
          <c:showVal val="0"/>
          <c:showCatName val="0"/>
          <c:showSerName val="0"/>
          <c:showPercent val="0"/>
          <c:showBubbleSize val="0"/>
        </c:dLbls>
        <c:axId val="182425472"/>
        <c:axId val="183270784"/>
      </c:scatterChart>
      <c:catAx>
        <c:axId val="182425472"/>
        <c:scaling>
          <c:orientation val="minMax"/>
        </c:scaling>
        <c:delete val="0"/>
        <c:axPos val="b"/>
        <c:numFmt formatCode="#,##0" sourceLinked="0"/>
        <c:majorTickMark val="none"/>
        <c:minorTickMark val="none"/>
        <c:tickLblPos val="nextTo"/>
        <c:crossAx val="183270784"/>
        <c:crosses val="autoZero"/>
        <c:auto val="1"/>
        <c:lblAlgn val="ctr"/>
        <c:lblOffset val="100"/>
        <c:noMultiLvlLbl val="0"/>
      </c:catAx>
      <c:valAx>
        <c:axId val="183270784"/>
        <c:scaling>
          <c:orientation val="minMax"/>
          <c:max val="80"/>
          <c:min val="0"/>
        </c:scaling>
        <c:delete val="0"/>
        <c:axPos val="l"/>
        <c:numFmt formatCode="0.0" sourceLinked="1"/>
        <c:majorTickMark val="out"/>
        <c:minorTickMark val="none"/>
        <c:tickLblPos val="nextTo"/>
        <c:crossAx val="182425472"/>
        <c:crosses val="autoZero"/>
        <c:crossBetween val="between"/>
      </c:valAx>
      <c:valAx>
        <c:axId val="184763904"/>
        <c:scaling>
          <c:orientation val="minMax"/>
        </c:scaling>
        <c:delete val="0"/>
        <c:axPos val="r"/>
        <c:numFmt formatCode="0%" sourceLinked="0"/>
        <c:majorTickMark val="out"/>
        <c:minorTickMark val="none"/>
        <c:tickLblPos val="nextTo"/>
        <c:crossAx val="184824192"/>
        <c:crosses val="max"/>
        <c:crossBetween val="between"/>
      </c:valAx>
      <c:catAx>
        <c:axId val="184824192"/>
        <c:scaling>
          <c:orientation val="minMax"/>
        </c:scaling>
        <c:delete val="1"/>
        <c:axPos val="b"/>
        <c:majorTickMark val="out"/>
        <c:minorTickMark val="none"/>
        <c:tickLblPos val="nextTo"/>
        <c:crossAx val="184763904"/>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2561" y="0"/>
            <a:ext cx="3037840" cy="46482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624" y="0"/>
            <a:ext cx="3037840" cy="464820"/>
          </a:xfrm>
          <a:prstGeom prst="rect">
            <a:avLst/>
          </a:prstGeom>
        </p:spPr>
        <p:txBody>
          <a:bodyPr vert="horz" lIns="91440" tIns="45720" rIns="91440" bIns="45720" rtlCol="1"/>
          <a:lstStyle>
            <a:lvl1pPr algn="l">
              <a:defRPr sz="1200"/>
            </a:lvl1pPr>
          </a:lstStyle>
          <a:p>
            <a:fld id="{B704A92B-F3CE-4FDD-A8DF-090BF5A627ED}" type="datetimeFigureOut">
              <a:rPr lang="he-IL" smtClean="0"/>
              <a:t>ו'/תשרי/תשפ"א</a:t>
            </a:fld>
            <a:endParaRPr lang="he-IL"/>
          </a:p>
        </p:txBody>
      </p:sp>
      <p:sp>
        <p:nvSpPr>
          <p:cNvPr id="4" name="מציין מיקום של תמונת שקופית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701041" y="4415790"/>
            <a:ext cx="5608320" cy="418338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972561" y="8829966"/>
            <a:ext cx="3037840" cy="46482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624" y="8829966"/>
            <a:ext cx="3037840" cy="464820"/>
          </a:xfrm>
          <a:prstGeom prst="rect">
            <a:avLst/>
          </a:prstGeom>
        </p:spPr>
        <p:txBody>
          <a:bodyPr vert="horz" lIns="91440" tIns="45720" rIns="91440" bIns="45720" rtlCol="1" anchor="b"/>
          <a:lstStyle>
            <a:lvl1pPr algn="l">
              <a:defRPr sz="1200"/>
            </a:lvl1pPr>
          </a:lstStyle>
          <a:p>
            <a:fld id="{CFECAA90-1079-4F5E-92F4-13C40F7881D2}" type="slidenum">
              <a:rPr lang="he-IL" smtClean="0"/>
              <a:t>‹#›</a:t>
            </a:fld>
            <a:endParaRPr lang="he-IL"/>
          </a:p>
        </p:txBody>
      </p:sp>
    </p:spTree>
    <p:extLst>
      <p:ext uri="{BB962C8B-B14F-4D97-AF65-F5344CB8AC3E}">
        <p14:creationId xmlns:p14="http://schemas.microsoft.com/office/powerpoint/2010/main" val="32341072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מענה לפניות חיצוניות – </a:t>
            </a:r>
            <a:r>
              <a:rPr kumimoji="0" lang="he-IL"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מממ</a:t>
            </a:r>
            <a:r>
              <a:rPr kumimoji="0" lang="he-IL"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של הכנסת, </a:t>
            </a:r>
            <a:r>
              <a:rPr kumimoji="0" lang="he-IL"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למ"ס</a:t>
            </a:r>
            <a:r>
              <a:rPr kumimoji="0" lang="he-IL"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בנק ישראל, מכוני מחקר, אירגוני הורים, עמותות העוסקות בחינוך, אוניברסיטאות,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תחזיות - </a:t>
            </a:r>
            <a:r>
              <a:rPr lang="he-IL" sz="1200" u="sng" kern="1200" dirty="0" smtClean="0">
                <a:solidFill>
                  <a:schemeClr val="tx1"/>
                </a:solidFill>
                <a:effectLst/>
                <a:latin typeface="+mn-lt"/>
                <a:ea typeface="+mn-ea"/>
                <a:cs typeface="+mn-cs"/>
              </a:rPr>
              <a:t> תחום תחזיות וניתוח סטטיסטי</a:t>
            </a:r>
            <a:r>
              <a:rPr lang="he-IL" sz="1200" kern="1200" dirty="0" smtClean="0">
                <a:solidFill>
                  <a:schemeClr val="tx1"/>
                </a:solidFill>
                <a:effectLst/>
                <a:latin typeface="+mn-lt"/>
                <a:ea typeface="+mn-ea"/>
                <a:cs typeface="+mn-cs"/>
              </a:rPr>
              <a:t> עוסק בביצוע תחזיות לצרכי תקצוב ופיתוח עבור היחידות השונות במשרד כגון חיזוי כוח אדם בהוראה, חיזוי לבינוי כיתות, תחזיות גידול טבעי, תחזיות נשירת תלמידים ממערכת החינוך, בניית מודלי שכר מורים, מפתח ומעמיד מדדי ביצוע ותוצריהם. הכנת תכנית העבודה מול הלשכה המרכזית לסטטיסטיקה לפיתוח סטטיסטיקת החינוך.</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מודלים - </a:t>
            </a:r>
            <a:r>
              <a:rPr lang="he-IL" altLang="he-IL" sz="1200" dirty="0" smtClean="0"/>
              <a:t>מעקב הדוק אחר </a:t>
            </a:r>
            <a:r>
              <a:rPr lang="he-IL" altLang="he-IL" sz="1200" b="1" dirty="0" smtClean="0"/>
              <a:t>הנשירה</a:t>
            </a:r>
            <a:r>
              <a:rPr lang="he-IL" altLang="he-IL" sz="1200" dirty="0" smtClean="0"/>
              <a:t> השנתית ממערכת החינוך ויציאה לתכנית חומש משרדית לצמצום הנשירה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altLang="he-IL" sz="1200" dirty="0" smtClean="0"/>
              <a:t>היערכות </a:t>
            </a:r>
            <a:r>
              <a:rPr lang="he-IL" altLang="he-IL" sz="1200" b="1" dirty="0" smtClean="0"/>
              <a:t>להכשרת </a:t>
            </a:r>
            <a:r>
              <a:rPr lang="he-IL" altLang="he-IL" sz="1200" b="1" dirty="0" err="1" smtClean="0"/>
              <a:t>כו"א</a:t>
            </a:r>
            <a:r>
              <a:rPr lang="he-IL" altLang="he-IL" sz="1200" dirty="0" smtClean="0"/>
              <a:t> בהוראה ובניית נוסחת תקצוב מוסדות האקדמיה להשכלה גבוהה </a:t>
            </a:r>
            <a:endParaRPr lang="he-IL" sz="1200"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ספר התקציב – </a:t>
            </a:r>
            <a:r>
              <a:rPr lang="he-IL" sz="1200" kern="1200" dirty="0" smtClean="0">
                <a:solidFill>
                  <a:schemeClr val="tx1"/>
                </a:solidFill>
                <a:effectLst/>
                <a:latin typeface="+mn-lt"/>
                <a:ea typeface="+mn-ea"/>
                <a:cs typeface="+mn-cs"/>
              </a:rPr>
              <a:t>הכנת ספר דברי הסבר לתקציב המשרד אשר מוגש לכנסת לצורך אישור חוק התקציב , כולל הכנת ועריכת המידע הכמותי, גרפים, השוואה מגדרית ועוד</a:t>
            </a:r>
            <a:endParaRPr lang="en-US" sz="1200"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altLang="he-IL" sz="1200" dirty="0" smtClean="0"/>
              <a:t>מחוון בעלויות - קידום ניהול תקין ברשויות.</a:t>
            </a:r>
            <a:r>
              <a:rPr lang="he-IL" altLang="he-IL" sz="1200" baseline="0" dirty="0" smtClean="0"/>
              <a:t> </a:t>
            </a:r>
            <a:r>
              <a:rPr lang="he-IL" altLang="he-IL" sz="1200" dirty="0" smtClean="0"/>
              <a:t>התייעלות בחינוך והורדת עלויות התקורה בקרב </a:t>
            </a:r>
            <a:r>
              <a:rPr lang="he-IL" altLang="he-IL" sz="1200" dirty="0" err="1" smtClean="0"/>
              <a:t>הבעלויות</a:t>
            </a:r>
            <a:r>
              <a:rPr lang="he-IL" altLang="he-IL" sz="1200"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rtl="1"/>
            <a:r>
              <a:rPr lang="he-IL" sz="1200" kern="1200" dirty="0" smtClean="0">
                <a:solidFill>
                  <a:schemeClr val="tx1"/>
                </a:solidFill>
                <a:effectLst/>
                <a:latin typeface="+mn-lt"/>
                <a:ea typeface="+mn-ea"/>
                <a:cs typeface="+mn-cs"/>
              </a:rPr>
              <a:t>120 מצגות הוכנו למנכ"ל  וביניהם: הוצאה לחינוך של משקי הבית, פרופיל המורה בישראל וב- </a:t>
            </a:r>
            <a:r>
              <a:rPr lang="en-US" sz="1200" kern="1200" dirty="0" smtClean="0">
                <a:solidFill>
                  <a:schemeClr val="tx1"/>
                </a:solidFill>
                <a:effectLst/>
                <a:latin typeface="+mn-lt"/>
                <a:ea typeface="+mn-ea"/>
                <a:cs typeface="+mn-cs"/>
              </a:rPr>
              <a:t>OECD</a:t>
            </a:r>
            <a:r>
              <a:rPr lang="he-IL" sz="1200" kern="1200" dirty="0" smtClean="0">
                <a:solidFill>
                  <a:schemeClr val="tx1"/>
                </a:solidFill>
                <a:effectLst/>
                <a:latin typeface="+mn-lt"/>
                <a:ea typeface="+mn-ea"/>
                <a:cs typeface="+mn-cs"/>
              </a:rPr>
              <a:t>, הישגים במבחני המיצ"ב לפי מעורבות הורים והשכלתם, תלמידים בעלי תיקים פליליים, אובדנות במערכת החינוך, מיומנויות בוגרים בישראל </a:t>
            </a:r>
            <a:r>
              <a:rPr lang="en-US" sz="1200" kern="1200" dirty="0" smtClean="0">
                <a:solidFill>
                  <a:schemeClr val="tx1"/>
                </a:solidFill>
                <a:effectLst/>
                <a:latin typeface="+mn-lt"/>
                <a:ea typeface="+mn-ea"/>
                <a:cs typeface="+mn-cs"/>
              </a:rPr>
              <a:t>PIAAC</a:t>
            </a:r>
            <a:r>
              <a:rPr lang="he-IL" sz="1200" kern="1200" dirty="0" smtClean="0">
                <a:solidFill>
                  <a:schemeClr val="tx1"/>
                </a:solidFill>
                <a:effectLst/>
                <a:latin typeface="+mn-lt"/>
                <a:ea typeface="+mn-ea"/>
                <a:cs typeface="+mn-cs"/>
              </a:rPr>
              <a:t>, קשיים כלכליים בקרב האוכלוסייה בישראל</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גידול טבעי של האוכלוסייה בישראל, השכלה גבוהה תשע"ח 2018, השכלת בני 25-64 השוואה בינלאומית, עבירות מין כלפי נשים, </a:t>
            </a:r>
            <a:r>
              <a:rPr lang="he-IL" sz="1200" kern="1200" smtClean="0">
                <a:solidFill>
                  <a:schemeClr val="tx1"/>
                </a:solidFill>
                <a:effectLst/>
                <a:latin typeface="+mn-lt"/>
                <a:ea typeface="+mn-ea"/>
                <a:cs typeface="+mn-cs"/>
              </a:rPr>
              <a:t>נערות וילדות</a:t>
            </a:r>
            <a:endParaRPr lang="he-IL" dirty="0"/>
          </a:p>
        </p:txBody>
      </p:sp>
      <p:sp>
        <p:nvSpPr>
          <p:cNvPr id="4" name="מציין מיקום של מספר שקופית 3"/>
          <p:cNvSpPr>
            <a:spLocks noGrp="1"/>
          </p:cNvSpPr>
          <p:nvPr>
            <p:ph type="sldNum" sz="quarter" idx="10"/>
          </p:nvPr>
        </p:nvSpPr>
        <p:spPr/>
        <p:txBody>
          <a:bodyPr/>
          <a:lstStyle/>
          <a:p>
            <a:fld id="{CFECAA90-1079-4F5E-92F4-13C40F7881D2}" type="slidenum">
              <a:rPr lang="he-IL" smtClean="0"/>
              <a:t>5</a:t>
            </a:fld>
            <a:endParaRPr lang="he-IL"/>
          </a:p>
        </p:txBody>
      </p:sp>
    </p:spTree>
    <p:extLst>
      <p:ext uri="{BB962C8B-B14F-4D97-AF65-F5344CB8AC3E}">
        <p14:creationId xmlns:p14="http://schemas.microsoft.com/office/powerpoint/2010/main" val="13851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Tree>
    <p:extLst>
      <p:ext uri="{BB962C8B-B14F-4D97-AF65-F5344CB8AC3E}">
        <p14:creationId xmlns:p14="http://schemas.microsoft.com/office/powerpoint/2010/main" val="307213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06400" y="696913"/>
            <a:ext cx="6197600" cy="348615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EB854AB-EB22-4711-AF13-66E007B5234A}" type="slidenum">
              <a:rPr lang="he-IL" smtClean="0">
                <a:solidFill>
                  <a:prstClr val="black"/>
                </a:solidFill>
              </a:rPr>
              <a:pPr/>
              <a:t>10</a:t>
            </a:fld>
            <a:endParaRPr lang="he-IL" dirty="0">
              <a:solidFill>
                <a:prstClr val="black"/>
              </a:solidFill>
            </a:endParaRPr>
          </a:p>
        </p:txBody>
      </p:sp>
    </p:spTree>
    <p:extLst>
      <p:ext uri="{BB962C8B-B14F-4D97-AF65-F5344CB8AC3E}">
        <p14:creationId xmlns:p14="http://schemas.microsoft.com/office/powerpoint/2010/main" val="340945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מציין מיקום של תמונת שקופית 1"/>
          <p:cNvSpPr>
            <a:spLocks noGrp="1" noRot="1" noChangeAspect="1" noTextEdit="1"/>
          </p:cNvSpPr>
          <p:nvPr>
            <p:ph type="sldImg"/>
          </p:nvPr>
        </p:nvSpPr>
        <p:spPr>
          <a:ln/>
        </p:spPr>
      </p:sp>
      <p:sp>
        <p:nvSpPr>
          <p:cNvPr id="58371" name="מציין מיקום של הערות 2"/>
          <p:cNvSpPr>
            <a:spLocks noGrp="1"/>
          </p:cNvSpPr>
          <p:nvPr>
            <p:ph type="body" idx="1"/>
          </p:nvPr>
        </p:nvSpPr>
        <p:spPr>
          <a:noFill/>
        </p:spPr>
        <p:txBody>
          <a:bodyPr/>
          <a:lstStyle/>
          <a:p>
            <a:r>
              <a:rPr lang="he-IL" altLang="he-IL" smtClean="0">
                <a:solidFill>
                  <a:srgbClr val="000000"/>
                </a:solidFill>
              </a:rPr>
              <a:t>ביצוע וליווי של האחדה, קישור וארגון של מקורות נתונים מגוונים (מובנים ולא מובנים).</a:t>
            </a:r>
            <a:br>
              <a:rPr lang="he-IL" altLang="he-IL" smtClean="0">
                <a:solidFill>
                  <a:srgbClr val="000000"/>
                </a:solidFill>
              </a:rPr>
            </a:br>
            <a:r>
              <a:rPr lang="he-IL" altLang="he-IL" smtClean="0">
                <a:solidFill>
                  <a:srgbClr val="000000"/>
                </a:solidFill>
              </a:rPr>
              <a:t>הגדרה וביצוע תהליכי גישה, הפקה, זרימה, תכלול וקליטה בין מקורות נתונים ופלטפורמות אנליטיות. תפעול ה- </a:t>
            </a:r>
            <a:r>
              <a:rPr lang="en-US" altLang="he-IL" smtClean="0">
                <a:solidFill>
                  <a:srgbClr val="000000"/>
                </a:solidFill>
              </a:rPr>
              <a:t>data pipeline</a:t>
            </a:r>
            <a:r>
              <a:rPr lang="he-IL" altLang="he-IL" smtClean="0">
                <a:solidFill>
                  <a:srgbClr val="000000"/>
                </a:solidFill>
              </a:rPr>
              <a:t> ואיתור קשרים בין משתנים.</a:t>
            </a:r>
          </a:p>
          <a:p>
            <a:endParaRPr lang="he-IL" altLang="he-IL" smtClean="0"/>
          </a:p>
        </p:txBody>
      </p:sp>
      <p:sp>
        <p:nvSpPr>
          <p:cNvPr id="58372" name="מציין מיקום של מספר שקופית 3"/>
          <p:cNvSpPr>
            <a:spLocks noGrp="1"/>
          </p:cNvSpPr>
          <p:nvPr>
            <p:ph type="sldNum" sz="quarter" idx="5"/>
          </p:nvPr>
        </p:nvSpPr>
        <p:spPr>
          <a:noFill/>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5C07C10-A4E8-422A-B01B-53C0F0AB045F}" type="slidenum">
              <a:rPr lang="he-IL" altLang="he-IL">
                <a:cs typeface="Times New Roman" panose="02020603050405020304" pitchFamily="18" charset="0"/>
              </a:rPr>
              <a:pPr>
                <a:spcBef>
                  <a:spcPct val="0"/>
                </a:spcBef>
              </a:pPr>
              <a:t>17</a:t>
            </a:fld>
            <a:endParaRPr lang="en-US" altLang="he-IL"/>
          </a:p>
        </p:txBody>
      </p:sp>
    </p:spTree>
    <p:extLst>
      <p:ext uri="{BB962C8B-B14F-4D97-AF65-F5344CB8AC3E}">
        <p14:creationId xmlns:p14="http://schemas.microsoft.com/office/powerpoint/2010/main" val="82069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9113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7DE6118-2437-4B30-8E3C-4D2BE6020583}"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2991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7DE6118-2437-4B30-8E3C-4D2BE6020583}"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618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87DE6118-2437-4B30-8E3C-4D2BE6020583}"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06683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87DE6118-2437-4B30-8E3C-4D2BE6020583}"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1983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87DE6118-2437-4B30-8E3C-4D2BE6020583}"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0787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99252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8087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כותרת ותוכן copy">
    <p:spTree>
      <p:nvGrpSpPr>
        <p:cNvPr id="1" name=""/>
        <p:cNvGrpSpPr/>
        <p:nvPr/>
      </p:nvGrpSpPr>
      <p:grpSpPr>
        <a:xfrm>
          <a:off x="0" y="0"/>
          <a:ext cx="0" cy="0"/>
          <a:chOff x="0" y="0"/>
          <a:chExt cx="0" cy="0"/>
        </a:xfrm>
      </p:grpSpPr>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83687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3635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7DE6118-2437-4B30-8E3C-4D2BE6020583}"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2719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5145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8221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09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9/24/2020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3680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87DE6118-2437-4B30-8E3C-4D2BE6020583}"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0093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87DE6118-2437-4B30-8E3C-4D2BE6020583}"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9016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9/24/2020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60088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hkifut.education.gov.il/nation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pseducation.oecd.org/CountryProfile?primaryCountry=ISR" TargetMode="External"/><Relationship Id="rId2" Type="http://schemas.openxmlformats.org/officeDocument/2006/relationships/hyperlink" Target="https://edu.gov.il/sites/MinhalCalcala/economicandstatistics/international-statistic/Pages/international.aspx"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u.gov.il/sites/MinhalCalcala/Pages/hp.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du.gov.il/sites/MinhalCalcala/Transparency%20in%20education/Pages/transparency-system.aspx"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edu.gov.il/sites/MinhalCalcala/Transparency%20in%20education/Pages/transparency-system.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gov.il/sites/MinhalCalcala/differential/Pages/differential.aspx" TargetMode="External"/><Relationship Id="rId2" Type="http://schemas.openxmlformats.org/officeDocument/2006/relationships/hyperlink" Target="https://meyda.education.gov.il/files/MinhalCalcala/Ikaretochnit_%20zimzumpearim.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065297" y="1958788"/>
            <a:ext cx="8361229" cy="1372080"/>
          </a:xfrm>
        </p:spPr>
        <p:txBody>
          <a:bodyPr/>
          <a:lstStyle/>
          <a:p>
            <a:r>
              <a:rPr lang="he-IL" sz="4400" dirty="0" smtClean="0">
                <a:solidFill>
                  <a:srgbClr val="92D050"/>
                </a:solidFill>
              </a:rPr>
              <a:t>מינהל כלכלה ותקציבים</a:t>
            </a:r>
            <a:br>
              <a:rPr lang="he-IL" sz="4400" dirty="0" smtClean="0">
                <a:solidFill>
                  <a:srgbClr val="92D050"/>
                </a:solidFill>
              </a:rPr>
            </a:br>
            <a:r>
              <a:rPr lang="he-IL" sz="3600" dirty="0" smtClean="0">
                <a:solidFill>
                  <a:srgbClr val="92D050"/>
                </a:solidFill>
              </a:rPr>
              <a:t>אגף כלכלה וסטטיסטיקה</a:t>
            </a:r>
            <a:endParaRPr lang="he-IL" sz="3600" dirty="0">
              <a:solidFill>
                <a:srgbClr val="92D050"/>
              </a:solidFill>
            </a:endParaRPr>
          </a:p>
        </p:txBody>
      </p:sp>
      <p:sp>
        <p:nvSpPr>
          <p:cNvPr id="3" name="כותרת משנה 2"/>
          <p:cNvSpPr>
            <a:spLocks noGrp="1"/>
          </p:cNvSpPr>
          <p:nvPr>
            <p:ph type="subTitle" idx="1"/>
          </p:nvPr>
        </p:nvSpPr>
        <p:spPr>
          <a:xfrm>
            <a:off x="2603704" y="4356329"/>
            <a:ext cx="7594545" cy="1086237"/>
          </a:xfrm>
        </p:spPr>
        <p:txBody>
          <a:bodyPr>
            <a:normAutofit/>
          </a:bodyPr>
          <a:lstStyle/>
          <a:p>
            <a:r>
              <a:rPr lang="he-IL" sz="1600" smtClean="0"/>
              <a:t>הדרכת תלמידים מדע וטכנולוגיה לאנליזת נתונים 9.2020</a:t>
            </a:r>
            <a:endParaRPr lang="he-IL" sz="1600" dirty="0" smtClean="0"/>
          </a:p>
          <a:p>
            <a:endParaRPr lang="he-IL" sz="1600" dirty="0"/>
          </a:p>
        </p:txBody>
      </p:sp>
    </p:spTree>
    <p:extLst>
      <p:ext uri="{BB962C8B-B14F-4D97-AF65-F5344CB8AC3E}">
        <p14:creationId xmlns:p14="http://schemas.microsoft.com/office/powerpoint/2010/main" val="2425596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77"/>
          <p:cNvSpPr txBox="1"/>
          <p:nvPr/>
        </p:nvSpPr>
        <p:spPr>
          <a:xfrm>
            <a:off x="10820605" y="2834815"/>
            <a:ext cx="989611" cy="309254"/>
          </a:xfrm>
          <a:prstGeom prst="rect">
            <a:avLst/>
          </a:prstGeom>
          <a:noFill/>
          <a:ln w="9525" cmpd="sng">
            <a:noFill/>
          </a:ln>
          <a:effectLst/>
        </p:spPr>
        <p:txBody>
          <a:bodyPr wrap="square" rtlCol="1"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he-IL" b="1" u="sng" kern="0" dirty="0">
              <a:solidFill>
                <a:sysClr val="windowText" lastClr="000000"/>
              </a:solidFill>
              <a:latin typeface="Calibri"/>
              <a:cs typeface="Arial"/>
            </a:endParaRPr>
          </a:p>
        </p:txBody>
      </p:sp>
      <p:grpSp>
        <p:nvGrpSpPr>
          <p:cNvPr id="11" name="קבוצה 10"/>
          <p:cNvGrpSpPr/>
          <p:nvPr/>
        </p:nvGrpSpPr>
        <p:grpSpPr>
          <a:xfrm>
            <a:off x="4966197" y="57851"/>
            <a:ext cx="1993900" cy="929257"/>
            <a:chOff x="0" y="0"/>
            <a:chExt cx="1552575" cy="1001534"/>
          </a:xfrm>
        </p:grpSpPr>
        <p:pic>
          <p:nvPicPr>
            <p:cNvPr id="12" name="Picture 8" descr="Il-b"/>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0"/>
              <a:ext cx="371475" cy="476250"/>
            </a:xfrm>
            <a:prstGeom prst="rect">
              <a:avLst/>
            </a:prstGeom>
            <a:noFill/>
            <a:ln>
              <a:noFill/>
            </a:ln>
            <a:extLst/>
          </p:spPr>
        </p:pic>
        <p:sp>
          <p:nvSpPr>
            <p:cNvPr id="13" name="Text Box 11"/>
            <p:cNvSpPr txBox="1">
              <a:spLocks noChangeArrowheads="1"/>
            </p:cNvSpPr>
            <p:nvPr/>
          </p:nvSpPr>
          <p:spPr bwMode="auto">
            <a:xfrm>
              <a:off x="0" y="430034"/>
              <a:ext cx="1552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oAutofit/>
            </a:bodyPr>
            <a:lstStyle/>
            <a:p>
              <a:pPr algn="ctr" fontAlgn="base">
                <a:lnSpc>
                  <a:spcPct val="115000"/>
                </a:lnSpc>
                <a:spcBef>
                  <a:spcPts val="960"/>
                </a:spcBef>
                <a:spcAft>
                  <a:spcPts val="0"/>
                </a:spcAft>
              </a:pPr>
              <a:r>
                <a:rPr lang="he-IL" sz="1000" b="1" kern="1200" dirty="0">
                  <a:solidFill>
                    <a:srgbClr val="000099"/>
                  </a:solidFill>
                  <a:effectLst/>
                  <a:latin typeface="Times New Roman"/>
                  <a:ea typeface="Times New Roman"/>
                  <a:cs typeface="Arial"/>
                </a:rPr>
                <a:t>משרד החינוך</a:t>
              </a:r>
              <a:r>
                <a:rPr lang="en-US" sz="1000" dirty="0">
                  <a:effectLst/>
                  <a:latin typeface="Times New Roman"/>
                  <a:ea typeface="Times New Roman"/>
                </a:rPr>
                <a:t/>
              </a:r>
              <a:br>
                <a:rPr lang="en-US" sz="1000" dirty="0">
                  <a:effectLst/>
                  <a:latin typeface="Times New Roman"/>
                  <a:ea typeface="Times New Roman"/>
                </a:rPr>
              </a:br>
              <a:r>
                <a:rPr lang="he-IL" sz="1000" b="1" kern="1200" dirty="0">
                  <a:solidFill>
                    <a:srgbClr val="000099"/>
                  </a:solidFill>
                  <a:effectLst/>
                  <a:latin typeface="Times New Roman"/>
                  <a:ea typeface="Times New Roman"/>
                  <a:cs typeface="Arial"/>
                </a:rPr>
                <a:t>מינהל כלכלה ותקציבים</a:t>
              </a:r>
              <a:endParaRPr lang="en-US" sz="1200" dirty="0">
                <a:effectLst/>
                <a:latin typeface="Times New Roman"/>
                <a:ea typeface="Times New Roman"/>
              </a:endParaRPr>
            </a:p>
            <a:p>
              <a:pPr algn="ctr" fontAlgn="base">
                <a:lnSpc>
                  <a:spcPct val="75000"/>
                </a:lnSpc>
                <a:spcBef>
                  <a:spcPts val="960"/>
                </a:spcBef>
                <a:spcAft>
                  <a:spcPts val="0"/>
                </a:spcAft>
              </a:pPr>
              <a:r>
                <a:rPr lang="he-IL" sz="1000" dirty="0">
                  <a:effectLst/>
                  <a:latin typeface="Times New Roman"/>
                  <a:ea typeface="Times New Roman"/>
                </a:rPr>
                <a:t> </a:t>
              </a:r>
              <a:endParaRPr lang="en-US" sz="1200" dirty="0">
                <a:effectLst/>
                <a:latin typeface="Times New Roman"/>
                <a:ea typeface="Times New Roman"/>
              </a:endParaRPr>
            </a:p>
          </p:txBody>
        </p:sp>
      </p:grpSp>
      <p:sp>
        <p:nvSpPr>
          <p:cNvPr id="15" name="TextBox 1"/>
          <p:cNvSpPr txBox="1">
            <a:spLocks noChangeArrowheads="1"/>
          </p:cNvSpPr>
          <p:nvPr/>
        </p:nvSpPr>
        <p:spPr bwMode="auto">
          <a:xfrm>
            <a:off x="-148478" y="6244571"/>
            <a:ext cx="114543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marL="171450" indent="-171450" eaLnBrk="1" hangingPunct="1">
              <a:buFont typeface="Arial" pitchFamily="34" charset="0"/>
              <a:buChar char="•"/>
              <a:defRPr/>
            </a:pPr>
            <a:r>
              <a:rPr lang="he-IL" sz="900" dirty="0" smtClean="0"/>
              <a:t>הממוצע </a:t>
            </a:r>
            <a:r>
              <a:rPr lang="he-IL" sz="900" dirty="0"/>
              <a:t>כולל מוסדות ללא סיווג לפי </a:t>
            </a:r>
            <a:r>
              <a:rPr lang="he-IL" sz="900" dirty="0" smtClean="0"/>
              <a:t>חמישוני טיפוח</a:t>
            </a:r>
          </a:p>
          <a:p>
            <a:pPr marL="171450" indent="-171450">
              <a:buFont typeface="Arial" panose="020B0604020202020204" pitchFamily="34" charset="0"/>
              <a:buChar char="•"/>
              <a:defRPr/>
            </a:pPr>
            <a:r>
              <a:rPr lang="he-IL" sz="900" dirty="0"/>
              <a:t>נתוני המוסדות כוללים כיתות חינוך מיוחד בבתי ספר בחינוך רגיל</a:t>
            </a:r>
          </a:p>
          <a:p>
            <a:pPr marL="171450" indent="-171450">
              <a:buFont typeface="Arial" panose="020B0604020202020204" pitchFamily="34" charset="0"/>
              <a:buChar char="•"/>
              <a:defRPr/>
            </a:pPr>
            <a:r>
              <a:rPr lang="he-IL" sz="900" dirty="0"/>
              <a:t>סה"כ התקציב אינו כולל תקציב בגין שעות חופשה (תשלום בחודשי הקיץ המשולם עבור כיתות החינוך המיוחד</a:t>
            </a:r>
            <a:r>
              <a:rPr lang="he-IL" sz="900" dirty="0" smtClean="0"/>
              <a:t>)</a:t>
            </a:r>
          </a:p>
          <a:p>
            <a:pPr marL="171450" indent="-171450">
              <a:buFont typeface="Arial" panose="020B0604020202020204" pitchFamily="34" charset="0"/>
              <a:buChar char="•"/>
              <a:defRPr/>
            </a:pPr>
            <a:endParaRPr lang="he-IL" sz="900" dirty="0"/>
          </a:p>
        </p:txBody>
      </p:sp>
      <p:sp>
        <p:nvSpPr>
          <p:cNvPr id="17" name="TextBox 1"/>
          <p:cNvSpPr txBox="1">
            <a:spLocks noChangeArrowheads="1"/>
          </p:cNvSpPr>
          <p:nvPr/>
        </p:nvSpPr>
        <p:spPr bwMode="auto">
          <a:xfrm>
            <a:off x="-26789" y="940078"/>
            <a:ext cx="12218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he-IL" sz="1800" b="1" u="sng" dirty="0">
                <a:solidFill>
                  <a:prstClr val="black"/>
                </a:solidFill>
              </a:rPr>
              <a:t>בתי </a:t>
            </a:r>
            <a:r>
              <a:rPr lang="he-IL" sz="1800" b="1" u="sng" dirty="0" smtClean="0">
                <a:solidFill>
                  <a:prstClr val="black"/>
                </a:solidFill>
              </a:rPr>
              <a:t>הספר בחינוך יסודי רשמי רגיל - לפי מגזר</a:t>
            </a:r>
            <a:endParaRPr lang="he-IL" sz="1800" b="1" u="sng" dirty="0">
              <a:solidFill>
                <a:prstClr val="black"/>
              </a:solidFill>
            </a:endParaRPr>
          </a:p>
        </p:txBody>
      </p:sp>
      <p:sp>
        <p:nvSpPr>
          <p:cNvPr id="18" name="TextBox 1"/>
          <p:cNvSpPr txBox="1">
            <a:spLocks noChangeArrowheads="1"/>
          </p:cNvSpPr>
          <p:nvPr/>
        </p:nvSpPr>
        <p:spPr bwMode="auto">
          <a:xfrm>
            <a:off x="4045351" y="1186880"/>
            <a:ext cx="3456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he-IL" b="1" dirty="0" smtClean="0">
                <a:solidFill>
                  <a:srgbClr val="000099"/>
                </a:solidFill>
              </a:rPr>
              <a:t>עלות ממוצעת בש"ח לתלמיד</a:t>
            </a:r>
            <a:endParaRPr lang="he-IL" b="1" dirty="0">
              <a:solidFill>
                <a:srgbClr val="000099"/>
              </a:solidFill>
            </a:endParaRPr>
          </a:p>
        </p:txBody>
      </p:sp>
      <p:sp>
        <p:nvSpPr>
          <p:cNvPr id="16" name="מלבן 15"/>
          <p:cNvSpPr/>
          <p:nvPr/>
        </p:nvSpPr>
        <p:spPr>
          <a:xfrm>
            <a:off x="255" y="188640"/>
            <a:ext cx="1691489" cy="261610"/>
          </a:xfrm>
          <a:prstGeom prst="rect">
            <a:avLst/>
          </a:prstGeom>
        </p:spPr>
        <p:txBody>
          <a:bodyPr wrap="none">
            <a:spAutoFit/>
          </a:bodyPr>
          <a:lstStyle/>
          <a:p>
            <a:r>
              <a:rPr lang="he-IL" sz="1100" b="1" dirty="0" smtClean="0">
                <a:solidFill>
                  <a:srgbClr val="000099"/>
                </a:solidFill>
                <a:latin typeface="Arial" panose="020B0604020202020204" pitchFamily="34" charset="0"/>
                <a:cs typeface="Arial" panose="020B0604020202020204" pitchFamily="34" charset="0"/>
              </a:rPr>
              <a:t>תשע"ב </a:t>
            </a:r>
            <a:r>
              <a:rPr lang="en-US" sz="1100" b="1" dirty="0" smtClean="0">
                <a:solidFill>
                  <a:srgbClr val="000099"/>
                </a:solidFill>
                <a:latin typeface="Arial" panose="020B0604020202020204" pitchFamily="34" charset="0"/>
                <a:cs typeface="Arial" panose="020B0604020202020204" pitchFamily="34" charset="0"/>
              </a:rPr>
              <a:t>/</a:t>
            </a:r>
            <a:r>
              <a:rPr lang="he-IL" sz="1100" b="1" dirty="0" smtClean="0">
                <a:solidFill>
                  <a:srgbClr val="000099"/>
                </a:solidFill>
                <a:latin typeface="Arial" panose="020B0604020202020204" pitchFamily="34" charset="0"/>
                <a:cs typeface="Arial" panose="020B0604020202020204" pitchFamily="34" charset="0"/>
              </a:rPr>
              <a:t> תשע"ה </a:t>
            </a:r>
            <a:r>
              <a:rPr lang="en-US" sz="1100" b="1" dirty="0" smtClean="0">
                <a:solidFill>
                  <a:srgbClr val="000099"/>
                </a:solidFill>
                <a:latin typeface="Arial" panose="020B0604020202020204" pitchFamily="34" charset="0"/>
                <a:cs typeface="Arial" panose="020B0604020202020204" pitchFamily="34" charset="0"/>
              </a:rPr>
              <a:t>/</a:t>
            </a:r>
            <a:r>
              <a:rPr lang="he-IL" sz="1100" b="1" dirty="0" smtClean="0">
                <a:solidFill>
                  <a:srgbClr val="000099"/>
                </a:solidFill>
                <a:latin typeface="Arial" panose="020B0604020202020204" pitchFamily="34" charset="0"/>
                <a:cs typeface="Arial" panose="020B0604020202020204" pitchFamily="34" charset="0"/>
              </a:rPr>
              <a:t> תשע"ט</a:t>
            </a:r>
          </a:p>
        </p:txBody>
      </p:sp>
      <p:grpSp>
        <p:nvGrpSpPr>
          <p:cNvPr id="21" name="קבוצה 20"/>
          <p:cNvGrpSpPr/>
          <p:nvPr/>
        </p:nvGrpSpPr>
        <p:grpSpPr>
          <a:xfrm>
            <a:off x="763381" y="1473909"/>
            <a:ext cx="10983035" cy="4264124"/>
            <a:chOff x="677006" y="190500"/>
            <a:chExt cx="7891570" cy="4264124"/>
          </a:xfrm>
        </p:grpSpPr>
        <p:grpSp>
          <p:nvGrpSpPr>
            <p:cNvPr id="24" name="קבוצה 23"/>
            <p:cNvGrpSpPr/>
            <p:nvPr/>
          </p:nvGrpSpPr>
          <p:grpSpPr>
            <a:xfrm>
              <a:off x="677006" y="190500"/>
              <a:ext cx="7891570" cy="4264124"/>
              <a:chOff x="1232656" y="190500"/>
              <a:chExt cx="14442398" cy="4264124"/>
            </a:xfrm>
          </p:grpSpPr>
          <p:grpSp>
            <p:nvGrpSpPr>
              <p:cNvPr id="32" name="קבוצה 31"/>
              <p:cNvGrpSpPr/>
              <p:nvPr/>
            </p:nvGrpSpPr>
            <p:grpSpPr>
              <a:xfrm>
                <a:off x="1232656" y="190500"/>
                <a:ext cx="14442398" cy="4247540"/>
                <a:chOff x="1232656" y="190500"/>
                <a:chExt cx="14442398" cy="4247540"/>
              </a:xfrm>
            </p:grpSpPr>
            <p:graphicFrame>
              <p:nvGraphicFramePr>
                <p:cNvPr id="45" name="תרשים 44"/>
                <p:cNvGraphicFramePr>
                  <a:graphicFrameLocks/>
                </p:cNvGraphicFramePr>
                <p:nvPr>
                  <p:extLst>
                    <p:ext uri="{D42A27DB-BD31-4B8C-83A1-F6EECF244321}">
                      <p14:modId xmlns:p14="http://schemas.microsoft.com/office/powerpoint/2010/main" val="586121948"/>
                    </p:ext>
                  </p:extLst>
                </p:nvPr>
              </p:nvGraphicFramePr>
              <p:xfrm>
                <a:off x="2035126" y="190500"/>
                <a:ext cx="13639928" cy="4100681"/>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122"/>
                <p:cNvSpPr txBox="1"/>
                <p:nvPr/>
              </p:nvSpPr>
              <p:spPr>
                <a:xfrm>
                  <a:off x="1232656" y="4161815"/>
                  <a:ext cx="1942231" cy="276225"/>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1" i="0" u="sng" strike="noStrike" kern="0" cap="none" spc="0" normalizeH="0" baseline="0" noProof="0" dirty="0">
                      <a:ln>
                        <a:noFill/>
                      </a:ln>
                      <a:solidFill>
                        <a:sysClr val="windowText" lastClr="000000"/>
                      </a:solidFill>
                      <a:effectLst/>
                      <a:uLnTx/>
                      <a:uFillTx/>
                      <a:latin typeface="Calibri"/>
                      <a:ea typeface="+mn-ea"/>
                      <a:cs typeface="Arial"/>
                    </a:rPr>
                    <a:t>ממוצע ארצי</a:t>
                  </a:r>
                </a:p>
              </p:txBody>
            </p:sp>
          </p:grpSp>
          <p:sp>
            <p:nvSpPr>
              <p:cNvPr id="33" name="TextBox 109"/>
              <p:cNvSpPr txBox="1"/>
              <p:nvPr/>
            </p:nvSpPr>
            <p:spPr>
              <a:xfrm>
                <a:off x="14290745" y="4161815"/>
                <a:ext cx="1057275" cy="276225"/>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1" i="0" u="none" strike="noStrike" kern="0" cap="none" spc="0" normalizeH="0" baseline="0" noProof="0" dirty="0" smtClean="0">
                    <a:ln>
                      <a:noFill/>
                    </a:ln>
                    <a:solidFill>
                      <a:srgbClr val="000000"/>
                    </a:solidFill>
                    <a:effectLst/>
                    <a:uLnTx/>
                    <a:uFillTx/>
                    <a:latin typeface="Arial"/>
                    <a:ea typeface="+mn-ea"/>
                    <a:cs typeface="Arial"/>
                  </a:rPr>
                  <a:t>16,772</a:t>
                </a:r>
                <a:endParaRPr kumimoji="0" lang="he-IL" sz="1000" b="1" i="0" u="none" strike="noStrike" kern="0" cap="none" spc="0" normalizeH="0" baseline="0" noProof="0" dirty="0">
                  <a:ln>
                    <a:noFill/>
                  </a:ln>
                  <a:solidFill>
                    <a:sysClr val="windowText" lastClr="000000"/>
                  </a:solidFill>
                  <a:effectLst/>
                  <a:uLnTx/>
                  <a:uFillTx/>
                  <a:latin typeface="Calibri"/>
                  <a:ea typeface="+mn-ea"/>
                  <a:cs typeface="Arial"/>
                </a:endParaRPr>
              </a:p>
            </p:txBody>
          </p:sp>
          <p:sp>
            <p:nvSpPr>
              <p:cNvPr id="35" name="TextBox 111"/>
              <p:cNvSpPr txBox="1"/>
              <p:nvPr/>
            </p:nvSpPr>
            <p:spPr>
              <a:xfrm>
                <a:off x="9153842" y="4178399"/>
                <a:ext cx="1057275" cy="276225"/>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fld id="{E6C1AB43-F38C-4A72-AEAF-917F01C13CFA}" type="TxLink">
                  <a:rPr kumimoji="0" lang="en-US" sz="1000" b="1" i="0" u="none" strike="noStrike" kern="0" cap="none" spc="0" normalizeH="0" baseline="0" noProof="0">
                    <a:ln>
                      <a:noFill/>
                    </a:ln>
                    <a:solidFill>
                      <a:srgbClr val="000000"/>
                    </a:solidFill>
                    <a:effectLst/>
                    <a:uLnTx/>
                    <a:uFillTx/>
                    <a:latin typeface="Arial"/>
                    <a:ea typeface="+mn-ea"/>
                    <a:cs typeface="Arial"/>
                  </a:rPr>
                  <a:pPr marL="0" marR="0" lvl="0" indent="0" algn="r" defTabSz="914400" rtl="1" eaLnBrk="1" fontAlgn="auto" latinLnBrk="0" hangingPunct="1">
                    <a:lnSpc>
                      <a:spcPct val="100000"/>
                    </a:lnSpc>
                    <a:spcBef>
                      <a:spcPts val="0"/>
                    </a:spcBef>
                    <a:spcAft>
                      <a:spcPts val="0"/>
                    </a:spcAft>
                    <a:buClrTx/>
                    <a:buSzTx/>
                    <a:buFontTx/>
                    <a:buNone/>
                    <a:tabLst/>
                    <a:defRPr/>
                  </a:pPr>
                  <a:t> 15,747 </a:t>
                </a:fld>
                <a:endParaRPr kumimoji="0" lang="he-IL" sz="1000" b="1" i="0" u="none" strike="noStrike" kern="0" cap="none" spc="0" normalizeH="0" baseline="0" noProof="0" dirty="0">
                  <a:ln>
                    <a:noFill/>
                  </a:ln>
                  <a:solidFill>
                    <a:sysClr val="windowText" lastClr="000000"/>
                  </a:solidFill>
                  <a:effectLst/>
                  <a:uLnTx/>
                  <a:uFillTx/>
                  <a:latin typeface="Calibri"/>
                  <a:ea typeface="+mn-ea"/>
                  <a:cs typeface="Arial"/>
                </a:endParaRPr>
              </a:p>
            </p:txBody>
          </p:sp>
          <p:sp>
            <p:nvSpPr>
              <p:cNvPr id="36" name="TextBox 112"/>
              <p:cNvSpPr txBox="1"/>
              <p:nvPr/>
            </p:nvSpPr>
            <p:spPr>
              <a:xfrm>
                <a:off x="7508649" y="4159349"/>
                <a:ext cx="1057275" cy="276225"/>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fld id="{4D8531DD-1DB8-4D63-BB42-07371EDD2F9B}" type="TxLink">
                  <a:rPr kumimoji="0" lang="en-US" sz="1000" b="1" i="0" u="none" strike="noStrike" kern="0" cap="none" spc="0" normalizeH="0" baseline="0" noProof="0">
                    <a:ln>
                      <a:noFill/>
                    </a:ln>
                    <a:solidFill>
                      <a:srgbClr val="000000"/>
                    </a:solidFill>
                    <a:effectLst/>
                    <a:uLnTx/>
                    <a:uFillTx/>
                    <a:latin typeface="Arial"/>
                    <a:ea typeface="+mn-ea"/>
                    <a:cs typeface="Arial"/>
                  </a:rPr>
                  <a:pPr marL="0" marR="0" lvl="0" indent="0" algn="r" defTabSz="914400" rtl="1" eaLnBrk="1" fontAlgn="auto" latinLnBrk="0" hangingPunct="1">
                    <a:lnSpc>
                      <a:spcPct val="100000"/>
                    </a:lnSpc>
                    <a:spcBef>
                      <a:spcPts val="0"/>
                    </a:spcBef>
                    <a:spcAft>
                      <a:spcPts val="0"/>
                    </a:spcAft>
                    <a:buClrTx/>
                    <a:buSzTx/>
                    <a:buFontTx/>
                    <a:buNone/>
                    <a:tabLst/>
                    <a:defRPr/>
                  </a:pPr>
                  <a:t> 15,399 </a:t>
                </a:fld>
                <a:endParaRPr kumimoji="0" lang="he-IL" sz="1000" b="1" i="0" u="none" strike="noStrike" kern="0" cap="none" spc="0" normalizeH="0" baseline="0" noProof="0" dirty="0">
                  <a:ln>
                    <a:noFill/>
                  </a:ln>
                  <a:solidFill>
                    <a:sysClr val="windowText" lastClr="000000"/>
                  </a:solidFill>
                  <a:effectLst/>
                  <a:uLnTx/>
                  <a:uFillTx/>
                  <a:latin typeface="Calibri"/>
                  <a:ea typeface="+mn-ea"/>
                  <a:cs typeface="Arial"/>
                </a:endParaRPr>
              </a:p>
            </p:txBody>
          </p:sp>
          <p:sp>
            <p:nvSpPr>
              <p:cNvPr id="37" name="TextBox 113"/>
              <p:cNvSpPr txBox="1"/>
              <p:nvPr/>
            </p:nvSpPr>
            <p:spPr>
              <a:xfrm>
                <a:off x="5819677" y="4161815"/>
                <a:ext cx="1057275" cy="276225"/>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fld id="{82F15E08-48AB-4AAD-934A-A24EC8EDDD54}" type="TxLink">
                  <a:rPr kumimoji="0" lang="en-US" sz="1000" b="1" i="0" u="none" strike="noStrike" kern="0" cap="none" spc="0" normalizeH="0" baseline="0" noProof="0">
                    <a:ln>
                      <a:noFill/>
                    </a:ln>
                    <a:solidFill>
                      <a:srgbClr val="000000"/>
                    </a:solidFill>
                    <a:effectLst/>
                    <a:uLnTx/>
                    <a:uFillTx/>
                    <a:latin typeface="Arial"/>
                    <a:ea typeface="+mn-ea"/>
                    <a:cs typeface="Arial"/>
                  </a:rPr>
                  <a:pPr marL="0" marR="0" lvl="0" indent="0" algn="r" defTabSz="914400" rtl="1" eaLnBrk="1" fontAlgn="auto" latinLnBrk="0" hangingPunct="1">
                    <a:lnSpc>
                      <a:spcPct val="100000"/>
                    </a:lnSpc>
                    <a:spcBef>
                      <a:spcPts val="0"/>
                    </a:spcBef>
                    <a:spcAft>
                      <a:spcPts val="0"/>
                    </a:spcAft>
                    <a:buClrTx/>
                    <a:buSzTx/>
                    <a:buFontTx/>
                    <a:buNone/>
                    <a:tabLst/>
                    <a:defRPr/>
                  </a:pPr>
                  <a:t> 14,879 </a:t>
                </a:fld>
                <a:endParaRPr kumimoji="0" lang="he-IL" sz="1000" b="1" i="0" u="none" strike="noStrike" kern="0" cap="none" spc="0" normalizeH="0" baseline="0" noProof="0" dirty="0">
                  <a:ln>
                    <a:noFill/>
                  </a:ln>
                  <a:solidFill>
                    <a:sysClr val="windowText" lastClr="000000"/>
                  </a:solidFill>
                  <a:effectLst/>
                  <a:uLnTx/>
                  <a:uFillTx/>
                  <a:latin typeface="Calibri"/>
                  <a:ea typeface="+mn-ea"/>
                  <a:cs typeface="Arial"/>
                </a:endParaRPr>
              </a:p>
            </p:txBody>
          </p:sp>
          <p:sp>
            <p:nvSpPr>
              <p:cNvPr id="38" name="TextBox 114"/>
              <p:cNvSpPr txBox="1"/>
              <p:nvPr/>
            </p:nvSpPr>
            <p:spPr>
              <a:xfrm>
                <a:off x="4126868" y="4161815"/>
                <a:ext cx="1057275" cy="276225"/>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fld id="{5B8CB7E3-0A06-418C-9B9D-F8C3C38021B1}" type="TxLink">
                  <a:rPr kumimoji="0" lang="en-US" sz="1000" b="1" i="0" u="none" strike="noStrike" kern="0" cap="none" spc="0" normalizeH="0" baseline="0" noProof="0">
                    <a:ln>
                      <a:noFill/>
                    </a:ln>
                    <a:solidFill>
                      <a:srgbClr val="000000"/>
                    </a:solidFill>
                    <a:effectLst/>
                    <a:uLnTx/>
                    <a:uFillTx/>
                    <a:latin typeface="Arial"/>
                    <a:ea typeface="+mn-ea"/>
                    <a:cs typeface="Arial"/>
                  </a:rPr>
                  <a:pPr marL="0" marR="0" lvl="0" indent="0" algn="r" defTabSz="914400" rtl="1" eaLnBrk="1" fontAlgn="auto" latinLnBrk="0" hangingPunct="1">
                    <a:lnSpc>
                      <a:spcPct val="100000"/>
                    </a:lnSpc>
                    <a:spcBef>
                      <a:spcPts val="0"/>
                    </a:spcBef>
                    <a:spcAft>
                      <a:spcPts val="0"/>
                    </a:spcAft>
                    <a:buClrTx/>
                    <a:buSzTx/>
                    <a:buFontTx/>
                    <a:buNone/>
                    <a:tabLst/>
                    <a:defRPr/>
                  </a:pPr>
                  <a:t> 13,647 </a:t>
                </a:fld>
                <a:endParaRPr kumimoji="0" lang="he-IL" sz="1000" b="1" i="0" u="none" strike="noStrike" kern="0" cap="none" spc="0" normalizeH="0" baseline="0" noProof="0" dirty="0">
                  <a:ln>
                    <a:noFill/>
                  </a:ln>
                  <a:solidFill>
                    <a:sysClr val="windowText" lastClr="000000"/>
                  </a:solidFill>
                  <a:effectLst/>
                  <a:uLnTx/>
                  <a:uFillTx/>
                  <a:latin typeface="Calibri"/>
                  <a:ea typeface="+mn-ea"/>
                  <a:cs typeface="Arial"/>
                </a:endParaRPr>
              </a:p>
            </p:txBody>
          </p:sp>
        </p:grpSp>
        <p:sp>
          <p:nvSpPr>
            <p:cNvPr id="25" name="TextBox 102"/>
            <p:cNvSpPr txBox="1"/>
            <p:nvPr/>
          </p:nvSpPr>
          <p:spPr>
            <a:xfrm>
              <a:off x="6836559" y="4178399"/>
              <a:ext cx="613516" cy="276225"/>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fld id="{CE83F0FC-8C37-429B-9359-5433C17D1C7A}" type="TxLink">
                <a:rPr kumimoji="0" lang="en-US" sz="1000" b="1" i="0" u="none" strike="noStrike" kern="0" cap="none" spc="0" normalizeH="0" baseline="0" noProof="0">
                  <a:ln>
                    <a:noFill/>
                  </a:ln>
                  <a:solidFill>
                    <a:srgbClr val="000000"/>
                  </a:solidFill>
                  <a:effectLst/>
                  <a:uLnTx/>
                  <a:uFillTx/>
                  <a:latin typeface="Arial"/>
                  <a:ea typeface="+mn-ea"/>
                  <a:cs typeface="Arial"/>
                </a:rPr>
                <a:pPr marL="0" marR="0" lvl="0" indent="0" algn="r" defTabSz="914400" rtl="1" eaLnBrk="1" fontAlgn="auto" latinLnBrk="0" hangingPunct="1">
                  <a:lnSpc>
                    <a:spcPct val="100000"/>
                  </a:lnSpc>
                  <a:spcBef>
                    <a:spcPts val="0"/>
                  </a:spcBef>
                  <a:spcAft>
                    <a:spcPts val="0"/>
                  </a:spcAft>
                  <a:buClrTx/>
                  <a:buSzTx/>
                  <a:buFontTx/>
                  <a:buNone/>
                  <a:tabLst/>
                  <a:defRPr/>
                </a:pPr>
                <a:t> 16,469 </a:t>
              </a:fld>
              <a:endParaRPr kumimoji="0" lang="he-IL" sz="600" b="1" i="0" u="none" strike="noStrike" kern="0" cap="none" spc="0" normalizeH="0" baseline="0" noProof="0" dirty="0">
                <a:ln>
                  <a:noFill/>
                </a:ln>
                <a:solidFill>
                  <a:sysClr val="windowText" lastClr="000000"/>
                </a:solidFill>
                <a:effectLst/>
                <a:uLnTx/>
                <a:uFillTx/>
                <a:latin typeface="Calibri"/>
                <a:ea typeface="+mn-ea"/>
                <a:cs typeface="Arial"/>
              </a:endParaRPr>
            </a:p>
          </p:txBody>
        </p:sp>
        <p:sp>
          <p:nvSpPr>
            <p:cNvPr id="26" name="TextBox 103"/>
            <p:cNvSpPr txBox="1"/>
            <p:nvPr/>
          </p:nvSpPr>
          <p:spPr>
            <a:xfrm>
              <a:off x="5939742" y="4178399"/>
              <a:ext cx="613516" cy="276225"/>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fld id="{6F918B2B-3FF7-424D-95E9-384E6FF10DE6}" type="TxLink">
                <a:rPr kumimoji="0" lang="en-US" sz="1000" b="1" i="0" u="none" strike="noStrike" kern="0" cap="none" spc="0" normalizeH="0" baseline="0" noProof="0">
                  <a:ln>
                    <a:noFill/>
                  </a:ln>
                  <a:solidFill>
                    <a:srgbClr val="000000"/>
                  </a:solidFill>
                  <a:effectLst/>
                  <a:uLnTx/>
                  <a:uFillTx/>
                  <a:latin typeface="Arial"/>
                  <a:ea typeface="+mn-ea"/>
                  <a:cs typeface="Arial"/>
                </a:rPr>
                <a:pPr marL="0" marR="0" lvl="0" indent="0" algn="r" defTabSz="914400" rtl="1" eaLnBrk="1" fontAlgn="auto" latinLnBrk="0" hangingPunct="1">
                  <a:lnSpc>
                    <a:spcPct val="100000"/>
                  </a:lnSpc>
                  <a:spcBef>
                    <a:spcPts val="0"/>
                  </a:spcBef>
                  <a:spcAft>
                    <a:spcPts val="0"/>
                  </a:spcAft>
                  <a:buClrTx/>
                  <a:buSzTx/>
                  <a:buFontTx/>
                  <a:buNone/>
                  <a:tabLst/>
                  <a:defRPr/>
                </a:pPr>
                <a:t> 16,240 </a:t>
              </a:fld>
              <a:endParaRPr kumimoji="0" lang="he-IL" sz="600" b="1" i="0" u="none" strike="noStrike" kern="0" cap="none" spc="0" normalizeH="0" baseline="0" noProof="0" dirty="0">
                <a:ln>
                  <a:noFill/>
                </a:ln>
                <a:solidFill>
                  <a:sysClr val="windowText" lastClr="000000"/>
                </a:solidFill>
                <a:effectLst/>
                <a:uLnTx/>
                <a:uFillTx/>
                <a:latin typeface="Calibri"/>
                <a:ea typeface="+mn-ea"/>
                <a:cs typeface="Arial"/>
              </a:endParaRPr>
            </a:p>
          </p:txBody>
        </p:sp>
      </p:grpSp>
    </p:spTree>
    <p:extLst>
      <p:ext uri="{BB962C8B-B14F-4D97-AF65-F5344CB8AC3E}">
        <p14:creationId xmlns:p14="http://schemas.microsoft.com/office/powerpoint/2010/main" val="2374017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תשומות </a:t>
            </a:r>
            <a:r>
              <a:rPr lang="he-IL" dirty="0"/>
              <a:t>מול זכאות לפי </a:t>
            </a:r>
            <a:r>
              <a:rPr lang="he-IL" dirty="0" err="1"/>
              <a:t>חמישון</a:t>
            </a:r>
            <a:r>
              <a:rPr lang="he-IL" dirty="0"/>
              <a:t> </a:t>
            </a:r>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3151600195"/>
              </p:ext>
            </p:extLst>
          </p:nvPr>
        </p:nvGraphicFramePr>
        <p:xfrm>
          <a:off x="609600" y="1628775"/>
          <a:ext cx="10972800" cy="44973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6608764"/>
            <a:ext cx="8917516"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463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תוכן 2"/>
          <p:cNvSpPr>
            <a:spLocks noGrp="1"/>
          </p:cNvSpPr>
          <p:nvPr>
            <p:ph sz="quarter" idx="1"/>
          </p:nvPr>
        </p:nvSpPr>
        <p:spPr>
          <a:xfrm>
            <a:off x="3360739" y="1125538"/>
            <a:ext cx="5183187" cy="584200"/>
          </a:xfrm>
        </p:spPr>
        <p:txBody>
          <a:bodyPr/>
          <a:lstStyle/>
          <a:p>
            <a:pPr marL="0" indent="0" algn="ctr">
              <a:buNone/>
            </a:pPr>
            <a:r>
              <a:rPr lang="he-IL" altLang="he-IL" dirty="0" smtClean="0">
                <a:hlinkClick r:id="" action="ppaction://noaction"/>
              </a:rPr>
              <a:t>תמונה חינוכית</a:t>
            </a:r>
            <a:endParaRPr lang="he-IL" altLang="he-IL" dirty="0" smtClean="0"/>
          </a:p>
        </p:txBody>
      </p:sp>
      <p:pic>
        <p:nvPicPr>
          <p:cNvPr id="4" name="Picture 4">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38" t="9950" r="28067" b="19981"/>
          <a:stretch/>
        </p:blipFill>
        <p:spPr bwMode="auto">
          <a:xfrm>
            <a:off x="3359697" y="2060848"/>
            <a:ext cx="3385321" cy="4284000"/>
          </a:xfrm>
          <a:prstGeom prst="rect">
            <a:avLst/>
          </a:prstGeom>
          <a:ln w="28575" cap="sq" cmpd="thickThin">
            <a:solidFill>
              <a:srgbClr val="7030A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19460" name="קבוצה 4"/>
          <p:cNvGrpSpPr>
            <a:grpSpLocks/>
          </p:cNvGrpSpPr>
          <p:nvPr/>
        </p:nvGrpSpPr>
        <p:grpSpPr bwMode="auto">
          <a:xfrm>
            <a:off x="7761274" y="1410281"/>
            <a:ext cx="2447925" cy="3405187"/>
            <a:chOff x="6516216" y="3388958"/>
            <a:chExt cx="2160240" cy="2649911"/>
          </a:xfrm>
        </p:grpSpPr>
        <p:sp>
          <p:nvSpPr>
            <p:cNvPr id="6" name="אליפסה 5"/>
            <p:cNvSpPr/>
            <p:nvPr/>
          </p:nvSpPr>
          <p:spPr>
            <a:xfrm>
              <a:off x="6516216" y="3388958"/>
              <a:ext cx="2160240" cy="2649911"/>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19465" name="TextBox 6"/>
            <p:cNvSpPr txBox="1">
              <a:spLocks noChangeArrowheads="1"/>
            </p:cNvSpPr>
            <p:nvPr/>
          </p:nvSpPr>
          <p:spPr bwMode="auto">
            <a:xfrm>
              <a:off x="6588224" y="3815594"/>
              <a:ext cx="2016224" cy="179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he-IL" altLang="he-IL" sz="1800" u="sng" dirty="0"/>
                <a:t>כלי לשיפור מערכתי בקרב מקבלי ההחלטות</a:t>
              </a:r>
            </a:p>
            <a:p>
              <a:pPr algn="ctr" eaLnBrk="1" hangingPunct="1">
                <a:spcBef>
                  <a:spcPct val="0"/>
                </a:spcBef>
                <a:buClrTx/>
                <a:buSzTx/>
                <a:buFontTx/>
                <a:buNone/>
              </a:pPr>
              <a:r>
                <a:rPr lang="he-IL" altLang="he-IL" sz="1800" dirty="0"/>
                <a:t>בחינת תוצאות ההשקעה בחינוך וההישגים השונים</a:t>
              </a:r>
            </a:p>
            <a:p>
              <a:pPr algn="ctr" eaLnBrk="1" hangingPunct="1">
                <a:spcBef>
                  <a:spcPct val="0"/>
                </a:spcBef>
                <a:buClrTx/>
                <a:buSzTx/>
                <a:buFontTx/>
                <a:buNone/>
              </a:pPr>
              <a:r>
                <a:rPr lang="he-IL" altLang="he-IL" sz="1800" dirty="0" smtClean="0"/>
                <a:t>במטרה לאתר </a:t>
              </a:r>
              <a:r>
                <a:rPr lang="he-IL" altLang="he-IL" sz="1800" dirty="0"/>
                <a:t>קשרים לפי סוגי התשומות והתפוקות </a:t>
              </a:r>
            </a:p>
          </p:txBody>
        </p:sp>
      </p:grpSp>
      <p:sp>
        <p:nvSpPr>
          <p:cNvPr id="10" name="כותרת 1"/>
          <p:cNvSpPr>
            <a:spLocks noGrp="1"/>
          </p:cNvSpPr>
          <p:nvPr>
            <p:ph type="title"/>
          </p:nvPr>
        </p:nvSpPr>
        <p:spPr>
          <a:xfrm>
            <a:off x="1631951" y="274638"/>
            <a:ext cx="8640763" cy="1143000"/>
          </a:xfrm>
        </p:spPr>
        <p:txBody>
          <a:bodyPr anchor="ctr"/>
          <a:lstStyle/>
          <a:p>
            <a:pPr algn="ctr">
              <a:defRPr/>
            </a:pPr>
            <a:r>
              <a:rPr lang="he-IL" altLang="he-IL" sz="4000" b="1" dirty="0">
                <a:solidFill>
                  <a:srgbClr val="92D050"/>
                </a:solidFill>
              </a:rPr>
              <a:t>תפוקות נבחרות של האגף</a:t>
            </a:r>
          </a:p>
        </p:txBody>
      </p:sp>
      <p:sp>
        <p:nvSpPr>
          <p:cNvPr id="3" name="TextBox 2"/>
          <p:cNvSpPr txBox="1"/>
          <p:nvPr/>
        </p:nvSpPr>
        <p:spPr>
          <a:xfrm>
            <a:off x="7366475" y="5136022"/>
            <a:ext cx="3837061" cy="646331"/>
          </a:xfrm>
          <a:prstGeom prst="rect">
            <a:avLst/>
          </a:prstGeom>
          <a:noFill/>
        </p:spPr>
        <p:txBody>
          <a:bodyPr wrap="square" rtlCol="1">
            <a:spAutoFit/>
          </a:bodyPr>
          <a:lstStyle/>
          <a:p>
            <a:pPr algn="r" rtl="1"/>
            <a:r>
              <a:rPr lang="he-IL" dirty="0" smtClean="0"/>
              <a:t>התנסות בחקר קשרים בין תשומות ותפוקות (</a:t>
            </a:r>
            <a:r>
              <a:rPr lang="he-IL" dirty="0" err="1" smtClean="0"/>
              <a:t>דלויט</a:t>
            </a:r>
            <a:r>
              <a:rPr lang="he-IL" dirty="0" smtClean="0"/>
              <a:t>, דימה אודלר)</a:t>
            </a:r>
            <a:endParaRPr lang="he-IL" dirty="0"/>
          </a:p>
        </p:txBody>
      </p:sp>
    </p:spTree>
    <p:extLst>
      <p:ext uri="{BB962C8B-B14F-4D97-AF65-F5344CB8AC3E}">
        <p14:creationId xmlns:p14="http://schemas.microsoft.com/office/powerpoint/2010/main" val="3033870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201"/>
          <p:cNvSpPr/>
          <p:nvPr/>
        </p:nvSpPr>
        <p:spPr>
          <a:xfrm>
            <a:off x="785173" y="1197449"/>
            <a:ext cx="1958043" cy="4285835"/>
          </a:xfrm>
          <a:prstGeom prst="rect">
            <a:avLst/>
          </a:prstGeom>
          <a:solidFill>
            <a:srgbClr val="A588BE">
              <a:alpha val="14902"/>
            </a:srgbClr>
          </a:solidFill>
          <a:ln w="12700">
            <a:miter lim="400000"/>
          </a:ln>
        </p:spPr>
        <p:txBody>
          <a:bodyPr lIns="34289" tIns="34289" rIns="34289" bIns="34289" anchor="ctr"/>
          <a:lstStyle/>
          <a:p>
            <a:pPr marL="0" marR="0" lvl="0" indent="0" algn="r" defTabSz="914400" rtl="0" eaLnBrk="1" fontAlgn="auto" latinLnBrk="0" hangingPunct="0">
              <a:lnSpc>
                <a:spcPct val="100000"/>
              </a:lnSpc>
              <a:spcBef>
                <a:spcPts val="0"/>
              </a:spcBef>
              <a:spcAft>
                <a:spcPts val="0"/>
              </a:spcAft>
              <a:buClrTx/>
              <a:buSzTx/>
              <a:buFontTx/>
              <a:buNone/>
              <a:tabLst/>
              <a:defRPr>
                <a:latin typeface="Gill Sans MT"/>
                <a:ea typeface="Gill Sans MT"/>
                <a:cs typeface="Gill Sans MT"/>
                <a:sym typeface="Gill Sans MT"/>
              </a:defRPr>
            </a:pPr>
            <a:endParaRPr kumimoji="0" sz="1500" b="0" i="0" u="none" strike="noStrike" kern="0" cap="none" spc="0" normalizeH="0" baseline="0" noProof="0">
              <a:ln w="0"/>
              <a:solidFill>
                <a:srgbClr val="000000"/>
              </a:solidFill>
              <a:effectLst>
                <a:outerShdw blurRad="38100" dist="19050" dir="2700000" algn="tl" rotWithShape="0">
                  <a:srgbClr val="000000">
                    <a:alpha val="40000"/>
                  </a:srgbClr>
                </a:outerShdw>
              </a:effectLst>
              <a:uLnTx/>
              <a:uFillTx/>
              <a:latin typeface="Assistant" panose="00000500000000000000" pitchFamily="2" charset="-79"/>
              <a:cs typeface="Assistant" panose="00000500000000000000" pitchFamily="2" charset="-79"/>
              <a:sym typeface="Gill Sans MT"/>
            </a:endParaRPr>
          </a:p>
        </p:txBody>
      </p:sp>
      <p:sp>
        <p:nvSpPr>
          <p:cNvPr id="202" name="Shape 202"/>
          <p:cNvSpPr/>
          <p:nvPr/>
        </p:nvSpPr>
        <p:spPr>
          <a:xfrm>
            <a:off x="8119357" y="1173333"/>
            <a:ext cx="1884924" cy="4224994"/>
          </a:xfrm>
          <a:prstGeom prst="rect">
            <a:avLst/>
          </a:prstGeom>
          <a:solidFill>
            <a:srgbClr val="FEC76C">
              <a:alpha val="14902"/>
            </a:srgbClr>
          </a:solidFill>
          <a:ln w="12700">
            <a:miter lim="400000"/>
          </a:ln>
        </p:spPr>
        <p:txBody>
          <a:bodyPr lIns="34289" tIns="34289" rIns="34289" bIns="34289" anchor="ctr"/>
          <a:lstStyle/>
          <a:p>
            <a:pPr marL="0" marR="0" lvl="0" indent="0" algn="r" defTabSz="914400" rtl="0" eaLnBrk="1" fontAlgn="auto" latinLnBrk="0" hangingPunct="0">
              <a:lnSpc>
                <a:spcPct val="100000"/>
              </a:lnSpc>
              <a:spcBef>
                <a:spcPts val="0"/>
              </a:spcBef>
              <a:spcAft>
                <a:spcPts val="0"/>
              </a:spcAft>
              <a:buClrTx/>
              <a:buSzTx/>
              <a:buFontTx/>
              <a:buNone/>
              <a:tabLst/>
              <a:defRPr>
                <a:latin typeface="Gill Sans MT"/>
                <a:ea typeface="Gill Sans MT"/>
                <a:cs typeface="Gill Sans MT"/>
                <a:sym typeface="Gill Sans MT"/>
              </a:defRPr>
            </a:pPr>
            <a:endParaRPr kumimoji="0" sz="15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Gill Sans MT"/>
            </a:endParaRPr>
          </a:p>
        </p:txBody>
      </p:sp>
      <p:sp>
        <p:nvSpPr>
          <p:cNvPr id="203" name="Shape 203"/>
          <p:cNvSpPr/>
          <p:nvPr/>
        </p:nvSpPr>
        <p:spPr>
          <a:xfrm>
            <a:off x="6425948" y="1195073"/>
            <a:ext cx="1724461" cy="4203254"/>
          </a:xfrm>
          <a:prstGeom prst="rect">
            <a:avLst/>
          </a:prstGeom>
          <a:solidFill>
            <a:srgbClr val="E3606A">
              <a:alpha val="14902"/>
            </a:srgbClr>
          </a:solidFill>
          <a:ln w="12700">
            <a:miter lim="400000"/>
          </a:ln>
        </p:spPr>
        <p:txBody>
          <a:bodyPr lIns="34289" tIns="34289" rIns="34289" bIns="34289" anchor="ctr"/>
          <a:lstStyle/>
          <a:p>
            <a:pPr marL="0" marR="0" lvl="0" indent="0" algn="r" defTabSz="914400" rtl="0" eaLnBrk="1" fontAlgn="auto" latinLnBrk="0" hangingPunct="0">
              <a:lnSpc>
                <a:spcPct val="100000"/>
              </a:lnSpc>
              <a:spcBef>
                <a:spcPts val="0"/>
              </a:spcBef>
              <a:spcAft>
                <a:spcPts val="0"/>
              </a:spcAft>
              <a:buClrTx/>
              <a:buSzTx/>
              <a:buFontTx/>
              <a:buNone/>
              <a:tabLst/>
              <a:defRPr>
                <a:latin typeface="Gill Sans MT"/>
                <a:ea typeface="Gill Sans MT"/>
                <a:cs typeface="Gill Sans MT"/>
                <a:sym typeface="Gill Sans MT"/>
              </a:defRPr>
            </a:pPr>
            <a:endParaRPr kumimoji="0" sz="1500" b="0" i="0" u="none" strike="noStrike" kern="0" cap="none" spc="0" normalizeH="0" baseline="0" noProof="0" dirty="0">
              <a:ln>
                <a:noFill/>
              </a:ln>
              <a:solidFill>
                <a:srgbClr val="000000"/>
              </a:solidFill>
              <a:effectLst/>
              <a:uLnTx/>
              <a:uFillTx/>
              <a:latin typeface="Assistant" panose="00000500000000000000" pitchFamily="2" charset="-79"/>
              <a:cs typeface="Assistant" panose="00000500000000000000" pitchFamily="2" charset="-79"/>
              <a:sym typeface="Gill Sans MT"/>
            </a:endParaRPr>
          </a:p>
        </p:txBody>
      </p:sp>
      <p:sp>
        <p:nvSpPr>
          <p:cNvPr id="200" name="Shape 200"/>
          <p:cNvSpPr/>
          <p:nvPr/>
        </p:nvSpPr>
        <p:spPr>
          <a:xfrm>
            <a:off x="3169250" y="1223281"/>
            <a:ext cx="2132585" cy="4202855"/>
          </a:xfrm>
          <a:prstGeom prst="rect">
            <a:avLst/>
          </a:prstGeom>
          <a:solidFill>
            <a:srgbClr val="B5CD7A">
              <a:alpha val="14902"/>
            </a:srgbClr>
          </a:solidFill>
          <a:ln w="12700">
            <a:miter lim="400000"/>
          </a:ln>
        </p:spPr>
        <p:txBody>
          <a:bodyPr lIns="34289" tIns="34289" rIns="34289" bIns="34289" anchor="ctr"/>
          <a:lstStyle/>
          <a:p>
            <a:pPr marL="0" marR="0" lvl="0" indent="0" algn="r" defTabSz="914400" rtl="0" eaLnBrk="1" fontAlgn="auto" latinLnBrk="0" hangingPunct="0">
              <a:lnSpc>
                <a:spcPct val="100000"/>
              </a:lnSpc>
              <a:spcBef>
                <a:spcPts val="0"/>
              </a:spcBef>
              <a:spcAft>
                <a:spcPts val="0"/>
              </a:spcAft>
              <a:buClrTx/>
              <a:buSzTx/>
              <a:buFontTx/>
              <a:buNone/>
              <a:tabLst/>
              <a:defRPr>
                <a:latin typeface="Gill Sans MT"/>
                <a:ea typeface="Gill Sans MT"/>
                <a:cs typeface="Gill Sans MT"/>
                <a:sym typeface="Gill Sans MT"/>
              </a:defRPr>
            </a:pPr>
            <a:endParaRPr kumimoji="0" sz="15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Gill Sans MT"/>
            </a:endParaRPr>
          </a:p>
        </p:txBody>
      </p:sp>
      <p:sp>
        <p:nvSpPr>
          <p:cNvPr id="201" name="Shape 201"/>
          <p:cNvSpPr/>
          <p:nvPr/>
        </p:nvSpPr>
        <p:spPr>
          <a:xfrm>
            <a:off x="2771277" y="1177272"/>
            <a:ext cx="1989747" cy="4306012"/>
          </a:xfrm>
          <a:prstGeom prst="rect">
            <a:avLst/>
          </a:prstGeom>
          <a:solidFill>
            <a:srgbClr val="A588BE">
              <a:alpha val="14902"/>
            </a:srgbClr>
          </a:solidFill>
          <a:ln w="12700">
            <a:miter lim="400000"/>
          </a:ln>
        </p:spPr>
        <p:txBody>
          <a:bodyPr lIns="34289" tIns="34289" rIns="34289" bIns="34289" anchor="ctr"/>
          <a:lstStyle/>
          <a:p>
            <a:pPr marL="0" marR="0" lvl="0" indent="0" algn="r" defTabSz="914400" rtl="0" eaLnBrk="1" fontAlgn="auto" latinLnBrk="0" hangingPunct="0">
              <a:lnSpc>
                <a:spcPct val="100000"/>
              </a:lnSpc>
              <a:spcBef>
                <a:spcPts val="0"/>
              </a:spcBef>
              <a:spcAft>
                <a:spcPts val="0"/>
              </a:spcAft>
              <a:buClrTx/>
              <a:buSzTx/>
              <a:buFontTx/>
              <a:buNone/>
              <a:tabLst/>
              <a:defRPr>
                <a:latin typeface="Gill Sans MT"/>
                <a:ea typeface="Gill Sans MT"/>
                <a:cs typeface="Gill Sans MT"/>
                <a:sym typeface="Gill Sans MT"/>
              </a:defRPr>
            </a:pPr>
            <a:endParaRPr kumimoji="0" sz="1500" b="0" i="0" u="none" strike="noStrike" kern="0" cap="none" spc="0" normalizeH="0" baseline="0" noProof="0">
              <a:ln w="0"/>
              <a:solidFill>
                <a:srgbClr val="000000"/>
              </a:solidFill>
              <a:effectLst>
                <a:outerShdw blurRad="38100" dist="19050" dir="2700000" algn="tl" rotWithShape="0">
                  <a:srgbClr val="000000">
                    <a:alpha val="40000"/>
                  </a:srgbClr>
                </a:outerShdw>
              </a:effectLst>
              <a:uLnTx/>
              <a:uFillTx/>
              <a:latin typeface="Assistant" panose="00000500000000000000" pitchFamily="2" charset="-79"/>
              <a:cs typeface="Assistant" panose="00000500000000000000" pitchFamily="2" charset="-79"/>
              <a:sym typeface="Gill Sans MT"/>
            </a:endParaRPr>
          </a:p>
        </p:txBody>
      </p:sp>
      <p:sp>
        <p:nvSpPr>
          <p:cNvPr id="129" name="Shape 200"/>
          <p:cNvSpPr/>
          <p:nvPr/>
        </p:nvSpPr>
        <p:spPr>
          <a:xfrm>
            <a:off x="4771101" y="1235931"/>
            <a:ext cx="1644771" cy="4188297"/>
          </a:xfrm>
          <a:prstGeom prst="rect">
            <a:avLst/>
          </a:prstGeom>
          <a:solidFill>
            <a:srgbClr val="79BB43">
              <a:alpha val="15000"/>
            </a:srgbClr>
          </a:solidFill>
          <a:ln w="12700">
            <a:miter lim="400000"/>
          </a:ln>
        </p:spPr>
        <p:txBody>
          <a:bodyPr lIns="34289" tIns="34289" rIns="34289" bIns="34289" anchor="ctr"/>
          <a:lstStyle/>
          <a:p>
            <a:pPr marL="0" marR="0" lvl="0" indent="0" algn="r" defTabSz="914400" rtl="0" eaLnBrk="1" fontAlgn="auto" latinLnBrk="0" hangingPunct="0">
              <a:lnSpc>
                <a:spcPct val="100000"/>
              </a:lnSpc>
              <a:spcBef>
                <a:spcPts val="0"/>
              </a:spcBef>
              <a:spcAft>
                <a:spcPts val="0"/>
              </a:spcAft>
              <a:buClrTx/>
              <a:buSzTx/>
              <a:buFontTx/>
              <a:buNone/>
              <a:tabLst/>
              <a:defRPr>
                <a:latin typeface="Gill Sans MT"/>
                <a:ea typeface="Gill Sans MT"/>
                <a:cs typeface="Gill Sans MT"/>
                <a:sym typeface="Gill Sans MT"/>
              </a:defRPr>
            </a:pPr>
            <a:endParaRPr kumimoji="0" sz="15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Gill Sans MT"/>
            </a:endParaRPr>
          </a:p>
        </p:txBody>
      </p:sp>
      <p:grpSp>
        <p:nvGrpSpPr>
          <p:cNvPr id="207" name="Group 207"/>
          <p:cNvGrpSpPr/>
          <p:nvPr/>
        </p:nvGrpSpPr>
        <p:grpSpPr>
          <a:xfrm>
            <a:off x="8210651" y="1268471"/>
            <a:ext cx="1614733" cy="1081432"/>
            <a:chOff x="32137" y="32128"/>
            <a:chExt cx="1824982" cy="1645146"/>
          </a:xfrm>
        </p:grpSpPr>
        <p:sp>
          <p:nvSpPr>
            <p:cNvPr id="204" name="Shape 204"/>
            <p:cNvSpPr/>
            <p:nvPr/>
          </p:nvSpPr>
          <p:spPr>
            <a:xfrm rot="16375360">
              <a:off x="31969" y="32296"/>
              <a:ext cx="1293590" cy="129325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10644" y="21600"/>
                    <a:pt x="10489" y="21597"/>
                    <a:pt x="10333" y="21590"/>
                  </a:cubicBezTo>
                  <a:lnTo>
                    <a:pt x="10392" y="20218"/>
                  </a:lnTo>
                  <a:cubicBezTo>
                    <a:pt x="15594" y="20443"/>
                    <a:pt x="19993" y="16409"/>
                    <a:pt x="20219" y="11208"/>
                  </a:cubicBezTo>
                  <a:cubicBezTo>
                    <a:pt x="20444" y="6006"/>
                    <a:pt x="16409" y="1607"/>
                    <a:pt x="11208" y="1382"/>
                  </a:cubicBezTo>
                  <a:cubicBezTo>
                    <a:pt x="6006" y="1157"/>
                    <a:pt x="1607" y="5191"/>
                    <a:pt x="1381" y="10392"/>
                  </a:cubicBezTo>
                  <a:cubicBezTo>
                    <a:pt x="1375" y="10528"/>
                    <a:pt x="1373" y="10664"/>
                    <a:pt x="1373" y="10800"/>
                  </a:cubicBezTo>
                  <a:close/>
                </a:path>
              </a:pathLst>
            </a:custGeom>
            <a:solidFill>
              <a:srgbClr val="FEC76C"/>
            </a:solidFill>
            <a:ln w="12700" cap="flat">
              <a:noFill/>
              <a:miter lim="400000"/>
            </a:ln>
            <a:effectLst/>
          </p:spPr>
          <p:txBody>
            <a:bodyPr wrap="square" lIns="34289" tIns="34289" rIns="34289" bIns="34289" numCol="1" anchor="ctr">
              <a:noAutofit/>
            </a:bodyPr>
            <a:lstStyle/>
            <a:p>
              <a:pPr marL="0" marR="0" lvl="0" indent="0" algn="l" defTabSz="914240" rtl="0" eaLnBrk="1" fontAlgn="auto" latinLnBrk="0" hangingPunct="0">
                <a:lnSpc>
                  <a:spcPct val="100000"/>
                </a:lnSpc>
                <a:spcBef>
                  <a:spcPts val="0"/>
                </a:spcBef>
                <a:spcAft>
                  <a:spcPts val="0"/>
                </a:spcAft>
                <a:buClrTx/>
                <a:buSzTx/>
                <a:buFontTx/>
                <a:buNone/>
                <a:tabLst/>
                <a:defRPr sz="2400">
                  <a:latin typeface="+mj-lt"/>
                  <a:ea typeface="+mj-ea"/>
                  <a:cs typeface="+mj-cs"/>
                  <a:sym typeface="Calibri"/>
                </a:defRPr>
              </a:pPr>
              <a:endParaRPr kumimoji="0" sz="21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Calibri"/>
              </a:endParaRPr>
            </a:p>
          </p:txBody>
        </p:sp>
        <p:sp>
          <p:nvSpPr>
            <p:cNvPr id="205" name="Shape 205"/>
            <p:cNvSpPr/>
            <p:nvPr/>
          </p:nvSpPr>
          <p:spPr>
            <a:xfrm>
              <a:off x="173900" y="1144441"/>
              <a:ext cx="1683219" cy="532833"/>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p>
              <a:pPr marL="0" marR="0" lvl="0" indent="0" algn="l" defTabSz="342900" rtl="0" eaLnBrk="1" fontAlgn="auto" latinLnBrk="0" hangingPunct="0">
                <a:lnSpc>
                  <a:spcPct val="100000"/>
                </a:lnSpc>
                <a:spcBef>
                  <a:spcPts val="0"/>
                </a:spcBef>
                <a:spcAft>
                  <a:spcPts val="0"/>
                </a:spcAft>
                <a:buClrTx/>
                <a:buSzTx/>
                <a:buFontTx/>
                <a:buNone/>
                <a:tabLst/>
                <a:defRPr sz="1600" b="1">
                  <a:solidFill>
                    <a:srgbClr val="FF9601"/>
                  </a:solidFill>
                  <a:latin typeface="ArbelMF"/>
                  <a:ea typeface="ArbelMF"/>
                  <a:cs typeface="ArbelMF"/>
                  <a:sym typeface="ArbelMF"/>
                </a:defRPr>
              </a:pPr>
              <a:r>
                <a:rPr kumimoji="0" sz="1200" b="1" i="0" u="none" strike="noStrike" kern="0" cap="none" spc="0" normalizeH="0" baseline="0" noProof="0" dirty="0" err="1">
                  <a:ln>
                    <a:noFill/>
                  </a:ln>
                  <a:solidFill>
                    <a:srgbClr val="FEC76C"/>
                  </a:solidFill>
                  <a:effectLst/>
                  <a:uLnTx/>
                  <a:uFillTx/>
                  <a:latin typeface="Arial" panose="020B0604020202020204" pitchFamily="34" charset="0"/>
                  <a:cs typeface="Arial" panose="020B0604020202020204" pitchFamily="34" charset="0"/>
                  <a:sym typeface="ArbelMF"/>
                </a:rPr>
                <a:t>ערכים</a:t>
              </a:r>
              <a:r>
                <a:rPr kumimoji="0" sz="1200" b="1" i="0" u="none" strike="noStrike" kern="0" cap="none" spc="0" normalizeH="0" baseline="0" noProof="0" dirty="0">
                  <a:ln>
                    <a:noFill/>
                  </a:ln>
                  <a:solidFill>
                    <a:srgbClr val="FEC76C"/>
                  </a:solidFill>
                  <a:effectLst/>
                  <a:uLnTx/>
                  <a:uFillTx/>
                  <a:latin typeface="Arial" panose="020B0604020202020204" pitchFamily="34" charset="0"/>
                  <a:cs typeface="Arial" panose="020B0604020202020204" pitchFamily="34" charset="0"/>
                  <a:sym typeface="ArbelMF"/>
                </a:rPr>
                <a:t> </a:t>
              </a:r>
              <a:br>
                <a:rPr kumimoji="0" sz="1200" b="1" i="0" u="none" strike="noStrike" kern="0" cap="none" spc="0" normalizeH="0" baseline="0" noProof="0" dirty="0">
                  <a:ln>
                    <a:noFill/>
                  </a:ln>
                  <a:solidFill>
                    <a:srgbClr val="FEC76C"/>
                  </a:solidFill>
                  <a:effectLst/>
                  <a:uLnTx/>
                  <a:uFillTx/>
                  <a:latin typeface="Arial" panose="020B0604020202020204" pitchFamily="34" charset="0"/>
                  <a:cs typeface="Arial" panose="020B0604020202020204" pitchFamily="34" charset="0"/>
                  <a:sym typeface="ArbelMF"/>
                </a:rPr>
              </a:br>
              <a:r>
                <a:rPr kumimoji="0" sz="1200" b="1" i="0" u="none" strike="noStrike" kern="0" cap="none" spc="0" normalizeH="0" baseline="0" noProof="0" dirty="0" err="1">
                  <a:ln>
                    <a:noFill/>
                  </a:ln>
                  <a:solidFill>
                    <a:srgbClr val="FEC76C"/>
                  </a:solidFill>
                  <a:effectLst/>
                  <a:uLnTx/>
                  <a:uFillTx/>
                  <a:latin typeface="Arial" panose="020B0604020202020204" pitchFamily="34" charset="0"/>
                  <a:cs typeface="Arial" panose="020B0604020202020204" pitchFamily="34" charset="0"/>
                  <a:sym typeface="ArbelMF"/>
                </a:rPr>
                <a:t>ואקלים</a:t>
              </a:r>
              <a:r>
                <a:rPr kumimoji="0" sz="1200" b="1" i="0" u="none" strike="noStrike" kern="0" cap="none" spc="0" normalizeH="0" baseline="0" noProof="0" dirty="0">
                  <a:ln>
                    <a:noFill/>
                  </a:ln>
                  <a:solidFill>
                    <a:srgbClr val="FEC76C"/>
                  </a:solidFill>
                  <a:effectLst/>
                  <a:uLnTx/>
                  <a:uFillTx/>
                  <a:latin typeface="Arial" panose="020B0604020202020204" pitchFamily="34" charset="0"/>
                  <a:cs typeface="Arial" panose="020B0604020202020204" pitchFamily="34" charset="0"/>
                  <a:sym typeface="ArbelMF"/>
                </a:rPr>
                <a:t> </a:t>
              </a:r>
              <a:r>
                <a:rPr kumimoji="0" sz="1200" b="1" i="0" u="none" strike="noStrike" kern="0" cap="none" spc="0" normalizeH="0" baseline="0" noProof="0" dirty="0" err="1">
                  <a:ln>
                    <a:noFill/>
                  </a:ln>
                  <a:solidFill>
                    <a:srgbClr val="FEC76C"/>
                  </a:solidFill>
                  <a:effectLst/>
                  <a:uLnTx/>
                  <a:uFillTx/>
                  <a:latin typeface="Arial" panose="020B0604020202020204" pitchFamily="34" charset="0"/>
                  <a:cs typeface="Arial" panose="020B0604020202020204" pitchFamily="34" charset="0"/>
                  <a:sym typeface="ArbelMF"/>
                </a:rPr>
                <a:t>חינוכי</a:t>
              </a:r>
              <a:endParaRPr kumimoji="0" sz="1200" b="1" i="0" u="none" strike="noStrike" kern="0" cap="none" spc="0" normalizeH="0" baseline="0" noProof="0" dirty="0">
                <a:ln>
                  <a:noFill/>
                </a:ln>
                <a:solidFill>
                  <a:srgbClr val="FEC76C"/>
                </a:solidFill>
                <a:effectLst/>
                <a:uLnTx/>
                <a:uFillTx/>
                <a:latin typeface="Arial" panose="020B0604020202020204" pitchFamily="34" charset="0"/>
                <a:cs typeface="Arial" panose="020B0604020202020204" pitchFamily="34" charset="0"/>
                <a:sym typeface="ArbelMF"/>
              </a:endParaRPr>
            </a:p>
          </p:txBody>
        </p:sp>
        <p:pic>
          <p:nvPicPr>
            <p:cNvPr id="206" name="puzzle-b.png"/>
            <p:cNvPicPr>
              <a:picLocks noChangeAspect="1"/>
            </p:cNvPicPr>
            <p:nvPr/>
          </p:nvPicPr>
          <p:blipFill>
            <a:blip r:embed="rId2">
              <a:extLst/>
            </a:blip>
            <a:stretch>
              <a:fillRect/>
            </a:stretch>
          </p:blipFill>
          <p:spPr>
            <a:xfrm>
              <a:off x="393408" y="381205"/>
              <a:ext cx="618068" cy="618067"/>
            </a:xfrm>
            <a:prstGeom prst="rect">
              <a:avLst/>
            </a:prstGeom>
            <a:ln w="12700" cap="flat">
              <a:noFill/>
              <a:miter lim="400000"/>
            </a:ln>
            <a:effectLst/>
          </p:spPr>
        </p:pic>
      </p:grpSp>
      <p:grpSp>
        <p:nvGrpSpPr>
          <p:cNvPr id="211" name="Group 211"/>
          <p:cNvGrpSpPr/>
          <p:nvPr/>
        </p:nvGrpSpPr>
        <p:grpSpPr>
          <a:xfrm>
            <a:off x="6511475" y="1267753"/>
            <a:ext cx="1364311" cy="1138535"/>
            <a:chOff x="34793" y="34785"/>
            <a:chExt cx="1575407" cy="1809330"/>
          </a:xfrm>
        </p:grpSpPr>
        <p:pic>
          <p:nvPicPr>
            <p:cNvPr id="208" name="mortarboard-b.png"/>
            <p:cNvPicPr>
              <a:picLocks noChangeAspect="1"/>
            </p:cNvPicPr>
            <p:nvPr/>
          </p:nvPicPr>
          <p:blipFill>
            <a:blip r:embed="rId3">
              <a:extLst/>
            </a:blip>
            <a:stretch>
              <a:fillRect/>
            </a:stretch>
          </p:blipFill>
          <p:spPr>
            <a:xfrm>
              <a:off x="330925" y="402586"/>
              <a:ext cx="868590" cy="709633"/>
            </a:xfrm>
            <a:prstGeom prst="rect">
              <a:avLst/>
            </a:prstGeom>
            <a:ln w="12700" cap="flat">
              <a:noFill/>
              <a:miter lim="400000"/>
            </a:ln>
            <a:effectLst/>
          </p:spPr>
        </p:pic>
        <p:sp>
          <p:nvSpPr>
            <p:cNvPr id="209" name="Shape 209"/>
            <p:cNvSpPr/>
            <p:nvPr/>
          </p:nvSpPr>
          <p:spPr>
            <a:xfrm rot="16375360">
              <a:off x="34612" y="34966"/>
              <a:ext cx="1400496" cy="140013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10644" y="21600"/>
                    <a:pt x="10489" y="21597"/>
                    <a:pt x="10333" y="21590"/>
                  </a:cubicBezTo>
                  <a:lnTo>
                    <a:pt x="10392" y="20218"/>
                  </a:lnTo>
                  <a:cubicBezTo>
                    <a:pt x="15594" y="20443"/>
                    <a:pt x="19993" y="16409"/>
                    <a:pt x="20219" y="11208"/>
                  </a:cubicBezTo>
                  <a:cubicBezTo>
                    <a:pt x="20444" y="6006"/>
                    <a:pt x="16409" y="1607"/>
                    <a:pt x="11208" y="1382"/>
                  </a:cubicBezTo>
                  <a:cubicBezTo>
                    <a:pt x="6006" y="1157"/>
                    <a:pt x="1607" y="5191"/>
                    <a:pt x="1381" y="10392"/>
                  </a:cubicBezTo>
                  <a:cubicBezTo>
                    <a:pt x="1375" y="10528"/>
                    <a:pt x="1373" y="10664"/>
                    <a:pt x="1373" y="10800"/>
                  </a:cubicBezTo>
                  <a:close/>
                </a:path>
              </a:pathLst>
            </a:custGeom>
            <a:solidFill>
              <a:srgbClr val="E3606A"/>
            </a:solidFill>
            <a:ln w="12700" cap="flat">
              <a:noFill/>
              <a:miter lim="400000"/>
            </a:ln>
            <a:effectLst/>
          </p:spPr>
          <p:txBody>
            <a:bodyPr wrap="square" lIns="34289" tIns="34289" rIns="34289" bIns="34289" numCol="1" anchor="ctr">
              <a:noAutofit/>
            </a:bodyPr>
            <a:lstStyle/>
            <a:p>
              <a:pPr marL="0" marR="0" lvl="0" indent="0" algn="l" defTabSz="914240" rtl="0" eaLnBrk="1" fontAlgn="auto" latinLnBrk="0" hangingPunct="0">
                <a:lnSpc>
                  <a:spcPct val="100000"/>
                </a:lnSpc>
                <a:spcBef>
                  <a:spcPts val="0"/>
                </a:spcBef>
                <a:spcAft>
                  <a:spcPts val="0"/>
                </a:spcAft>
                <a:buClrTx/>
                <a:buSzTx/>
                <a:buFontTx/>
                <a:buNone/>
                <a:tabLst/>
                <a:defRPr sz="2400">
                  <a:latin typeface="+mj-lt"/>
                  <a:ea typeface="+mj-ea"/>
                  <a:cs typeface="+mj-cs"/>
                  <a:sym typeface="Calibri"/>
                </a:defRPr>
              </a:pPr>
              <a:endParaRPr kumimoji="0" sz="21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Calibri"/>
              </a:endParaRPr>
            </a:p>
          </p:txBody>
        </p:sp>
        <p:sp>
          <p:nvSpPr>
            <p:cNvPr id="210" name="Shape 210"/>
            <p:cNvSpPr/>
            <p:nvPr/>
          </p:nvSpPr>
          <p:spPr>
            <a:xfrm>
              <a:off x="557369" y="1231075"/>
              <a:ext cx="1052831" cy="613040"/>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algn="ctr" defTabSz="457200" rtl="1">
                <a:defRPr sz="1600" b="1">
                  <a:solidFill>
                    <a:srgbClr val="00A3DA"/>
                  </a:solidFill>
                  <a:latin typeface="ArbelMF"/>
                  <a:ea typeface="ArbelMF"/>
                  <a:cs typeface="ArbelMF"/>
                  <a:sym typeface="ArbelMF"/>
                </a:defRPr>
              </a:lvl1p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belMF"/>
                </a:rPr>
                <a:t>התמדה ונשירה</a:t>
              </a:r>
            </a:p>
          </p:txBody>
        </p:sp>
      </p:grpSp>
      <p:grpSp>
        <p:nvGrpSpPr>
          <p:cNvPr id="215" name="Group 215"/>
          <p:cNvGrpSpPr/>
          <p:nvPr/>
        </p:nvGrpSpPr>
        <p:grpSpPr>
          <a:xfrm>
            <a:off x="4972347" y="1247146"/>
            <a:ext cx="1411131" cy="1174693"/>
            <a:chOff x="34793" y="34785"/>
            <a:chExt cx="1769564" cy="1802238"/>
          </a:xfrm>
        </p:grpSpPr>
        <p:pic>
          <p:nvPicPr>
            <p:cNvPr id="212" name="charity-b.png"/>
            <p:cNvPicPr>
              <a:picLocks noChangeAspect="1"/>
            </p:cNvPicPr>
            <p:nvPr/>
          </p:nvPicPr>
          <p:blipFill>
            <a:blip r:embed="rId4">
              <a:extLst/>
            </a:blip>
            <a:stretch>
              <a:fillRect/>
            </a:stretch>
          </p:blipFill>
          <p:spPr>
            <a:xfrm>
              <a:off x="437580" y="402650"/>
              <a:ext cx="650625" cy="669024"/>
            </a:xfrm>
            <a:prstGeom prst="rect">
              <a:avLst/>
            </a:prstGeom>
            <a:ln w="12700" cap="flat">
              <a:noFill/>
              <a:miter lim="400000"/>
            </a:ln>
            <a:effectLst/>
          </p:spPr>
        </p:pic>
        <p:sp>
          <p:nvSpPr>
            <p:cNvPr id="213" name="Shape 213"/>
            <p:cNvSpPr/>
            <p:nvPr/>
          </p:nvSpPr>
          <p:spPr>
            <a:xfrm rot="16375360">
              <a:off x="34612" y="34966"/>
              <a:ext cx="1400496" cy="140013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10644" y="21600"/>
                    <a:pt x="10489" y="21597"/>
                    <a:pt x="10333" y="21590"/>
                  </a:cubicBezTo>
                  <a:lnTo>
                    <a:pt x="10392" y="20218"/>
                  </a:lnTo>
                  <a:cubicBezTo>
                    <a:pt x="15594" y="20443"/>
                    <a:pt x="19993" y="16409"/>
                    <a:pt x="20219" y="11208"/>
                  </a:cubicBezTo>
                  <a:cubicBezTo>
                    <a:pt x="20444" y="6006"/>
                    <a:pt x="16409" y="1607"/>
                    <a:pt x="11208" y="1382"/>
                  </a:cubicBezTo>
                  <a:cubicBezTo>
                    <a:pt x="6006" y="1157"/>
                    <a:pt x="1607" y="5191"/>
                    <a:pt x="1381" y="10392"/>
                  </a:cubicBezTo>
                  <a:cubicBezTo>
                    <a:pt x="1375" y="10528"/>
                    <a:pt x="1373" y="10664"/>
                    <a:pt x="1373" y="10800"/>
                  </a:cubicBezTo>
                  <a:close/>
                </a:path>
              </a:pathLst>
            </a:custGeom>
            <a:solidFill>
              <a:srgbClr val="B5CD7A"/>
            </a:solidFill>
            <a:ln w="12700" cap="flat">
              <a:noFill/>
              <a:miter lim="400000"/>
            </a:ln>
            <a:effectLst/>
          </p:spPr>
          <p:txBody>
            <a:bodyPr wrap="square" lIns="34289" tIns="34289" rIns="34289" bIns="34289" numCol="1" anchor="ctr">
              <a:noAutofit/>
            </a:bodyPr>
            <a:lstStyle/>
            <a:p>
              <a:pPr marL="0" marR="0" lvl="0" indent="0" algn="l" defTabSz="914240" rtl="0" eaLnBrk="1" fontAlgn="auto" latinLnBrk="0" hangingPunct="0">
                <a:lnSpc>
                  <a:spcPct val="100000"/>
                </a:lnSpc>
                <a:spcBef>
                  <a:spcPts val="0"/>
                </a:spcBef>
                <a:spcAft>
                  <a:spcPts val="0"/>
                </a:spcAft>
                <a:buClrTx/>
                <a:buSzTx/>
                <a:buFontTx/>
                <a:buNone/>
                <a:tabLst/>
                <a:defRPr sz="2400">
                  <a:latin typeface="+mj-lt"/>
                  <a:ea typeface="+mj-ea"/>
                  <a:cs typeface="+mj-cs"/>
                  <a:sym typeface="Calibri"/>
                </a:defRPr>
              </a:pPr>
              <a:endParaRPr kumimoji="0" sz="21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Calibri"/>
              </a:endParaRPr>
            </a:p>
          </p:txBody>
        </p:sp>
        <p:sp>
          <p:nvSpPr>
            <p:cNvPr id="214" name="Shape 214"/>
            <p:cNvSpPr/>
            <p:nvPr/>
          </p:nvSpPr>
          <p:spPr>
            <a:xfrm>
              <a:off x="581138" y="1268547"/>
              <a:ext cx="1223219" cy="568476"/>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algn="ctr" defTabSz="457200" rtl="1">
                <a:defRPr sz="1600" b="1">
                  <a:solidFill>
                    <a:srgbClr val="79BB43"/>
                  </a:solidFill>
                  <a:latin typeface="ArbelMF"/>
                  <a:ea typeface="ArbelMF"/>
                  <a:cs typeface="ArbelMF"/>
                  <a:sym typeface="ArbelMF"/>
                </a:defRPr>
              </a:lvl1p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dirty="0" err="1">
                  <a:ln>
                    <a:noFill/>
                  </a:ln>
                  <a:solidFill>
                    <a:srgbClr val="B5CD7A"/>
                  </a:solidFill>
                  <a:effectLst/>
                  <a:uLnTx/>
                  <a:uFillTx/>
                  <a:latin typeface="Arial" panose="020B0604020202020204" pitchFamily="34" charset="0"/>
                  <a:cs typeface="Arial" panose="020B0604020202020204" pitchFamily="34" charset="0"/>
                  <a:sym typeface="ArbelMF"/>
                </a:rPr>
                <a:t>הצוות</a:t>
              </a:r>
              <a:r>
                <a:rPr kumimoji="0" sz="1200" b="1" i="0" u="none" strike="noStrike" kern="0" cap="none" spc="0" normalizeH="0" baseline="0" noProof="0" dirty="0">
                  <a:ln>
                    <a:noFill/>
                  </a:ln>
                  <a:solidFill>
                    <a:srgbClr val="B5CD7A"/>
                  </a:solidFill>
                  <a:effectLst/>
                  <a:uLnTx/>
                  <a:uFillTx/>
                  <a:latin typeface="Arial" panose="020B0604020202020204" pitchFamily="34" charset="0"/>
                  <a:cs typeface="Arial" panose="020B0604020202020204" pitchFamily="34" charset="0"/>
                  <a:sym typeface="ArbelMF"/>
                </a:rPr>
                <a:t> </a:t>
              </a:r>
              <a:r>
                <a:rPr kumimoji="0" sz="1200" b="1" i="0" u="none" strike="noStrike" kern="0" cap="none" spc="0" normalizeH="0" baseline="0" noProof="0" dirty="0" err="1">
                  <a:ln>
                    <a:noFill/>
                  </a:ln>
                  <a:solidFill>
                    <a:srgbClr val="B5CD7A"/>
                  </a:solidFill>
                  <a:effectLst/>
                  <a:uLnTx/>
                  <a:uFillTx/>
                  <a:latin typeface="Arial" panose="020B0604020202020204" pitchFamily="34" charset="0"/>
                  <a:cs typeface="Arial" panose="020B0604020202020204" pitchFamily="34" charset="0"/>
                  <a:sym typeface="ArbelMF"/>
                </a:rPr>
                <a:t>החינוכי</a:t>
              </a:r>
              <a:endParaRPr kumimoji="0" sz="1200" b="1" i="0" u="none" strike="noStrike" kern="0" cap="none" spc="0" normalizeH="0" baseline="0" noProof="0" dirty="0">
                <a:ln>
                  <a:noFill/>
                </a:ln>
                <a:solidFill>
                  <a:srgbClr val="B5CD7A"/>
                </a:solidFill>
                <a:effectLst/>
                <a:uLnTx/>
                <a:uFillTx/>
                <a:latin typeface="Arial" panose="020B0604020202020204" pitchFamily="34" charset="0"/>
                <a:cs typeface="Arial" panose="020B0604020202020204" pitchFamily="34" charset="0"/>
                <a:sym typeface="ArbelMF"/>
              </a:endParaRPr>
            </a:p>
          </p:txBody>
        </p:sp>
      </p:grpSp>
      <p:grpSp>
        <p:nvGrpSpPr>
          <p:cNvPr id="219" name="Group 219"/>
          <p:cNvGrpSpPr/>
          <p:nvPr/>
        </p:nvGrpSpPr>
        <p:grpSpPr>
          <a:xfrm>
            <a:off x="3223168" y="1307666"/>
            <a:ext cx="1467597" cy="1142285"/>
            <a:chOff x="34793" y="34785"/>
            <a:chExt cx="1736273" cy="1781317"/>
          </a:xfrm>
        </p:grpSpPr>
        <p:pic>
          <p:nvPicPr>
            <p:cNvPr id="216" name="board-b.png"/>
            <p:cNvPicPr>
              <a:picLocks noChangeAspect="1"/>
            </p:cNvPicPr>
            <p:nvPr/>
          </p:nvPicPr>
          <p:blipFill>
            <a:blip r:embed="rId5">
              <a:extLst/>
            </a:blip>
            <a:stretch>
              <a:fillRect/>
            </a:stretch>
          </p:blipFill>
          <p:spPr>
            <a:xfrm>
              <a:off x="478061" y="389870"/>
              <a:ext cx="576576" cy="709633"/>
            </a:xfrm>
            <a:prstGeom prst="rect">
              <a:avLst/>
            </a:prstGeom>
            <a:ln w="12700" cap="flat">
              <a:noFill/>
              <a:miter lim="400000"/>
            </a:ln>
            <a:effectLst/>
          </p:spPr>
        </p:pic>
        <p:sp>
          <p:nvSpPr>
            <p:cNvPr id="217" name="Shape 217"/>
            <p:cNvSpPr/>
            <p:nvPr/>
          </p:nvSpPr>
          <p:spPr>
            <a:xfrm rot="16375360">
              <a:off x="34612" y="34966"/>
              <a:ext cx="1400496" cy="140013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10644" y="21600"/>
                    <a:pt x="10489" y="21597"/>
                    <a:pt x="10333" y="21590"/>
                  </a:cubicBezTo>
                  <a:lnTo>
                    <a:pt x="10392" y="20218"/>
                  </a:lnTo>
                  <a:cubicBezTo>
                    <a:pt x="15594" y="20443"/>
                    <a:pt x="19993" y="16409"/>
                    <a:pt x="20219" y="11208"/>
                  </a:cubicBezTo>
                  <a:cubicBezTo>
                    <a:pt x="20444" y="6006"/>
                    <a:pt x="16409" y="1607"/>
                    <a:pt x="11208" y="1382"/>
                  </a:cubicBezTo>
                  <a:cubicBezTo>
                    <a:pt x="6006" y="1157"/>
                    <a:pt x="1607" y="5191"/>
                    <a:pt x="1381" y="10392"/>
                  </a:cubicBezTo>
                  <a:cubicBezTo>
                    <a:pt x="1375" y="10528"/>
                    <a:pt x="1373" y="10664"/>
                    <a:pt x="1373" y="10800"/>
                  </a:cubicBezTo>
                  <a:close/>
                </a:path>
              </a:pathLst>
            </a:custGeom>
            <a:solidFill>
              <a:srgbClr val="A588BE"/>
            </a:solidFill>
            <a:ln w="12700" cap="flat">
              <a:noFill/>
              <a:miter lim="400000"/>
            </a:ln>
            <a:effectLst/>
          </p:spPr>
          <p:txBody>
            <a:bodyPr wrap="square" lIns="34289" tIns="34289" rIns="34289" bIns="34289" numCol="1" anchor="ctr">
              <a:noAutofit/>
            </a:bodyPr>
            <a:lstStyle/>
            <a:p>
              <a:pPr marL="0" marR="0" lvl="0" indent="0" algn="l" defTabSz="914240" rtl="0" eaLnBrk="1" fontAlgn="auto" latinLnBrk="0" hangingPunct="0">
                <a:lnSpc>
                  <a:spcPct val="100000"/>
                </a:lnSpc>
                <a:spcBef>
                  <a:spcPts val="0"/>
                </a:spcBef>
                <a:spcAft>
                  <a:spcPts val="0"/>
                </a:spcAft>
                <a:buClrTx/>
                <a:buSzTx/>
                <a:buFontTx/>
                <a:buNone/>
                <a:tabLst/>
                <a:defRPr sz="2400">
                  <a:latin typeface="+mj-lt"/>
                  <a:ea typeface="+mj-ea"/>
                  <a:cs typeface="+mj-cs"/>
                  <a:sym typeface="Calibri"/>
                </a:defRPr>
              </a:pPr>
              <a:endParaRPr kumimoji="0" sz="21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Calibri"/>
              </a:endParaRPr>
            </a:p>
          </p:txBody>
        </p:sp>
        <p:sp>
          <p:nvSpPr>
            <p:cNvPr id="218" name="Shape 218"/>
            <p:cNvSpPr/>
            <p:nvPr/>
          </p:nvSpPr>
          <p:spPr>
            <a:xfrm>
              <a:off x="566236" y="1268547"/>
              <a:ext cx="1204830" cy="547555"/>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algn="ctr" defTabSz="457200" rtl="1">
                <a:defRPr sz="1600" b="1">
                  <a:solidFill>
                    <a:srgbClr val="D8127D"/>
                  </a:solidFill>
                  <a:latin typeface="ArbelMF"/>
                  <a:ea typeface="ArbelMF"/>
                  <a:cs typeface="ArbelMF"/>
                  <a:sym typeface="ArbelMF"/>
                </a:defRPr>
              </a:lvl1p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dirty="0" err="1">
                  <a:ln>
                    <a:noFill/>
                  </a:ln>
                  <a:solidFill>
                    <a:srgbClr val="A588BE"/>
                  </a:solidFill>
                  <a:effectLst/>
                  <a:uLnTx/>
                  <a:uFillTx/>
                  <a:latin typeface="Arial" panose="020B0604020202020204" pitchFamily="34" charset="0"/>
                  <a:cs typeface="Arial" panose="020B0604020202020204" pitchFamily="34" charset="0"/>
                  <a:sym typeface="ArbelMF"/>
                </a:rPr>
                <a:t>למידה</a:t>
              </a:r>
              <a:r>
                <a:rPr kumimoji="0" sz="1200" b="1" i="0" u="none" strike="noStrike" kern="0" cap="none" spc="0" normalizeH="0" baseline="0" noProof="0" dirty="0">
                  <a:ln>
                    <a:noFill/>
                  </a:ln>
                  <a:solidFill>
                    <a:srgbClr val="A588BE"/>
                  </a:solidFill>
                  <a:effectLst/>
                  <a:uLnTx/>
                  <a:uFillTx/>
                  <a:latin typeface="Arial" panose="020B0604020202020204" pitchFamily="34" charset="0"/>
                  <a:cs typeface="Arial" panose="020B0604020202020204" pitchFamily="34" charset="0"/>
                  <a:sym typeface="ArbelMF"/>
                </a:rPr>
                <a:t> </a:t>
              </a:r>
              <a:r>
                <a:rPr kumimoji="0" sz="1200" b="1" i="0" u="none" strike="noStrike" kern="0" cap="none" spc="0" normalizeH="0" baseline="0" noProof="0" dirty="0" err="1">
                  <a:ln>
                    <a:noFill/>
                  </a:ln>
                  <a:solidFill>
                    <a:srgbClr val="A588BE"/>
                  </a:solidFill>
                  <a:effectLst/>
                  <a:uLnTx/>
                  <a:uFillTx/>
                  <a:latin typeface="Arial" panose="020B0604020202020204" pitchFamily="34" charset="0"/>
                  <a:cs typeface="Arial" panose="020B0604020202020204" pitchFamily="34" charset="0"/>
                  <a:sym typeface="ArbelMF"/>
                </a:rPr>
                <a:t>והישגים</a:t>
              </a:r>
              <a:endParaRPr kumimoji="0" sz="1200" b="1" i="0" u="none" strike="noStrike" kern="0" cap="none" spc="0" normalizeH="0" baseline="0" noProof="0" dirty="0">
                <a:ln>
                  <a:noFill/>
                </a:ln>
                <a:solidFill>
                  <a:srgbClr val="A588BE"/>
                </a:solidFill>
                <a:effectLst/>
                <a:uLnTx/>
                <a:uFillTx/>
                <a:latin typeface="Arial" panose="020B0604020202020204" pitchFamily="34" charset="0"/>
                <a:cs typeface="Arial" panose="020B0604020202020204" pitchFamily="34" charset="0"/>
                <a:sym typeface="ArbelMF"/>
              </a:endParaRPr>
            </a:p>
          </p:txBody>
        </p:sp>
      </p:grpSp>
      <p:sp>
        <p:nvSpPr>
          <p:cNvPr id="220" name="Shape 220"/>
          <p:cNvSpPr/>
          <p:nvPr/>
        </p:nvSpPr>
        <p:spPr>
          <a:xfrm>
            <a:off x="7960337" y="3277913"/>
            <a:ext cx="1877984" cy="388148"/>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342900" rtl="1" eaLnBrk="1" fontAlgn="auto" latinLnBrk="0" hangingPunct="0">
              <a:lnSpc>
                <a:spcPct val="100000"/>
              </a:lnSpc>
              <a:spcBef>
                <a:spcPts val="0"/>
              </a:spcBef>
              <a:spcAft>
                <a:spcPts val="0"/>
              </a:spcAft>
              <a:buClrTx/>
              <a:buSzTx/>
              <a:buFontTx/>
              <a:buNone/>
              <a:tabLst/>
              <a:defRPr/>
            </a:pP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מעורבות</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באירועי</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אלימות</a:t>
            </a:r>
            <a:endPar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23" name="Shape 223"/>
          <p:cNvSpPr/>
          <p:nvPr/>
        </p:nvSpPr>
        <p:spPr>
          <a:xfrm>
            <a:off x="8093025" y="3701367"/>
            <a:ext cx="1733871" cy="302197"/>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342900" rtl="1" eaLnBrk="1" fontAlgn="auto" latinLnBrk="0" hangingPunct="0">
              <a:lnSpc>
                <a:spcPct val="100000"/>
              </a:lnSpc>
              <a:spcBef>
                <a:spcPts val="0"/>
              </a:spcBef>
              <a:spcAft>
                <a:spcPts val="0"/>
              </a:spcAft>
              <a:buClrTx/>
              <a:buSzTx/>
              <a:buFontTx/>
              <a:buNone/>
              <a:tabLst/>
              <a:defRPr/>
            </a:pP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קרבה</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ואכפתיות</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בין</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המורים</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לתלמידים</a:t>
            </a:r>
            <a:endPar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36" name="Shape 236"/>
          <p:cNvSpPr/>
          <p:nvPr/>
        </p:nvSpPr>
        <p:spPr>
          <a:xfrm>
            <a:off x="8214001" y="2858585"/>
            <a:ext cx="1607987" cy="262690"/>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342900" rtl="0" eaLnBrk="1" fontAlgn="auto" latinLnBrk="0" hangingPunct="0">
              <a:lnSpc>
                <a:spcPct val="100000"/>
              </a:lnSpc>
              <a:spcBef>
                <a:spcPts val="0"/>
              </a:spcBef>
              <a:spcAft>
                <a:spcPts val="0"/>
              </a:spcAft>
              <a:buClrTx/>
              <a:buSzTx/>
              <a:buFontTx/>
              <a:buNone/>
              <a:tabLst/>
              <a:defRPr/>
            </a:pP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קידום</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סובלנות</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כלפי</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האחר</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והשונה</a:t>
            </a:r>
            <a:endPar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39" name="Shape 239"/>
          <p:cNvSpPr/>
          <p:nvPr/>
        </p:nvSpPr>
        <p:spPr>
          <a:xfrm>
            <a:off x="8095233" y="2453001"/>
            <a:ext cx="1726755" cy="302197"/>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342900" rtl="0"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עי</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דוד</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למעורבות</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חברתית</a:t>
            </a:r>
            <a:r>
              <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a:t>
            </a: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ואזרחית</a:t>
            </a:r>
            <a:endPar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41" name="Shape 241"/>
          <p:cNvSpPr/>
          <p:nvPr/>
        </p:nvSpPr>
        <p:spPr>
          <a:xfrm>
            <a:off x="6986518" y="2912790"/>
            <a:ext cx="789423" cy="223610"/>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נשירה</a:t>
            </a:r>
            <a:endPar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44" name="Shape 244"/>
          <p:cNvSpPr/>
          <p:nvPr/>
        </p:nvSpPr>
        <p:spPr>
          <a:xfrm>
            <a:off x="6654458" y="2548653"/>
            <a:ext cx="1120539" cy="184528"/>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105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התמדה</a:t>
            </a:r>
            <a:endPar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47" name="Shape 247"/>
          <p:cNvSpPr/>
          <p:nvPr/>
        </p:nvSpPr>
        <p:spPr>
          <a:xfrm>
            <a:off x="5248920" y="2486100"/>
            <a:ext cx="1077857" cy="567597"/>
          </a:xfrm>
          <a:prstGeom prst="rect">
            <a:avLst/>
          </a:prstGeom>
          <a:ln w="12700">
            <a:miter lim="400000"/>
          </a:ln>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lIns="34289" tIns="34289" rIns="34289" bIns="34289"/>
          <a:lstStyle>
            <a:lvl1pP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sz="1000">
                <a:latin typeface="NarkisTamMF Light"/>
                <a:ea typeface="NarkisTamMF Light"/>
                <a:cs typeface="NarkisTamMF Light"/>
                <a:sym typeface="NarkisTamMF Light"/>
              </a:defRPr>
            </a:pP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Light"/>
              </a:rPr>
              <a:t>ניהול פיתוח הצוות החינוכי</a:t>
            </a:r>
          </a:p>
        </p:txBody>
      </p:sp>
      <p:sp>
        <p:nvSpPr>
          <p:cNvPr id="252" name="Shape 252"/>
          <p:cNvSpPr/>
          <p:nvPr/>
        </p:nvSpPr>
        <p:spPr>
          <a:xfrm>
            <a:off x="2806959" y="2606510"/>
            <a:ext cx="1893184" cy="270691"/>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מסוגלות, סקרנות ועניין בלמידה</a:t>
            </a:r>
            <a:endParaRPr kumimoji="0"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55" name="Shape 255"/>
          <p:cNvSpPr/>
          <p:nvPr/>
        </p:nvSpPr>
        <p:spPr>
          <a:xfrm>
            <a:off x="2865925" y="3041045"/>
            <a:ext cx="1893185" cy="345737"/>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900" b="0" i="0" u="none" strike="noStrike" kern="0" cap="none" spc="0" normalizeH="0" baseline="0" noProof="0" dirty="0" err="1">
                <a:ln>
                  <a:noFill/>
                </a:ln>
                <a:solidFill>
                  <a:srgbClr val="000000"/>
                </a:solidFill>
                <a:effectLst/>
                <a:uLnTx/>
                <a:uFillTx/>
                <a:latin typeface="Assistant" panose="00000500000000000000" pitchFamily="2" charset="-79"/>
                <a:cs typeface="+mn-cs"/>
                <a:sym typeface="NarkisTamMF Medium"/>
              </a:rPr>
              <a:t>פרקטיקות</a:t>
            </a:r>
            <a:r>
              <a:rPr kumimoji="0" lang="he-IL"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הוראה-למידה-הערכה</a:t>
            </a:r>
            <a:endParaRPr kumimoji="0"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62" name="Shape 262"/>
          <p:cNvSpPr/>
          <p:nvPr/>
        </p:nvSpPr>
        <p:spPr>
          <a:xfrm>
            <a:off x="588383" y="4022077"/>
            <a:ext cx="1764924" cy="312686"/>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שיעור הזכאים לתעודת </a:t>
            </a:r>
            <a:r>
              <a:rPr kumimoji="0" lang="he-IL" sz="900" b="0" i="0" u="none" strike="noStrike" kern="0" cap="none" spc="0" normalizeH="0" baseline="0" noProof="0" dirty="0" smtClean="0">
                <a:ln>
                  <a:noFill/>
                </a:ln>
                <a:solidFill>
                  <a:srgbClr val="000000"/>
                </a:solidFill>
                <a:effectLst/>
                <a:uLnTx/>
                <a:uFillTx/>
                <a:latin typeface="Assistant" panose="00000500000000000000" pitchFamily="2" charset="-79"/>
                <a:cs typeface="+mn-cs"/>
                <a:sym typeface="NarkisTamMF Medium"/>
              </a:rPr>
              <a:t>בגרות</a:t>
            </a:r>
            <a:endParaRPr kumimoji="0"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72" name="Shape 272"/>
          <p:cNvSpPr/>
          <p:nvPr/>
        </p:nvSpPr>
        <p:spPr>
          <a:xfrm>
            <a:off x="406401" y="3521541"/>
            <a:ext cx="2000447" cy="309296"/>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sz="1000">
                <a:latin typeface="NarkisTamMF Medium"/>
                <a:ea typeface="NarkisTamMF Medium"/>
                <a:cs typeface="NarkisTamMF Medium"/>
                <a:sym typeface="NarkisTamMF Medium"/>
              </a:defRPr>
            </a:pPr>
            <a:r>
              <a:rPr kumimoji="0" lang="he-IL" sz="900" b="0" i="0" u="none" strike="noStrike" kern="0" cap="none" spc="0" normalizeH="0" baseline="0" noProof="0" dirty="0">
                <a:ln>
                  <a:noFill/>
                </a:ln>
                <a:solidFill>
                  <a:srgbClr val="000000"/>
                </a:solidFill>
                <a:effectLst/>
                <a:uLnTx/>
                <a:uFillTx/>
                <a:latin typeface="Assistant" panose="00000500000000000000" pitchFamily="2" charset="-79"/>
                <a:sym typeface="NarkisTamMF Medium"/>
              </a:rPr>
              <a:t>שיעור הזכאים </a:t>
            </a:r>
            <a:br>
              <a:rPr kumimoji="0" lang="he-IL" sz="900" b="0" i="0" u="none" strike="noStrike" kern="0" cap="none" spc="0" normalizeH="0" baseline="0" noProof="0" dirty="0">
                <a:ln>
                  <a:noFill/>
                </a:ln>
                <a:solidFill>
                  <a:srgbClr val="000000"/>
                </a:solidFill>
                <a:effectLst/>
                <a:uLnTx/>
                <a:uFillTx/>
                <a:latin typeface="Assistant" panose="00000500000000000000" pitchFamily="2" charset="-79"/>
                <a:sym typeface="NarkisTamMF Medium"/>
              </a:rPr>
            </a:br>
            <a:r>
              <a:rPr kumimoji="0" lang="he-IL" sz="900" b="0" i="0" u="none" strike="noStrike" kern="0" cap="none" spc="0" normalizeH="0" baseline="0" noProof="0" dirty="0">
                <a:ln>
                  <a:noFill/>
                </a:ln>
                <a:solidFill>
                  <a:srgbClr val="000000"/>
                </a:solidFill>
                <a:effectLst/>
                <a:uLnTx/>
                <a:uFillTx/>
                <a:latin typeface="Assistant" panose="00000500000000000000" pitchFamily="2" charset="-79"/>
                <a:sym typeface="NarkisTamMF Medium"/>
              </a:rPr>
              <a:t>לתעודת בגרות </a:t>
            </a:r>
            <a:r>
              <a:rPr kumimoji="0" lang="he-IL" sz="900" b="0" i="0" u="none" strike="noStrike" kern="0" cap="none" spc="0" normalizeH="0" baseline="0" noProof="0" dirty="0" smtClean="0">
                <a:ln>
                  <a:noFill/>
                </a:ln>
                <a:solidFill>
                  <a:srgbClr val="000000"/>
                </a:solidFill>
                <a:effectLst/>
                <a:uLnTx/>
                <a:uFillTx/>
                <a:latin typeface="Assistant" panose="00000500000000000000" pitchFamily="2" charset="-79"/>
                <a:sym typeface="NarkisTamMF Medium"/>
              </a:rPr>
              <a:t>מצטיינת</a:t>
            </a:r>
            <a:endParaRPr kumimoji="0" sz="900" b="0" i="0" u="none" strike="noStrike" kern="0" cap="none" spc="0" normalizeH="0" baseline="0" noProof="0" dirty="0">
              <a:ln>
                <a:noFill/>
              </a:ln>
              <a:solidFill>
                <a:srgbClr val="000000"/>
              </a:solidFill>
              <a:effectLst/>
              <a:uLnTx/>
              <a:uFillTx/>
              <a:latin typeface="Assistant" panose="00000500000000000000" pitchFamily="2" charset="-79"/>
              <a:sym typeface="NarkisTamMF Medium"/>
            </a:endParaRPr>
          </a:p>
        </p:txBody>
      </p:sp>
      <p:sp>
        <p:nvSpPr>
          <p:cNvPr id="275" name="Shape 275"/>
          <p:cNvSpPr/>
          <p:nvPr/>
        </p:nvSpPr>
        <p:spPr>
          <a:xfrm>
            <a:off x="2951471" y="3511523"/>
            <a:ext cx="1806501" cy="533262"/>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טוהר בחינות - מחברות פסולות ואירועי שקלול דיפרנציאלי</a:t>
            </a:r>
            <a:endParaRPr kumimoji="0"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81" name="Shape 281"/>
          <p:cNvSpPr/>
          <p:nvPr/>
        </p:nvSpPr>
        <p:spPr>
          <a:xfrm>
            <a:off x="602485" y="2594866"/>
            <a:ext cx="1806503" cy="376617"/>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תעודת בגרות הכוללת </a:t>
            </a:r>
            <a:r>
              <a:rPr kumimoji="0" lang="he-IL" sz="900" b="0" i="0" u="none" strike="noStrike" kern="0" cap="none" spc="0" normalizeH="0" baseline="0" noProof="0" dirty="0" smtClean="0">
                <a:ln>
                  <a:noFill/>
                </a:ln>
                <a:solidFill>
                  <a:srgbClr val="000000"/>
                </a:solidFill>
                <a:effectLst/>
                <a:uLnTx/>
                <a:uFillTx/>
                <a:latin typeface="Assistant" panose="00000500000000000000" pitchFamily="2" charset="-79"/>
                <a:cs typeface="+mn-cs"/>
                <a:sym typeface="NarkisTamMF Medium"/>
              </a:rPr>
              <a:t>אנגלית</a:t>
            </a:r>
          </a:p>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900" b="0" i="0" u="none" strike="noStrike" kern="0" cap="none" spc="0" normalizeH="0" baseline="0" noProof="0" dirty="0" smtClean="0">
                <a:ln>
                  <a:noFill/>
                </a:ln>
                <a:solidFill>
                  <a:srgbClr val="000000"/>
                </a:solidFill>
                <a:effectLst/>
                <a:uLnTx/>
                <a:uFillTx/>
                <a:latin typeface="Assistant" panose="00000500000000000000" pitchFamily="2" charset="-79"/>
                <a:cs typeface="+mn-cs"/>
                <a:sym typeface="NarkisTamMF Medium"/>
              </a:rPr>
              <a:t> - 4 </a:t>
            </a:r>
            <a:r>
              <a:rPr kumimoji="0" lang="he-IL"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או 5 </a:t>
            </a:r>
            <a:r>
              <a:rPr kumimoji="0" lang="he-IL" sz="900" b="0" i="0" u="none" strike="noStrike" kern="0" cap="none" spc="0" normalizeH="0" baseline="0" noProof="0" dirty="0" err="1" smtClean="0">
                <a:ln>
                  <a:noFill/>
                </a:ln>
                <a:solidFill>
                  <a:srgbClr val="000000"/>
                </a:solidFill>
                <a:effectLst/>
                <a:uLnTx/>
                <a:uFillTx/>
                <a:latin typeface="Assistant" panose="00000500000000000000" pitchFamily="2" charset="-79"/>
                <a:cs typeface="+mn-cs"/>
                <a:sym typeface="NarkisTamMF Medium"/>
              </a:rPr>
              <a:t>יח״ל</a:t>
            </a:r>
            <a:r>
              <a:rPr kumimoji="0" lang="he-IL" sz="900" b="0" i="0" u="none" strike="noStrike" kern="0" cap="none" spc="0" normalizeH="0" baseline="0" noProof="0" dirty="0" smtClean="0">
                <a:ln>
                  <a:noFill/>
                </a:ln>
                <a:solidFill>
                  <a:srgbClr val="000000"/>
                </a:solidFill>
                <a:effectLst/>
                <a:uLnTx/>
                <a:uFillTx/>
                <a:latin typeface="Assistant" panose="00000500000000000000" pitchFamily="2" charset="-79"/>
                <a:cs typeface="+mn-cs"/>
                <a:sym typeface="NarkisTamMF Medium"/>
              </a:rPr>
              <a:t> </a:t>
            </a:r>
            <a:endParaRPr kumimoji="0"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83" name="Shape 283"/>
          <p:cNvSpPr/>
          <p:nvPr/>
        </p:nvSpPr>
        <p:spPr>
          <a:xfrm>
            <a:off x="491514" y="3070222"/>
            <a:ext cx="1932101" cy="376617"/>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תעודת בגרות הכוללת </a:t>
            </a:r>
            <a:r>
              <a:rPr kumimoji="0" lang="he-IL" sz="900" b="0" i="0" u="none" strike="noStrike" kern="0" cap="none" spc="0" normalizeH="0" baseline="0" noProof="0" dirty="0" smtClean="0">
                <a:ln>
                  <a:noFill/>
                </a:ln>
                <a:solidFill>
                  <a:srgbClr val="000000"/>
                </a:solidFill>
                <a:effectLst/>
                <a:uLnTx/>
                <a:uFillTx/>
                <a:latin typeface="Assistant" panose="00000500000000000000" pitchFamily="2" charset="-79"/>
                <a:cs typeface="+mn-cs"/>
                <a:sym typeface="NarkisTamMF Medium"/>
              </a:rPr>
              <a:t>מתמטיקה</a:t>
            </a:r>
          </a:p>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900" b="0" i="0" u="none" strike="noStrike" kern="0" cap="none" spc="0" normalizeH="0" baseline="0" noProof="0" dirty="0" smtClean="0">
                <a:ln>
                  <a:noFill/>
                </a:ln>
                <a:solidFill>
                  <a:srgbClr val="000000"/>
                </a:solidFill>
                <a:effectLst/>
                <a:uLnTx/>
                <a:uFillTx/>
                <a:latin typeface="Assistant" panose="00000500000000000000" pitchFamily="2" charset="-79"/>
                <a:cs typeface="+mn-cs"/>
                <a:sym typeface="NarkisTamMF Medium"/>
              </a:rPr>
              <a:t> </a:t>
            </a:r>
            <a:r>
              <a:rPr kumimoji="0" lang="he-IL"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- 4 או  5 </a:t>
            </a:r>
            <a:r>
              <a:rPr kumimoji="0" lang="he-IL" sz="900" b="0" i="0" u="none" strike="noStrike" kern="0" cap="none" spc="0" normalizeH="0" baseline="0" noProof="0" dirty="0" err="1" smtClean="0">
                <a:ln>
                  <a:noFill/>
                </a:ln>
                <a:solidFill>
                  <a:srgbClr val="000000"/>
                </a:solidFill>
                <a:effectLst/>
                <a:uLnTx/>
                <a:uFillTx/>
                <a:latin typeface="Assistant" panose="00000500000000000000" pitchFamily="2" charset="-79"/>
                <a:cs typeface="+mn-cs"/>
                <a:sym typeface="NarkisTamMF Medium"/>
              </a:rPr>
              <a:t>יח״ל</a:t>
            </a:r>
            <a:r>
              <a:rPr kumimoji="0" lang="he-IL" sz="900" b="0" i="0" u="none" strike="noStrike" kern="0" cap="none" spc="0" normalizeH="0" baseline="0" noProof="0" dirty="0" smtClean="0">
                <a:ln>
                  <a:noFill/>
                </a:ln>
                <a:solidFill>
                  <a:srgbClr val="000000"/>
                </a:solidFill>
                <a:effectLst/>
                <a:uLnTx/>
                <a:uFillTx/>
                <a:latin typeface="Assistant" panose="00000500000000000000" pitchFamily="2" charset="-79"/>
                <a:cs typeface="+mn-cs"/>
                <a:sym typeface="NarkisTamMF Medium"/>
              </a:rPr>
              <a:t> </a:t>
            </a:r>
            <a:endParaRPr kumimoji="0"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331" name="Shape 331"/>
          <p:cNvSpPr/>
          <p:nvPr/>
        </p:nvSpPr>
        <p:spPr>
          <a:xfrm rot="5333284">
            <a:off x="980705" y="1137620"/>
            <a:ext cx="348777" cy="481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34289" tIns="34289" rIns="34289" bIns="34289" anchor="ctr"/>
          <a:lstStyle/>
          <a:p>
            <a:pPr marL="0" marR="0" lvl="0" indent="0" algn="r" defTabSz="914400" rtl="0" eaLnBrk="1" fontAlgn="auto" latinLnBrk="0" hangingPunct="0">
              <a:lnSpc>
                <a:spcPct val="100000"/>
              </a:lnSpc>
              <a:spcBef>
                <a:spcPts val="0"/>
              </a:spcBef>
              <a:spcAft>
                <a:spcPts val="0"/>
              </a:spcAft>
              <a:buClrTx/>
              <a:buSzTx/>
              <a:buFontTx/>
              <a:buNone/>
              <a:tabLst/>
              <a:defRPr>
                <a:latin typeface="Gill Sans MT"/>
                <a:ea typeface="Gill Sans MT"/>
                <a:cs typeface="Gill Sans MT"/>
                <a:sym typeface="Gill Sans MT"/>
              </a:defRPr>
            </a:pPr>
            <a:endParaRPr kumimoji="0" sz="15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Gill Sans MT"/>
            </a:endParaRPr>
          </a:p>
        </p:txBody>
      </p:sp>
      <p:sp>
        <p:nvSpPr>
          <p:cNvPr id="130" name="Shape 286"/>
          <p:cNvSpPr/>
          <p:nvPr/>
        </p:nvSpPr>
        <p:spPr>
          <a:xfrm>
            <a:off x="5301835" y="2975028"/>
            <a:ext cx="986053" cy="582192"/>
          </a:xfrm>
          <a:prstGeom prst="rect">
            <a:avLst/>
          </a:prstGeom>
          <a:ln w="12700">
            <a:miter lim="400000"/>
          </a:ln>
          <a:extLst>
            <a:ext uri="{C572A759-6A51-4108-AA02-DFA0A04FC94B}">
              <ma14:wrappingTextBoxFlag xmlns:p14="http://schemas.microsoft.com/office/powerpoint/2010/main" xmlns:p15="http://schemas.microsoft.com/office/powerpoint/2012/main" xmlns="" xmlns:ma14="http://schemas.microsoft.com/office/mac/drawingml/2011/main" val="1"/>
            </a:ext>
          </a:extLst>
        </p:spPr>
        <p:txBody>
          <a:bodyPr lIns="34289" tIns="34289" rIns="34289" bIns="34289"/>
          <a:lstStyle>
            <a:lvl1pPr defTabSz="457200" rtl="1">
              <a:defRPr sz="1000">
                <a:solidFill>
                  <a:srgbClr val="79BB43"/>
                </a:solidFill>
                <a:latin typeface="NarkisTamMF Medium"/>
                <a:ea typeface="NarkisTamMF Medium"/>
                <a:cs typeface="NarkisTamMF Medium"/>
                <a:sym typeface="NarkisTamMF Medium"/>
              </a:defRPr>
            </a:lvl1p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קליטה וליווי של עובדי הוראה ובעלי תפקידים בבית הספר </a:t>
            </a:r>
            <a:endPar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148" name="Shape 286"/>
          <p:cNvSpPr/>
          <p:nvPr/>
        </p:nvSpPr>
        <p:spPr>
          <a:xfrm>
            <a:off x="5061050" y="3965068"/>
            <a:ext cx="1289436" cy="480986"/>
          </a:xfrm>
          <a:prstGeom prst="rect">
            <a:avLst/>
          </a:prstGeom>
          <a:ln w="12700">
            <a:miter lim="400000"/>
          </a:ln>
          <a:extLst>
            <a:ext uri="{C572A759-6A51-4108-AA02-DFA0A04FC94B}">
              <ma14:wrappingTextBoxFlag xmlns:p14="http://schemas.microsoft.com/office/powerpoint/2010/main" xmlns:p15="http://schemas.microsoft.com/office/powerpoint/2012/main" xmlns="" xmlns:ma14="http://schemas.microsoft.com/office/mac/drawingml/2011/main" val="1"/>
            </a:ext>
          </a:extLst>
        </p:spPr>
        <p:txBody>
          <a:bodyPr lIns="34289" tIns="34289" rIns="34289" bIns="34289"/>
          <a:lstStyle>
            <a:lvl1pPr defTabSz="457200" rtl="1">
              <a:defRPr sz="1000">
                <a:solidFill>
                  <a:srgbClr val="79BB43"/>
                </a:solidFill>
                <a:latin typeface="NarkisTamMF Medium"/>
                <a:ea typeface="NarkisTamMF Medium"/>
                <a:cs typeface="NarkisTamMF Medium"/>
                <a:sym typeface="NarkisTamMF Medium"/>
              </a:defRPr>
            </a:lvl1p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עבודה שיתופית של מורים בבית הספר</a:t>
            </a:r>
            <a:endPar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2" name="AutoShape 2" descr="Image result for free icons"/>
          <p:cNvSpPr>
            <a:spLocks noChangeAspect="1" noChangeArrowheads="1"/>
          </p:cNvSpPr>
          <p:nvPr/>
        </p:nvSpPr>
        <p:spPr bwMode="auto">
          <a:xfrm>
            <a:off x="9733203" y="74890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he-IL" sz="15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Gill Sans MT"/>
            </a:endParaRPr>
          </a:p>
        </p:txBody>
      </p:sp>
      <p:sp>
        <p:nvSpPr>
          <p:cNvPr id="3" name="AutoShape 4" descr="Image result for free icons"/>
          <p:cNvSpPr>
            <a:spLocks noChangeAspect="1" noChangeArrowheads="1"/>
          </p:cNvSpPr>
          <p:nvPr/>
        </p:nvSpPr>
        <p:spPr bwMode="auto">
          <a:xfrm>
            <a:off x="9885603" y="863205"/>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he-IL" sz="15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Gill Sans MT"/>
            </a:endParaRPr>
          </a:p>
        </p:txBody>
      </p:sp>
      <p:sp>
        <p:nvSpPr>
          <p:cNvPr id="4" name="AutoShape 6" descr="Image result for free icons"/>
          <p:cNvSpPr>
            <a:spLocks noChangeAspect="1" noChangeArrowheads="1"/>
          </p:cNvSpPr>
          <p:nvPr/>
        </p:nvSpPr>
        <p:spPr bwMode="auto">
          <a:xfrm>
            <a:off x="11562003" y="97750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he-IL" sz="15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Gill Sans MT"/>
            </a:endParaRPr>
          </a:p>
        </p:txBody>
      </p:sp>
      <p:sp>
        <p:nvSpPr>
          <p:cNvPr id="5" name="AutoShape 8" descr="Image result for icons"/>
          <p:cNvSpPr>
            <a:spLocks noChangeAspect="1" noChangeArrowheads="1"/>
          </p:cNvSpPr>
          <p:nvPr/>
        </p:nvSpPr>
        <p:spPr bwMode="auto">
          <a:xfrm>
            <a:off x="11714403" y="109180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he-IL" sz="15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Gill Sans MT"/>
            </a:endParaRPr>
          </a:p>
        </p:txBody>
      </p:sp>
      <p:sp>
        <p:nvSpPr>
          <p:cNvPr id="6" name="AutoShape 10" descr="Image result for icons"/>
          <p:cNvSpPr>
            <a:spLocks noChangeAspect="1" noChangeArrowheads="1"/>
          </p:cNvSpPr>
          <p:nvPr/>
        </p:nvSpPr>
        <p:spPr bwMode="auto">
          <a:xfrm>
            <a:off x="11866803" y="120610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he-IL" sz="1500" b="0" i="0" u="none" strike="noStrike" kern="0" cap="none" spc="0" normalizeH="0" baseline="0" noProof="0">
              <a:ln>
                <a:noFill/>
              </a:ln>
              <a:solidFill>
                <a:srgbClr val="000000"/>
              </a:solidFill>
              <a:effectLst/>
              <a:uLnTx/>
              <a:uFillTx/>
              <a:latin typeface="Assistant" panose="00000500000000000000" pitchFamily="2" charset="-79"/>
              <a:cs typeface="Assistant" panose="00000500000000000000" pitchFamily="2" charset="-79"/>
              <a:sym typeface="Gill Sans MT"/>
            </a:endParaRPr>
          </a:p>
        </p:txBody>
      </p:sp>
      <p:sp>
        <p:nvSpPr>
          <p:cNvPr id="7" name="AutoShape 12" descr="Image result for icons"/>
          <p:cNvSpPr>
            <a:spLocks noChangeAspect="1" noChangeArrowheads="1"/>
          </p:cNvSpPr>
          <p:nvPr/>
        </p:nvSpPr>
        <p:spPr bwMode="auto">
          <a:xfrm>
            <a:off x="10199375" y="3710525"/>
            <a:ext cx="1242887" cy="527508"/>
          </a:xfrm>
          <a:prstGeom prst="rect">
            <a:avLst/>
          </a:prstGeom>
          <a:noFill/>
          <a:ln w="12700" cap="flat">
            <a:noFill/>
            <a:miter lim="400000"/>
          </a:ln>
          <a:effectLst/>
          <a:extLst/>
        </p:spPr>
        <p:txBody>
          <a:bodyPr wrap="square" lIns="34289" tIns="34289" rIns="34289" bIns="34289"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smtClean="0">
                <a:ln>
                  <a:noFill/>
                </a:ln>
                <a:solidFill>
                  <a:srgbClr val="000000"/>
                </a:solidFill>
                <a:effectLst/>
                <a:uLnTx/>
                <a:uFillTx/>
                <a:latin typeface="Assistant" panose="00000500000000000000" pitchFamily="2" charset="-79"/>
                <a:ea typeface="NarkisTamMF Medium"/>
                <a:sym typeface="Gill Sans MT"/>
              </a:rPr>
              <a:t>שיעור </a:t>
            </a: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rPr>
              <a:t>תלמידי חינוך מיוחד</a:t>
            </a:r>
            <a:endParaRPr kumimoji="0" lang="en-US"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endParaRPr>
          </a:p>
        </p:txBody>
      </p:sp>
      <p:sp>
        <p:nvSpPr>
          <p:cNvPr id="149" name="Shape 288"/>
          <p:cNvSpPr/>
          <p:nvPr/>
        </p:nvSpPr>
        <p:spPr>
          <a:xfrm>
            <a:off x="5399924" y="4630398"/>
            <a:ext cx="1087632" cy="551203"/>
          </a:xfrm>
          <a:prstGeom prst="rect">
            <a:avLst/>
          </a:prstGeom>
          <a:ln w="12700">
            <a:miter lim="400000"/>
          </a:ln>
          <a:extLst>
            <a:ext uri="{C572A759-6A51-4108-AA02-DFA0A04FC94B}">
              <ma14:wrappingTextBoxFlag xmlns:p14="http://schemas.microsoft.com/office/powerpoint/2010/main" xmlns:p15="http://schemas.microsoft.com/office/powerpoint/2012/main" xmlns="" xmlns:ma14="http://schemas.microsoft.com/office/mac/drawingml/2011/main" val="1"/>
            </a:ext>
          </a:extLst>
        </p:spPr>
        <p:txBody>
          <a:bodyPr lIns="34289" tIns="34289" rIns="34289" bIns="34289"/>
          <a:lstStyle/>
          <a:p>
            <a:pPr marL="0" marR="0" lvl="0" indent="0" algn="l" defTabSz="342900" rtl="0"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rPr>
              <a:t>שביעות רצון מורים מבית הספר</a:t>
            </a:r>
            <a:endParaRPr kumimoji="0"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endParaRPr>
          </a:p>
        </p:txBody>
      </p:sp>
      <p:sp>
        <p:nvSpPr>
          <p:cNvPr id="161" name="Shape 310"/>
          <p:cNvSpPr/>
          <p:nvPr/>
        </p:nvSpPr>
        <p:spPr>
          <a:xfrm>
            <a:off x="8021267" y="4097274"/>
            <a:ext cx="1756124" cy="184529"/>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8100" tIns="38100" rIns="38100" bIns="38100" numCol="1" anchor="t">
            <a:noAutofit/>
          </a:bodyPr>
          <a:lstStyle>
            <a:lvl1pPr defTabSz="457200" rtl="1">
              <a:defRPr sz="1000">
                <a:solidFill>
                  <a:srgbClr val="FF9601"/>
                </a:solidFill>
                <a:latin typeface="NarkisTamMF Medium"/>
                <a:ea typeface="NarkisTamMF Medium"/>
                <a:cs typeface="NarkisTamMF Medium"/>
                <a:sym typeface="NarkisTamMF Medium"/>
              </a:defRPr>
            </a:lvl1p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גיוס</a:t>
            </a: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Assistant" panose="00000500000000000000" pitchFamily="2" charset="-79"/>
                <a:sym typeface="NarkisTamMF Medium"/>
              </a:rPr>
              <a:t> </a:t>
            </a: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לשירות</a:t>
            </a: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Assistant" panose="00000500000000000000" pitchFamily="2" charset="-79"/>
                <a:sym typeface="NarkisTamMF Medium"/>
              </a:rPr>
              <a:t> </a:t>
            </a: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צבאי</a:t>
            </a:r>
            <a:endParaRPr kumimoji="0"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endParaRPr>
          </a:p>
        </p:txBody>
      </p:sp>
      <p:sp>
        <p:nvSpPr>
          <p:cNvPr id="162" name="Shape 310"/>
          <p:cNvSpPr/>
          <p:nvPr/>
        </p:nvSpPr>
        <p:spPr>
          <a:xfrm>
            <a:off x="7960337" y="4377802"/>
            <a:ext cx="1830397" cy="355990"/>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8100" tIns="38100" rIns="38100" bIns="38100" numCol="1" anchor="t">
            <a:noAutofit/>
          </a:bodyPr>
          <a:lstStyle>
            <a:lvl1pPr defTabSz="457200" rtl="1">
              <a:defRPr sz="1000">
                <a:solidFill>
                  <a:srgbClr val="FF9601"/>
                </a:solidFill>
                <a:latin typeface="NarkisTamMF Medium"/>
                <a:ea typeface="NarkisTamMF Medium"/>
                <a:cs typeface="NarkisTamMF Medium"/>
                <a:sym typeface="NarkisTamMF Medium"/>
              </a:defRPr>
            </a:lvl1p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התנדבות לשירות לאומי/אזרחי/צבאי</a:t>
            </a:r>
          </a:p>
        </p:txBody>
      </p:sp>
      <p:sp>
        <p:nvSpPr>
          <p:cNvPr id="76" name="Shape 310"/>
          <p:cNvSpPr/>
          <p:nvPr/>
        </p:nvSpPr>
        <p:spPr>
          <a:xfrm>
            <a:off x="7961140" y="4731639"/>
            <a:ext cx="1834251" cy="355990"/>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8100" tIns="38100" rIns="38100" bIns="38100" numCol="1" anchor="ctr">
            <a:noAutofit/>
          </a:bodyPr>
          <a:lstStyle>
            <a:lvl1pPr defTabSz="457200" rtl="1">
              <a:defRPr sz="1000">
                <a:solidFill>
                  <a:srgbClr val="FF9601"/>
                </a:solidFill>
                <a:latin typeface="NarkisTamMF Medium"/>
                <a:ea typeface="NarkisTamMF Medium"/>
                <a:cs typeface="NarkisTamMF Medium"/>
                <a:sym typeface="NarkisTamMF Medium"/>
              </a:defRPr>
            </a:lvl1p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שותפות הורים</a:t>
            </a:r>
          </a:p>
        </p:txBody>
      </p:sp>
      <p:pic>
        <p:nvPicPr>
          <p:cNvPr id="9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892" y="857252"/>
            <a:ext cx="10673915" cy="343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38331" y="887771"/>
            <a:ext cx="7290384" cy="369332"/>
          </a:xfrm>
          <a:prstGeom prst="rect">
            <a:avLst/>
          </a:prstGeom>
          <a:noFill/>
        </p:spPr>
        <p:txBody>
          <a:bodyPr wrap="square" rtlCol="1">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FFFFFF"/>
                </a:solidFill>
                <a:effectLst/>
                <a:uLnTx/>
                <a:uFillTx/>
                <a:latin typeface="Gill Sans MT"/>
                <a:sym typeface="Gill Sans MT"/>
              </a:rPr>
              <a:t>התמונה החינוכית - מדדי החטיבה העליונה</a:t>
            </a:r>
          </a:p>
        </p:txBody>
      </p:sp>
      <p:sp>
        <p:nvSpPr>
          <p:cNvPr id="56" name="Shape 202"/>
          <p:cNvSpPr/>
          <p:nvPr/>
        </p:nvSpPr>
        <p:spPr>
          <a:xfrm>
            <a:off x="9849185" y="1218274"/>
            <a:ext cx="2060323" cy="4265009"/>
          </a:xfrm>
          <a:prstGeom prst="rect">
            <a:avLst/>
          </a:prstGeom>
          <a:noFill/>
          <a:ln w="12700" cap="flat">
            <a:noFill/>
            <a:miter lim="400000"/>
          </a:ln>
          <a:effectLst/>
        </p:spPr>
        <p:txBody>
          <a:bodyPr wrap="square" lIns="34289" tIns="34289" rIns="34289" bIns="34289"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lang="he-IL"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endParaRPr>
          </a:p>
          <a:p>
            <a:pPr marL="0" marR="0" lvl="0" indent="0" algn="r" defTabSz="914400" rtl="1" eaLnBrk="1" fontAlgn="auto" latinLnBrk="0" hangingPunct="0">
              <a:lnSpc>
                <a:spcPct val="100000"/>
              </a:lnSpc>
              <a:spcBef>
                <a:spcPts val="0"/>
              </a:spcBef>
              <a:spcAft>
                <a:spcPts val="0"/>
              </a:spcAft>
              <a:buClrTx/>
              <a:buSzTx/>
              <a:buFontTx/>
              <a:buNone/>
              <a:tabLst/>
              <a:defRPr/>
            </a:pPr>
            <a:endParaRPr kumimoji="0" lang="he-IL"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endParaRPr>
          </a:p>
          <a:p>
            <a:pPr marL="0" marR="0" lvl="0" indent="0" algn="r" defTabSz="914400" rtl="1" eaLnBrk="1" fontAlgn="auto" latinLnBrk="0" hangingPunct="0">
              <a:lnSpc>
                <a:spcPct val="100000"/>
              </a:lnSpc>
              <a:spcBef>
                <a:spcPts val="0"/>
              </a:spcBef>
              <a:spcAft>
                <a:spcPts val="0"/>
              </a:spcAft>
              <a:buClrTx/>
              <a:buSzTx/>
              <a:buFontTx/>
              <a:buNone/>
              <a:tabLst/>
              <a:defRPr/>
            </a:pPr>
            <a:endParaRPr kumimoji="0" lang="he-IL"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endParaRPr>
          </a:p>
          <a:p>
            <a:pPr marL="0" marR="0" lvl="0" indent="0" algn="r" defTabSz="914400" rtl="1" eaLnBrk="1" fontAlgn="auto" latinLnBrk="0" hangingPunct="0">
              <a:lnSpc>
                <a:spcPct val="100000"/>
              </a:lnSpc>
              <a:spcBef>
                <a:spcPts val="0"/>
              </a:spcBef>
              <a:spcAft>
                <a:spcPts val="0"/>
              </a:spcAft>
              <a:buClrTx/>
              <a:buSzTx/>
              <a:buFontTx/>
              <a:buNone/>
              <a:tabLst/>
              <a:defRPr/>
            </a:pPr>
            <a:endParaRPr kumimoji="0" lang="he-IL"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endParaRPr>
          </a:p>
          <a:p>
            <a:pPr marL="0" marR="0" lvl="0" indent="0" algn="r" defTabSz="914400" rtl="1" eaLnBrk="1" fontAlgn="auto" latinLnBrk="0" hangingPunct="0">
              <a:lnSpc>
                <a:spcPct val="100000"/>
              </a:lnSpc>
              <a:spcBef>
                <a:spcPts val="0"/>
              </a:spcBef>
              <a:spcAft>
                <a:spcPts val="0"/>
              </a:spcAft>
              <a:buClrTx/>
              <a:buSzTx/>
              <a:buFontTx/>
              <a:buNone/>
              <a:tabLst/>
              <a:defRPr/>
            </a:pPr>
            <a:endParaRPr kumimoji="0" lang="he-IL"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endParaRPr>
          </a:p>
          <a:p>
            <a:pPr marL="0" marR="0" lvl="0" indent="0" algn="r" defTabSz="914400" rtl="1" eaLnBrk="1" fontAlgn="auto" latinLnBrk="0" hangingPunct="0">
              <a:lnSpc>
                <a:spcPct val="100000"/>
              </a:lnSpc>
              <a:spcBef>
                <a:spcPts val="0"/>
              </a:spcBef>
              <a:spcAft>
                <a:spcPts val="0"/>
              </a:spcAft>
              <a:buClrTx/>
              <a:buSzTx/>
              <a:buFontTx/>
              <a:buNone/>
              <a:tabLst/>
              <a:defRPr/>
            </a:pPr>
            <a:endParaRPr kumimoji="0" lang="he-IL"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endParaRPr>
          </a:p>
          <a:p>
            <a:pPr marL="0" marR="0" lvl="0" indent="0" algn="r" defTabSz="914400" rtl="1" eaLnBrk="1" fontAlgn="auto" latinLnBrk="0" hangingPunct="0">
              <a:lnSpc>
                <a:spcPct val="100000"/>
              </a:lnSpc>
              <a:spcBef>
                <a:spcPts val="0"/>
              </a:spcBef>
              <a:spcAft>
                <a:spcPts val="0"/>
              </a:spcAft>
              <a:buClrTx/>
              <a:buSzTx/>
              <a:buFontTx/>
              <a:buNone/>
              <a:tabLst/>
              <a:defRPr/>
            </a:pPr>
            <a:endParaRPr kumimoji="0" sz="1050" b="0" i="0" u="none" strike="noStrike" kern="0" cap="none" spc="0" normalizeH="0" baseline="0" noProof="0" dirty="0">
              <a:ln>
                <a:noFill/>
              </a:ln>
              <a:solidFill>
                <a:srgbClr val="000000"/>
              </a:solidFill>
              <a:effectLst/>
              <a:uLnTx/>
              <a:uFillTx/>
              <a:latin typeface="Assistant" panose="00000500000000000000" pitchFamily="2" charset="-79"/>
              <a:ea typeface="NarkisTamMF Medium"/>
              <a:sym typeface="Gill Sans MT"/>
            </a:endParaRPr>
          </a:p>
        </p:txBody>
      </p:sp>
      <p:sp>
        <p:nvSpPr>
          <p:cNvPr id="57" name="Shape 262"/>
          <p:cNvSpPr/>
          <p:nvPr/>
        </p:nvSpPr>
        <p:spPr>
          <a:xfrm>
            <a:off x="2985539" y="4046168"/>
            <a:ext cx="1764924" cy="312686"/>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900" b="0" i="0" u="none" strike="noStrike" kern="0" cap="none" spc="0" normalizeH="0" baseline="0" noProof="0" dirty="0">
                <a:ln>
                  <a:noFill/>
                </a:ln>
                <a:solidFill>
                  <a:srgbClr val="000000"/>
                </a:solidFill>
                <a:effectLst/>
                <a:uLnTx/>
                <a:uFillTx/>
                <a:latin typeface="Assistant" panose="00000500000000000000" pitchFamily="2" charset="-79"/>
                <a:cs typeface="+mn-cs"/>
                <a:sym typeface="NarkisTamMF Medium"/>
              </a:rPr>
              <a:t>אחוז זכאים להסמכה טכנולוגי </a:t>
            </a:r>
            <a:r>
              <a:rPr kumimoji="0" lang="he-IL" sz="900" b="0" i="0" u="none" strike="noStrike" kern="0" cap="none" spc="0" normalizeH="0" baseline="0" noProof="0" dirty="0" smtClean="0">
                <a:ln>
                  <a:noFill/>
                </a:ln>
                <a:solidFill>
                  <a:srgbClr val="FF0000"/>
                </a:solidFill>
                <a:effectLst/>
                <a:uLnTx/>
                <a:uFillTx/>
                <a:latin typeface="Assistant" panose="00000500000000000000" pitchFamily="2" charset="-79"/>
                <a:cs typeface="+mn-cs"/>
                <a:sym typeface="NarkisTamMF Medium"/>
              </a:rPr>
              <a:t>חדש</a:t>
            </a:r>
            <a:endParaRPr kumimoji="0" sz="900" b="0" i="0" u="none" strike="noStrike" kern="0" cap="none" spc="0" normalizeH="0" baseline="0" noProof="0" dirty="0">
              <a:ln>
                <a:noFill/>
              </a:ln>
              <a:solidFill>
                <a:srgbClr val="FF0000"/>
              </a:solidFill>
              <a:effectLst/>
              <a:uLnTx/>
              <a:uFillTx/>
              <a:latin typeface="Assistant" panose="00000500000000000000" pitchFamily="2" charset="-79"/>
              <a:cs typeface="+mn-cs"/>
              <a:sym typeface="NarkisTamMF Medium"/>
            </a:endParaRPr>
          </a:p>
        </p:txBody>
      </p:sp>
      <p:sp>
        <p:nvSpPr>
          <p:cNvPr id="8" name="TextBox 7"/>
          <p:cNvSpPr txBox="1"/>
          <p:nvPr/>
        </p:nvSpPr>
        <p:spPr>
          <a:xfrm>
            <a:off x="9760163" y="2824226"/>
            <a:ext cx="1690644" cy="573497"/>
          </a:xfrm>
          <a:prstGeom prst="rect">
            <a:avLst/>
          </a:prstGeom>
          <a:noFill/>
          <a:ln w="12700" cap="flat">
            <a:noFill/>
            <a:miter lim="400000"/>
          </a:ln>
          <a:effectLst/>
        </p:spPr>
        <p:txBody>
          <a:bodyPr wrap="square" lIns="34289" tIns="34289" rIns="34289" bIns="34289" numCol="1" anchor="t">
            <a:noAutofit/>
          </a:bodyPr>
          <a:lstStyle>
            <a:defPPr>
              <a:defRPr lang="en-US"/>
            </a:defPPr>
            <a:lvl1pPr algn="r" rtl="1">
              <a:defRPr sz="1400">
                <a:latin typeface="Assistant" panose="00000500000000000000" pitchFamily="2" charset="-79"/>
                <a:ea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sym typeface="Gill Sans MT"/>
              </a:rPr>
              <a:t>שיעור התלמידים בחינוך הטכנולוגי</a:t>
            </a:r>
            <a:endParaRPr kumimoji="0" lang="en-US" sz="1050" b="0" i="0" u="none" strike="noStrike" kern="0" cap="none" spc="0" normalizeH="0" baseline="0" noProof="0" dirty="0">
              <a:ln>
                <a:noFill/>
              </a:ln>
              <a:solidFill>
                <a:srgbClr val="000000"/>
              </a:solidFill>
              <a:effectLst/>
              <a:uLnTx/>
              <a:uFillTx/>
              <a:sym typeface="Gill Sans MT"/>
            </a:endParaRPr>
          </a:p>
          <a:p>
            <a:pPr marL="0" marR="0" lvl="0" indent="0" algn="r" defTabSz="914400" rtl="1" eaLnBrk="1" fontAlgn="auto" latinLnBrk="0" hangingPunct="0">
              <a:lnSpc>
                <a:spcPct val="100000"/>
              </a:lnSpc>
              <a:spcBef>
                <a:spcPts val="0"/>
              </a:spcBef>
              <a:spcAft>
                <a:spcPts val="0"/>
              </a:spcAft>
              <a:buClrTx/>
              <a:buSzTx/>
              <a:buFontTx/>
              <a:buNone/>
              <a:tabLst/>
              <a:defRPr/>
            </a:pPr>
            <a:endParaRPr kumimoji="0" lang="he-IL" sz="1050" b="0" i="0" u="none" strike="noStrike" kern="0" cap="none" spc="0" normalizeH="0" baseline="0" noProof="0" dirty="0">
              <a:ln>
                <a:noFill/>
              </a:ln>
              <a:solidFill>
                <a:srgbClr val="000000"/>
              </a:solidFill>
              <a:effectLst/>
              <a:uLnTx/>
              <a:uFillTx/>
              <a:sym typeface="Gill Sans MT"/>
            </a:endParaRPr>
          </a:p>
        </p:txBody>
      </p:sp>
      <p:sp>
        <p:nvSpPr>
          <p:cNvPr id="9" name="TextBox 8"/>
          <p:cNvSpPr txBox="1"/>
          <p:nvPr/>
        </p:nvSpPr>
        <p:spPr>
          <a:xfrm>
            <a:off x="9703109" y="2459068"/>
            <a:ext cx="1756379" cy="230833"/>
          </a:xfrm>
          <a:prstGeom prst="rect">
            <a:avLst/>
          </a:prstGeom>
          <a:noFill/>
          <a:ln w="12700" cap="flat">
            <a:noFill/>
            <a:miter lim="400000"/>
          </a:ln>
          <a:effectLst/>
        </p:spPr>
        <p:txBody>
          <a:bodyPr wrap="square" lIns="34289" tIns="34289" rIns="34289" bIns="34289" numCol="1" anchor="t">
            <a:noAutofit/>
          </a:bodyPr>
          <a:lstStyle>
            <a:defPPr>
              <a:defRPr lang="en-US"/>
            </a:defPPr>
            <a:lvl1pPr algn="r" rtl="1">
              <a:defRPr sz="1400">
                <a:latin typeface="Assistant" panose="00000500000000000000" pitchFamily="2" charset="-79"/>
                <a:ea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sym typeface="Gill Sans MT"/>
              </a:rPr>
              <a:t>חציון ותק הוראה</a:t>
            </a:r>
            <a:endParaRPr kumimoji="0" lang="en-US" sz="1050" b="0" i="0" u="none" strike="noStrike" kern="0" cap="none" spc="0" normalizeH="0" baseline="0" noProof="0" dirty="0">
              <a:ln>
                <a:noFill/>
              </a:ln>
              <a:solidFill>
                <a:srgbClr val="000000"/>
              </a:solidFill>
              <a:effectLst/>
              <a:uLnTx/>
              <a:uFillTx/>
              <a:sym typeface="Gill Sans MT"/>
            </a:endParaRPr>
          </a:p>
        </p:txBody>
      </p:sp>
      <p:sp>
        <p:nvSpPr>
          <p:cNvPr id="10" name="TextBox 9"/>
          <p:cNvSpPr txBox="1"/>
          <p:nvPr/>
        </p:nvSpPr>
        <p:spPr>
          <a:xfrm>
            <a:off x="9869857" y="3307474"/>
            <a:ext cx="1582073" cy="582296"/>
          </a:xfrm>
          <a:prstGeom prst="rect">
            <a:avLst/>
          </a:prstGeom>
          <a:noFill/>
          <a:ln w="12700" cap="flat">
            <a:noFill/>
            <a:miter lim="400000"/>
          </a:ln>
          <a:effectLst/>
        </p:spPr>
        <p:txBody>
          <a:bodyPr wrap="square" lIns="34289" tIns="34289" rIns="34289" bIns="34289" numCol="1" anchor="t">
            <a:noAutofit/>
          </a:bodyPr>
          <a:lstStyle>
            <a:defPPr>
              <a:defRPr lang="en-US"/>
            </a:defPPr>
            <a:lvl1pPr algn="r" rtl="1">
              <a:defRPr sz="1400">
                <a:latin typeface="Assistant" panose="00000500000000000000" pitchFamily="2" charset="-79"/>
                <a:ea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sym typeface="Gill Sans MT"/>
              </a:rPr>
              <a:t>שיעור המורים בעלי תואר שני ומעלה</a:t>
            </a:r>
            <a:endParaRPr kumimoji="0" lang="en-US" sz="1050" b="0" i="0" u="none" strike="noStrike" kern="0" cap="none" spc="0" normalizeH="0" baseline="0" noProof="0" dirty="0">
              <a:ln>
                <a:noFill/>
              </a:ln>
              <a:solidFill>
                <a:srgbClr val="000000"/>
              </a:solidFill>
              <a:effectLst/>
              <a:uLnTx/>
              <a:uFillTx/>
              <a:sym typeface="Gill Sans MT"/>
            </a:endParaRPr>
          </a:p>
          <a:p>
            <a:pPr marL="0" marR="0" lvl="0" indent="0" algn="r" defTabSz="914400" rtl="1" eaLnBrk="1" fontAlgn="auto" latinLnBrk="0" hangingPunct="0">
              <a:lnSpc>
                <a:spcPct val="100000"/>
              </a:lnSpc>
              <a:spcBef>
                <a:spcPts val="0"/>
              </a:spcBef>
              <a:spcAft>
                <a:spcPts val="0"/>
              </a:spcAft>
              <a:buClrTx/>
              <a:buSzTx/>
              <a:buFontTx/>
              <a:buNone/>
              <a:tabLst/>
              <a:defRPr/>
            </a:pPr>
            <a:endParaRPr kumimoji="0" lang="he-IL" sz="1050" b="0" i="0" u="none" strike="noStrike" kern="0" cap="none" spc="0" normalizeH="0" baseline="0" noProof="0" dirty="0">
              <a:ln>
                <a:noFill/>
              </a:ln>
              <a:solidFill>
                <a:srgbClr val="000000"/>
              </a:solidFill>
              <a:effectLst/>
              <a:uLnTx/>
              <a:uFillTx/>
              <a:sym typeface="Gill Sans MT"/>
            </a:endParaRPr>
          </a:p>
        </p:txBody>
      </p:sp>
      <p:sp>
        <p:nvSpPr>
          <p:cNvPr id="12" name="TextBox 11"/>
          <p:cNvSpPr txBox="1"/>
          <p:nvPr/>
        </p:nvSpPr>
        <p:spPr>
          <a:xfrm>
            <a:off x="9988020" y="4158423"/>
            <a:ext cx="1444165" cy="392415"/>
          </a:xfrm>
          <a:prstGeom prst="rect">
            <a:avLst/>
          </a:prstGeom>
          <a:noFill/>
          <a:ln w="12700" cap="flat">
            <a:noFill/>
            <a:miter lim="400000"/>
          </a:ln>
          <a:effectLst/>
        </p:spPr>
        <p:txBody>
          <a:bodyPr wrap="square" lIns="34289" tIns="34289" rIns="34289" bIns="34289" numCol="1" anchor="t">
            <a:noAutofit/>
          </a:bodyPr>
          <a:lstStyle>
            <a:defPPr>
              <a:defRPr lang="en-US"/>
            </a:defPPr>
            <a:lvl1pPr algn="r" rtl="1">
              <a:defRPr sz="1400">
                <a:latin typeface="Assistant" panose="00000500000000000000" pitchFamily="2" charset="-79"/>
                <a:ea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smtClean="0">
                <a:ln>
                  <a:noFill/>
                </a:ln>
                <a:solidFill>
                  <a:srgbClr val="000000"/>
                </a:solidFill>
                <a:effectLst/>
                <a:uLnTx/>
                <a:uFillTx/>
                <a:sym typeface="Gill Sans MT"/>
              </a:rPr>
              <a:t>שיעור התאמות: בסמכות המוסד + ועדה מחוזית </a:t>
            </a:r>
            <a:r>
              <a:rPr kumimoji="0" lang="he-IL" sz="1050" b="0" i="0" u="none" strike="noStrike" kern="0" cap="none" spc="0" normalizeH="0" baseline="0" noProof="0" dirty="0" smtClean="0">
                <a:ln>
                  <a:noFill/>
                </a:ln>
                <a:solidFill>
                  <a:srgbClr val="FF0000"/>
                </a:solidFill>
                <a:effectLst/>
                <a:uLnTx/>
                <a:uFillTx/>
                <a:sym typeface="Gill Sans MT"/>
              </a:rPr>
              <a:t>חדש</a:t>
            </a:r>
          </a:p>
          <a:p>
            <a:pPr marL="0" marR="0" lvl="0" indent="0" algn="r" defTabSz="914400" rtl="1" eaLnBrk="1" fontAlgn="auto" latinLnBrk="0" hangingPunct="0">
              <a:lnSpc>
                <a:spcPct val="100000"/>
              </a:lnSpc>
              <a:spcBef>
                <a:spcPts val="0"/>
              </a:spcBef>
              <a:spcAft>
                <a:spcPts val="0"/>
              </a:spcAft>
              <a:buClrTx/>
              <a:buSzTx/>
              <a:buFontTx/>
              <a:buNone/>
              <a:tabLst/>
              <a:defRPr/>
            </a:pPr>
            <a:endParaRPr kumimoji="0" lang="he-IL" sz="1050" b="0" i="0" u="none" strike="noStrike" kern="0" cap="none" spc="0" normalizeH="0" baseline="0" noProof="0" dirty="0">
              <a:ln>
                <a:noFill/>
              </a:ln>
              <a:solidFill>
                <a:srgbClr val="000000"/>
              </a:solidFill>
              <a:effectLst/>
              <a:uLnTx/>
              <a:uFillTx/>
              <a:sym typeface="Gill Sans MT"/>
            </a:endParaRPr>
          </a:p>
        </p:txBody>
      </p:sp>
      <p:sp>
        <p:nvSpPr>
          <p:cNvPr id="13" name="TextBox 12"/>
          <p:cNvSpPr txBox="1"/>
          <p:nvPr/>
        </p:nvSpPr>
        <p:spPr>
          <a:xfrm>
            <a:off x="9942509" y="5202120"/>
            <a:ext cx="1462787" cy="392415"/>
          </a:xfrm>
          <a:prstGeom prst="rect">
            <a:avLst/>
          </a:prstGeom>
          <a:noFill/>
          <a:ln w="12700" cap="flat">
            <a:noFill/>
            <a:miter lim="400000"/>
          </a:ln>
          <a:effectLst/>
        </p:spPr>
        <p:txBody>
          <a:bodyPr wrap="square" lIns="34289" tIns="34289" rIns="34289" bIns="34289" numCol="1" anchor="t">
            <a:noAutofit/>
          </a:bodyPr>
          <a:lstStyle>
            <a:defPPr>
              <a:defRPr lang="en-US"/>
            </a:defPPr>
            <a:lvl1pPr algn="r" rtl="1">
              <a:defRPr sz="1400">
                <a:latin typeface="Assistant" panose="00000500000000000000" pitchFamily="2" charset="-79"/>
                <a:ea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err="1" smtClean="0">
                <a:ln>
                  <a:noFill/>
                </a:ln>
                <a:solidFill>
                  <a:srgbClr val="000000"/>
                </a:solidFill>
                <a:effectLst/>
                <a:uLnTx/>
                <a:uFillTx/>
                <a:sym typeface="Gill Sans MT"/>
              </a:rPr>
              <a:t>תוכניות</a:t>
            </a:r>
            <a:r>
              <a:rPr kumimoji="0" lang="he-IL" sz="1050" b="0" i="0" u="none" strike="noStrike" kern="0" cap="none" spc="0" normalizeH="0" baseline="0" noProof="0" dirty="0" smtClean="0">
                <a:ln>
                  <a:noFill/>
                </a:ln>
                <a:solidFill>
                  <a:srgbClr val="000000"/>
                </a:solidFill>
                <a:effectLst/>
                <a:uLnTx/>
                <a:uFillTx/>
                <a:sym typeface="Gill Sans MT"/>
              </a:rPr>
              <a:t> לתלמידים </a:t>
            </a:r>
            <a:r>
              <a:rPr kumimoji="0" lang="he-IL" sz="1050" b="0" i="0" u="none" strike="noStrike" kern="0" cap="none" spc="0" normalizeH="0" baseline="0" noProof="0" dirty="0">
                <a:ln>
                  <a:noFill/>
                </a:ln>
                <a:solidFill>
                  <a:srgbClr val="000000"/>
                </a:solidFill>
                <a:effectLst/>
                <a:uLnTx/>
                <a:uFillTx/>
                <a:sym typeface="Gill Sans MT"/>
              </a:rPr>
              <a:t>מחוננים </a:t>
            </a:r>
            <a:r>
              <a:rPr kumimoji="0" lang="he-IL" sz="1050" b="0" i="0" u="none" strike="noStrike" kern="0" cap="none" spc="0" normalizeH="0" baseline="0" noProof="0" dirty="0" smtClean="0">
                <a:ln>
                  <a:noFill/>
                </a:ln>
                <a:solidFill>
                  <a:srgbClr val="000000"/>
                </a:solidFill>
                <a:effectLst/>
                <a:uLnTx/>
                <a:uFillTx/>
                <a:sym typeface="Gill Sans MT"/>
              </a:rPr>
              <a:t>ומצטיינים במוסד </a:t>
            </a:r>
            <a:r>
              <a:rPr kumimoji="0" lang="he-IL" sz="1050" b="0" i="0" u="none" strike="noStrike" kern="0" cap="none" spc="0" normalizeH="0" baseline="0" noProof="0" dirty="0" smtClean="0">
                <a:ln>
                  <a:noFill/>
                </a:ln>
                <a:solidFill>
                  <a:srgbClr val="FF0000"/>
                </a:solidFill>
                <a:effectLst/>
                <a:uLnTx/>
                <a:uFillTx/>
                <a:sym typeface="Gill Sans MT"/>
              </a:rPr>
              <a:t>חדש</a:t>
            </a:r>
            <a:endParaRPr kumimoji="0" lang="he-IL" sz="1050" b="0" i="0" u="none" strike="noStrike" kern="0" cap="none" spc="0" normalizeH="0" baseline="0" noProof="0" dirty="0">
              <a:ln>
                <a:noFill/>
              </a:ln>
              <a:solidFill>
                <a:srgbClr val="FF0000"/>
              </a:solidFill>
              <a:effectLst/>
              <a:uLnTx/>
              <a:uFillTx/>
              <a:sym typeface="Gill Sans MT"/>
            </a:endParaRPr>
          </a:p>
          <a:p>
            <a:pPr marL="0" marR="0" lvl="0" indent="0" algn="r" defTabSz="914400" rtl="1" eaLnBrk="1" fontAlgn="auto" latinLnBrk="0" hangingPunct="0">
              <a:lnSpc>
                <a:spcPct val="100000"/>
              </a:lnSpc>
              <a:spcBef>
                <a:spcPts val="0"/>
              </a:spcBef>
              <a:spcAft>
                <a:spcPts val="0"/>
              </a:spcAft>
              <a:buClrTx/>
              <a:buSzTx/>
              <a:buFontTx/>
              <a:buNone/>
              <a:tabLst/>
              <a:defRPr/>
            </a:pPr>
            <a:endParaRPr kumimoji="0" lang="he-IL" sz="1050" b="0" i="0" u="none" strike="noStrike" kern="0" cap="none" spc="0" normalizeH="0" baseline="0" noProof="0" dirty="0">
              <a:ln>
                <a:noFill/>
              </a:ln>
              <a:solidFill>
                <a:srgbClr val="000000"/>
              </a:solidFill>
              <a:effectLst/>
              <a:uLnTx/>
              <a:uFillTx/>
              <a:sym typeface="Gill Sans MT"/>
            </a:endParaRPr>
          </a:p>
        </p:txBody>
      </p:sp>
      <p:sp>
        <p:nvSpPr>
          <p:cNvPr id="15" name="TextBox 14"/>
          <p:cNvSpPr txBox="1"/>
          <p:nvPr/>
        </p:nvSpPr>
        <p:spPr>
          <a:xfrm>
            <a:off x="9466245" y="2026027"/>
            <a:ext cx="2011620" cy="392415"/>
          </a:xfrm>
          <a:prstGeom prst="rect">
            <a:avLst/>
          </a:prstGeom>
          <a:noFill/>
          <a:ln w="12700" cap="flat">
            <a:noFill/>
            <a:miter lim="400000"/>
          </a:ln>
          <a:effectLst/>
        </p:spPr>
        <p:txBody>
          <a:bodyPr wrap="square" lIns="34289" tIns="34289" rIns="34289" bIns="34289" numCol="1" anchor="t">
            <a:noAutofit/>
          </a:bodyPr>
          <a:lstStyle>
            <a:defPPr>
              <a:defRPr lang="en-US"/>
            </a:defPPr>
            <a:lvl1pPr algn="r">
              <a:defRPr sz="1600" b="1">
                <a:solidFill>
                  <a:srgbClr val="FEC76C"/>
                </a:solidFill>
                <a:latin typeface="Arial" panose="020B0604020202020204" pitchFamily="34" charset="0"/>
                <a:ea typeface="ArbelMF"/>
                <a:cs typeface="Arial" panose="020B0604020202020204" pitchFamily="34" charset="0"/>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he-IL" sz="1200" b="1" i="0" u="none" strike="noStrike" kern="0" cap="none" spc="0" normalizeH="0" baseline="0" noProof="0" dirty="0">
                <a:ln>
                  <a:noFill/>
                </a:ln>
                <a:solidFill>
                  <a:srgbClr val="B88472"/>
                </a:solidFill>
                <a:effectLst/>
                <a:uLnTx/>
                <a:uFillTx/>
                <a:latin typeface="Arial" panose="020B0604020202020204" pitchFamily="34" charset="0"/>
                <a:cs typeface="Arial" panose="020B0604020202020204" pitchFamily="34" charset="0"/>
                <a:sym typeface="Gill Sans MT"/>
              </a:rPr>
              <a:t>מאפייני מוסד </a:t>
            </a:r>
          </a:p>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he-IL" sz="1200" b="1" i="0" u="none" strike="noStrike" kern="0" cap="none" spc="0" normalizeH="0" baseline="0" noProof="0" dirty="0">
              <a:ln>
                <a:noFill/>
              </a:ln>
              <a:solidFill>
                <a:srgbClr val="B88472"/>
              </a:solidFill>
              <a:effectLst/>
              <a:uLnTx/>
              <a:uFillTx/>
              <a:latin typeface="Arial" panose="020B0604020202020204" pitchFamily="34" charset="0"/>
              <a:cs typeface="Arial" panose="020B0604020202020204" pitchFamily="34" charset="0"/>
              <a:sym typeface="Gill Sans MT"/>
            </a:endParaRPr>
          </a:p>
        </p:txBody>
      </p:sp>
      <p:sp>
        <p:nvSpPr>
          <p:cNvPr id="16" name="TextBox 15"/>
          <p:cNvSpPr txBox="1"/>
          <p:nvPr/>
        </p:nvSpPr>
        <p:spPr>
          <a:xfrm>
            <a:off x="9805672" y="4744783"/>
            <a:ext cx="1599625" cy="342847"/>
          </a:xfrm>
          <a:prstGeom prst="rect">
            <a:avLst/>
          </a:prstGeom>
          <a:noFill/>
          <a:ln w="12700" cap="flat">
            <a:noFill/>
            <a:miter lim="400000"/>
          </a:ln>
          <a:effectLst/>
        </p:spPr>
        <p:txBody>
          <a:bodyPr wrap="square" lIns="34289" tIns="34289" rIns="34289" bIns="34289" numCol="1" anchor="t">
            <a:noAutofit/>
          </a:bodyPr>
          <a:lstStyle>
            <a:defPPr>
              <a:defRPr lang="en-US"/>
            </a:defPPr>
            <a:lvl1pPr algn="r" rtl="1">
              <a:defRPr sz="1400">
                <a:latin typeface="Assistant" panose="00000500000000000000" pitchFamily="2" charset="-79"/>
                <a:ea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1050" b="0" i="0" u="none" strike="noStrike" kern="0" cap="none" spc="0" normalizeH="0" baseline="0" noProof="0" dirty="0">
                <a:ln>
                  <a:noFill/>
                </a:ln>
                <a:solidFill>
                  <a:srgbClr val="000000"/>
                </a:solidFill>
                <a:effectLst/>
                <a:uLnTx/>
                <a:uFillTx/>
                <a:sym typeface="Gill Sans MT"/>
              </a:rPr>
              <a:t>שיעור התלמידים עולים</a:t>
            </a:r>
          </a:p>
        </p:txBody>
      </p:sp>
      <p:sp>
        <p:nvSpPr>
          <p:cNvPr id="70" name="Shape 218"/>
          <p:cNvSpPr/>
          <p:nvPr/>
        </p:nvSpPr>
        <p:spPr>
          <a:xfrm>
            <a:off x="1347228" y="2070713"/>
            <a:ext cx="1018392" cy="351125"/>
          </a:xfrm>
          <a:prstGeom prst="rect">
            <a:avLst/>
          </a:prstGeom>
          <a:noFill/>
          <a:ln w="12700"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 val="1"/>
            </a:ext>
          </a:extLst>
        </p:spPr>
        <p:txBody>
          <a:bodyPr wrap="square" lIns="34289" tIns="34289" rIns="34289" bIns="34289" numCol="1" anchor="t">
            <a:noAutofit/>
          </a:bodyPr>
          <a:lstStyle>
            <a:lvl1pPr algn="ctr" defTabSz="457200" rtl="1">
              <a:defRPr sz="1600" b="1">
                <a:solidFill>
                  <a:srgbClr val="D8127D"/>
                </a:solidFill>
                <a:latin typeface="ArbelMF"/>
                <a:ea typeface="ArbelMF"/>
                <a:cs typeface="ArbelMF"/>
                <a:sym typeface="ArbelMF"/>
              </a:defRPr>
            </a:lvl1pPr>
          </a:lstStyle>
          <a:p>
            <a:pPr marL="0" marR="0" lvl="0" indent="0" algn="r" defTabSz="457200" rtl="1" eaLnBrk="1" fontAlgn="auto" latinLnBrk="0" hangingPunct="0">
              <a:lnSpc>
                <a:spcPct val="100000"/>
              </a:lnSpc>
              <a:spcBef>
                <a:spcPts val="0"/>
              </a:spcBef>
              <a:spcAft>
                <a:spcPts val="0"/>
              </a:spcAft>
              <a:buClrTx/>
              <a:buSzTx/>
              <a:buFontTx/>
              <a:buNone/>
              <a:tabLst/>
              <a:defRPr/>
            </a:pPr>
            <a:r>
              <a:rPr kumimoji="0" lang="he-IL"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belMF"/>
              </a:rPr>
              <a:t>בגרות</a:t>
            </a:r>
            <a:endParaRPr kumimoji="0"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belMF"/>
            </a:endParaRPr>
          </a:p>
        </p:txBody>
      </p:sp>
      <p:sp>
        <p:nvSpPr>
          <p:cNvPr id="64" name="Shape 566"/>
          <p:cNvSpPr/>
          <p:nvPr/>
        </p:nvSpPr>
        <p:spPr>
          <a:xfrm>
            <a:off x="3274352" y="4394340"/>
            <a:ext cx="1502713" cy="400110"/>
          </a:xfrm>
          <a:prstGeom prst="rect">
            <a:avLst/>
          </a:prstGeom>
          <a:noFill/>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r" defTabSz="914400" rtl="1" eaLnBrk="1" fontAlgn="auto" latinLnBrk="0" hangingPunct="0">
              <a:lnSpc>
                <a:spcPct val="100000"/>
              </a:lnSpc>
              <a:spcBef>
                <a:spcPts val="0"/>
              </a:spcBef>
              <a:spcAft>
                <a:spcPts val="0"/>
              </a:spcAft>
              <a:buClrTx/>
              <a:buSzTx/>
              <a:buFontTx/>
              <a:buNone/>
              <a:tabLst/>
              <a:defRPr sz="1000">
                <a:latin typeface="NarkisTamMF Medium"/>
                <a:ea typeface="NarkisTamMF Medium"/>
                <a:cs typeface="NarkisTamMF Medium"/>
                <a:sym typeface="NarkisTamMF Medium"/>
              </a:defRPr>
            </a:pPr>
            <a:r>
              <a:rPr kumimoji="0" lang="he-IL" sz="1000" b="0" i="0" u="none" strike="noStrike" kern="0" cap="none" spc="0" normalizeH="0" baseline="0" noProof="0" dirty="0" smtClean="0">
                <a:ln>
                  <a:noFill/>
                </a:ln>
                <a:solidFill>
                  <a:srgbClr val="000000"/>
                </a:solidFill>
                <a:effectLst/>
                <a:uLnTx/>
                <a:uFillTx/>
                <a:latin typeface="NarkisTamMF Medium"/>
                <a:sym typeface="NarkisTamMF Medium"/>
              </a:rPr>
              <a:t>קבלת הערכה ומשוב מקדמי למידה מהמורים </a:t>
            </a:r>
            <a:r>
              <a:rPr kumimoji="0" lang="he-IL" sz="1000" b="0" i="0" u="none" strike="noStrike" kern="0" cap="none" spc="0" normalizeH="0" baseline="0" noProof="0" dirty="0">
                <a:ln>
                  <a:noFill/>
                </a:ln>
                <a:solidFill>
                  <a:srgbClr val="FF0000"/>
                </a:solidFill>
                <a:effectLst/>
                <a:uLnTx/>
                <a:uFillTx/>
                <a:latin typeface="Assistant" panose="00000500000000000000" pitchFamily="2" charset="-79"/>
                <a:ea typeface="NarkisTamMF Medium"/>
                <a:sym typeface="NarkisTamMF Medium"/>
              </a:rPr>
              <a:t>חדש</a:t>
            </a:r>
            <a:endParaRPr kumimoji="0" sz="1000" b="0" i="0" u="none" strike="noStrike" kern="0" cap="none" spc="0" normalizeH="0" baseline="0" noProof="0" dirty="0">
              <a:ln>
                <a:noFill/>
              </a:ln>
              <a:solidFill>
                <a:srgbClr val="000000"/>
              </a:solidFill>
              <a:effectLst/>
              <a:uLnTx/>
              <a:uFillTx/>
              <a:latin typeface="NarkisTamMF Medium"/>
              <a:sym typeface="NarkisTamMF Medium"/>
            </a:endParaRPr>
          </a:p>
        </p:txBody>
      </p:sp>
      <p:sp>
        <p:nvSpPr>
          <p:cNvPr id="65" name="Shape 566"/>
          <p:cNvSpPr/>
          <p:nvPr/>
        </p:nvSpPr>
        <p:spPr>
          <a:xfrm>
            <a:off x="3274352" y="4988782"/>
            <a:ext cx="1502713" cy="400110"/>
          </a:xfrm>
          <a:prstGeom prst="rect">
            <a:avLst/>
          </a:prstGeom>
          <a:noFill/>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r" defTabSz="914400" rtl="1" eaLnBrk="1" fontAlgn="auto" latinLnBrk="0" hangingPunct="0">
              <a:lnSpc>
                <a:spcPct val="100000"/>
              </a:lnSpc>
              <a:spcBef>
                <a:spcPts val="0"/>
              </a:spcBef>
              <a:spcAft>
                <a:spcPts val="0"/>
              </a:spcAft>
              <a:buClrTx/>
              <a:buSzTx/>
              <a:buFontTx/>
              <a:buNone/>
              <a:tabLst/>
              <a:defRPr sz="1000">
                <a:latin typeface="NarkisTamMF Medium"/>
                <a:ea typeface="NarkisTamMF Medium"/>
                <a:cs typeface="NarkisTamMF Medium"/>
                <a:sym typeface="NarkisTamMF Medium"/>
              </a:defRPr>
            </a:pPr>
            <a:r>
              <a:rPr kumimoji="0" lang="he-IL" sz="1000" b="0" i="0" u="none" strike="noStrike" kern="0" cap="none" spc="0" normalizeH="0" baseline="0" noProof="0" dirty="0" smtClean="0">
                <a:ln>
                  <a:noFill/>
                </a:ln>
                <a:solidFill>
                  <a:srgbClr val="000000"/>
                </a:solidFill>
                <a:effectLst/>
                <a:uLnTx/>
                <a:uFillTx/>
                <a:latin typeface="NarkisTamMF Medium"/>
                <a:sym typeface="NarkisTamMF Medium"/>
              </a:rPr>
              <a:t>אסטרטגיות ללמידה עצמית </a:t>
            </a:r>
            <a:r>
              <a:rPr kumimoji="0" lang="he-IL" sz="1000" b="0" i="0" u="none" strike="noStrike" kern="0" cap="none" spc="0" normalizeH="0" baseline="0" noProof="0" dirty="0">
                <a:ln>
                  <a:noFill/>
                </a:ln>
                <a:solidFill>
                  <a:srgbClr val="FF0000"/>
                </a:solidFill>
                <a:effectLst/>
                <a:uLnTx/>
                <a:uFillTx/>
                <a:latin typeface="Assistant" panose="00000500000000000000" pitchFamily="2" charset="-79"/>
                <a:ea typeface="NarkisTamMF Medium"/>
                <a:sym typeface="NarkisTamMF Medium"/>
              </a:rPr>
              <a:t>חדש</a:t>
            </a:r>
            <a:endParaRPr kumimoji="0" sz="1000" b="0" i="0" u="none" strike="noStrike" kern="0" cap="none" spc="0" normalizeH="0" baseline="0" noProof="0" dirty="0">
              <a:ln>
                <a:noFill/>
              </a:ln>
              <a:solidFill>
                <a:srgbClr val="000000"/>
              </a:solidFill>
              <a:effectLst/>
              <a:uLnTx/>
              <a:uFillTx/>
              <a:latin typeface="NarkisTamMF Medium"/>
              <a:sym typeface="NarkisTamMF Medium"/>
            </a:endParaRPr>
          </a:p>
        </p:txBody>
      </p:sp>
      <p:sp>
        <p:nvSpPr>
          <p:cNvPr id="67" name="Shape 480"/>
          <p:cNvSpPr/>
          <p:nvPr/>
        </p:nvSpPr>
        <p:spPr>
          <a:xfrm>
            <a:off x="8351665" y="5057250"/>
            <a:ext cx="1502715"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rtl="1">
              <a:defRPr sz="1000">
                <a:latin typeface="NarkisTamMF Medium"/>
                <a:ea typeface="NarkisTamMF Medium"/>
                <a:cs typeface="NarkisTamMF Medium"/>
                <a:sym typeface="NarkisTamMF Medium"/>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lang="he-IL" sz="1000" b="0" i="0" u="none" strike="noStrike" kern="0" cap="none" spc="0" normalizeH="0" baseline="0" noProof="0" dirty="0" smtClean="0">
                <a:ln>
                  <a:noFill/>
                </a:ln>
                <a:solidFill>
                  <a:srgbClr val="000000"/>
                </a:solidFill>
                <a:effectLst/>
                <a:uLnTx/>
                <a:uFillTx/>
                <a:latin typeface="NarkisTamMF Medium"/>
                <a:sym typeface="NarkisTamMF Medium"/>
              </a:rPr>
              <a:t>תחושה כללית חיובית כלפי בית הספר </a:t>
            </a:r>
            <a:r>
              <a:rPr kumimoji="0" lang="he-IL" sz="1000" b="0" i="0" u="none" strike="noStrike" kern="0" cap="none" spc="0" normalizeH="0" baseline="0" noProof="0" dirty="0">
                <a:ln>
                  <a:noFill/>
                </a:ln>
                <a:solidFill>
                  <a:srgbClr val="FF0000"/>
                </a:solidFill>
                <a:effectLst/>
                <a:uLnTx/>
                <a:uFillTx/>
                <a:latin typeface="Assistant" panose="00000500000000000000" pitchFamily="2" charset="-79"/>
                <a:sym typeface="NarkisTamMF Medium"/>
              </a:rPr>
              <a:t>חדש</a:t>
            </a:r>
            <a:endParaRPr kumimoji="0" sz="1000" b="0" i="0" u="none" strike="noStrike" kern="0" cap="none" spc="0" normalizeH="0" baseline="0" noProof="0" dirty="0">
              <a:ln>
                <a:noFill/>
              </a:ln>
              <a:solidFill>
                <a:srgbClr val="000000"/>
              </a:solidFill>
              <a:effectLst/>
              <a:uLnTx/>
              <a:uFillTx/>
              <a:latin typeface="NarkisTamMF Medium"/>
              <a:sym typeface="NarkisTamMF Medium"/>
            </a:endParaRPr>
          </a:p>
        </p:txBody>
      </p:sp>
    </p:spTree>
    <p:extLst>
      <p:ext uri="{BB962C8B-B14F-4D97-AF65-F5344CB8AC3E}">
        <p14:creationId xmlns:p14="http://schemas.microsoft.com/office/powerpoint/2010/main" val="271881273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תוכן 2"/>
          <p:cNvSpPr>
            <a:spLocks noGrp="1"/>
          </p:cNvSpPr>
          <p:nvPr>
            <p:ph sz="quarter" idx="1"/>
          </p:nvPr>
        </p:nvSpPr>
        <p:spPr>
          <a:xfrm>
            <a:off x="1703388" y="1125538"/>
            <a:ext cx="8229600" cy="584200"/>
          </a:xfrm>
        </p:spPr>
        <p:txBody>
          <a:bodyPr/>
          <a:lstStyle/>
          <a:p>
            <a:pPr marL="0" indent="0" algn="ctr">
              <a:buNone/>
            </a:pPr>
            <a:r>
              <a:rPr lang="he-IL" altLang="he-IL" dirty="0" smtClean="0"/>
              <a:t>מודל נשירה שנתית ממערכת החינוך</a:t>
            </a:r>
          </a:p>
        </p:txBody>
      </p:sp>
      <p:pic>
        <p:nvPicPr>
          <p:cNvPr id="808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87" t="11998" r="2171" b="3538"/>
          <a:stretch/>
        </p:blipFill>
        <p:spPr bwMode="auto">
          <a:xfrm>
            <a:off x="1847529" y="1803400"/>
            <a:ext cx="5651689" cy="4217888"/>
          </a:xfrm>
          <a:prstGeom prst="rect">
            <a:avLst/>
          </a:prstGeom>
          <a:ln w="9525">
            <a:solidFill>
              <a:srgbClr val="7030A0"/>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24580" name="קבוצה 4"/>
          <p:cNvGrpSpPr>
            <a:grpSpLocks/>
          </p:cNvGrpSpPr>
          <p:nvPr/>
        </p:nvGrpSpPr>
        <p:grpSpPr bwMode="auto">
          <a:xfrm>
            <a:off x="7535863" y="2873375"/>
            <a:ext cx="2449512" cy="2427288"/>
            <a:chOff x="6588224" y="3573016"/>
            <a:chExt cx="2160240" cy="1296144"/>
          </a:xfrm>
        </p:grpSpPr>
        <p:sp>
          <p:nvSpPr>
            <p:cNvPr id="6" name="אליפסה 5"/>
            <p:cNvSpPr/>
            <p:nvPr/>
          </p:nvSpPr>
          <p:spPr>
            <a:xfrm>
              <a:off x="6588224" y="3573016"/>
              <a:ext cx="2160240" cy="1296144"/>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24585" name="TextBox 6"/>
            <p:cNvSpPr txBox="1">
              <a:spLocks noChangeArrowheads="1"/>
            </p:cNvSpPr>
            <p:nvPr/>
          </p:nvSpPr>
          <p:spPr bwMode="auto">
            <a:xfrm>
              <a:off x="6667641" y="3803699"/>
              <a:ext cx="2016224" cy="93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he-IL" altLang="he-IL" sz="1800"/>
                <a:t>מעקב הדוק אחר הנשירה השנתית ממערכת החינוך ויציאה לתכנית חומש משרדית לצמצום הנשירה</a:t>
              </a:r>
            </a:p>
            <a:p>
              <a:pPr algn="ctr" eaLnBrk="1" hangingPunct="1">
                <a:spcBef>
                  <a:spcPct val="0"/>
                </a:spcBef>
                <a:buClrTx/>
                <a:buSzTx/>
                <a:buFontTx/>
                <a:buNone/>
              </a:pPr>
              <a:endParaRPr lang="he-IL" altLang="he-IL" sz="1800"/>
            </a:p>
          </p:txBody>
        </p:sp>
      </p:grpSp>
      <p:sp>
        <p:nvSpPr>
          <p:cNvPr id="9" name="כותרת 1"/>
          <p:cNvSpPr>
            <a:spLocks noGrp="1"/>
          </p:cNvSpPr>
          <p:nvPr>
            <p:ph type="title"/>
          </p:nvPr>
        </p:nvSpPr>
        <p:spPr>
          <a:xfrm>
            <a:off x="1631951" y="274638"/>
            <a:ext cx="8640763" cy="1143000"/>
          </a:xfrm>
        </p:spPr>
        <p:txBody>
          <a:bodyPr anchor="ctr"/>
          <a:lstStyle/>
          <a:p>
            <a:pPr algn="ctr">
              <a:defRPr/>
            </a:pPr>
            <a:r>
              <a:rPr lang="he-IL" altLang="he-IL" sz="4000" b="1" dirty="0">
                <a:solidFill>
                  <a:srgbClr val="92D050"/>
                </a:solidFill>
              </a:rPr>
              <a:t>תפוקות נבחרות של האגף</a:t>
            </a:r>
          </a:p>
        </p:txBody>
      </p:sp>
    </p:spTree>
    <p:extLst>
      <p:ext uri="{BB962C8B-B14F-4D97-AF65-F5344CB8AC3E}">
        <p14:creationId xmlns:p14="http://schemas.microsoft.com/office/powerpoint/2010/main" val="699913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תוכן 2"/>
          <p:cNvSpPr>
            <a:spLocks noGrp="1"/>
          </p:cNvSpPr>
          <p:nvPr>
            <p:ph sz="quarter" idx="1"/>
          </p:nvPr>
        </p:nvSpPr>
        <p:spPr>
          <a:xfrm>
            <a:off x="1898650" y="1219200"/>
            <a:ext cx="8229600" cy="584200"/>
          </a:xfrm>
        </p:spPr>
        <p:txBody>
          <a:bodyPr/>
          <a:lstStyle/>
          <a:p>
            <a:pPr marL="0" indent="0" algn="ctr">
              <a:buNone/>
            </a:pPr>
            <a:r>
              <a:rPr lang="en-US" altLang="he-IL" dirty="0" smtClean="0">
                <a:hlinkClick r:id="rId2"/>
              </a:rPr>
              <a:t>OECD</a:t>
            </a:r>
            <a:endParaRPr lang="he-IL" altLang="he-IL" dirty="0" smtClean="0"/>
          </a:p>
        </p:txBody>
      </p:sp>
      <p:pic>
        <p:nvPicPr>
          <p:cNvPr id="4" name="Picture 4">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398" r="8715" b="5995"/>
          <a:stretch/>
        </p:blipFill>
        <p:spPr bwMode="auto">
          <a:xfrm>
            <a:off x="1701162" y="1447800"/>
            <a:ext cx="3384376" cy="2568761"/>
          </a:xfrm>
          <a:prstGeom prst="rect">
            <a:avLst/>
          </a:prstGeom>
          <a:ln w="12700" cap="sq" cmpd="thickThin">
            <a:solidFill>
              <a:srgbClr val="7030A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כותרת 1"/>
          <p:cNvSpPr>
            <a:spLocks noGrp="1"/>
          </p:cNvSpPr>
          <p:nvPr>
            <p:ph type="title"/>
          </p:nvPr>
        </p:nvSpPr>
        <p:spPr>
          <a:xfrm>
            <a:off x="1759805" y="157047"/>
            <a:ext cx="8911687" cy="804978"/>
          </a:xfrm>
        </p:spPr>
        <p:txBody>
          <a:bodyPr anchor="ctr"/>
          <a:lstStyle/>
          <a:p>
            <a:pPr algn="ctr">
              <a:defRPr/>
            </a:pPr>
            <a:r>
              <a:rPr lang="he-IL" altLang="he-IL" sz="4000" b="1" dirty="0">
                <a:solidFill>
                  <a:srgbClr val="92D050"/>
                </a:solidFill>
              </a:rPr>
              <a:t>תפוקות נבחרות של האגף</a:t>
            </a:r>
          </a:p>
        </p:txBody>
      </p:sp>
      <p:grpSp>
        <p:nvGrpSpPr>
          <p:cNvPr id="25606" name="קבוצה 5"/>
          <p:cNvGrpSpPr>
            <a:grpSpLocks/>
          </p:cNvGrpSpPr>
          <p:nvPr/>
        </p:nvGrpSpPr>
        <p:grpSpPr bwMode="auto">
          <a:xfrm>
            <a:off x="7129463" y="2060575"/>
            <a:ext cx="2832100" cy="3024188"/>
            <a:chOff x="5628118" y="1345528"/>
            <a:chExt cx="2592288" cy="3024337"/>
          </a:xfrm>
        </p:grpSpPr>
        <p:grpSp>
          <p:nvGrpSpPr>
            <p:cNvPr id="25607" name="קבוצה 6"/>
            <p:cNvGrpSpPr>
              <a:grpSpLocks/>
            </p:cNvGrpSpPr>
            <p:nvPr/>
          </p:nvGrpSpPr>
          <p:grpSpPr bwMode="auto">
            <a:xfrm>
              <a:off x="5628118" y="1345528"/>
              <a:ext cx="2592288" cy="3024337"/>
              <a:chOff x="6568222" y="3521861"/>
              <a:chExt cx="2160240" cy="1110981"/>
            </a:xfrm>
          </p:grpSpPr>
          <p:sp>
            <p:nvSpPr>
              <p:cNvPr id="8" name="אליפסה 7"/>
              <p:cNvSpPr/>
              <p:nvPr/>
            </p:nvSpPr>
            <p:spPr>
              <a:xfrm>
                <a:off x="6568222" y="3521861"/>
                <a:ext cx="2160240" cy="1110981"/>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25612" name="TextBox 8"/>
              <p:cNvSpPr txBox="1">
                <a:spLocks noChangeArrowheads="1"/>
              </p:cNvSpPr>
              <p:nvPr/>
            </p:nvSpPr>
            <p:spPr bwMode="auto">
              <a:xfrm>
                <a:off x="6640230" y="3872605"/>
                <a:ext cx="2016224" cy="13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he-IL" altLang="he-IL" sz="1800"/>
              </a:p>
            </p:txBody>
          </p:sp>
        </p:grpSp>
        <p:sp>
          <p:nvSpPr>
            <p:cNvPr id="25608" name="מלבן 2"/>
            <p:cNvSpPr>
              <a:spLocks noChangeArrowheads="1"/>
            </p:cNvSpPr>
            <p:nvPr/>
          </p:nvSpPr>
          <p:spPr bwMode="auto">
            <a:xfrm>
              <a:off x="5810026" y="1718454"/>
              <a:ext cx="22284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ClrTx/>
                <a:buSzTx/>
                <a:buFontTx/>
                <a:buNone/>
              </a:pPr>
              <a:r>
                <a:rPr lang="he-IL" altLang="he-IL" sz="1600"/>
                <a:t>הרחבת הפעילות הבינלאומית ושותפות בקבוצות העבודה של</a:t>
              </a:r>
              <a:r>
                <a:rPr lang="en-US" altLang="he-IL" sz="1600"/>
                <a:t/>
              </a:r>
              <a:br>
                <a:rPr lang="en-US" altLang="he-IL" sz="1600"/>
              </a:br>
              <a:r>
                <a:rPr lang="he-IL" altLang="he-IL" sz="1600"/>
                <a:t> ה – </a:t>
              </a:r>
              <a:r>
                <a:rPr lang="en-US" altLang="he-IL" sz="1600"/>
                <a:t>OECD</a:t>
              </a:r>
              <a:r>
                <a:rPr lang="he-IL" altLang="he-IL" sz="1600"/>
                <a:t>, תוך גידול משמעותי בהיקף השאלונים והאינדיקטורים הנדרשים.</a:t>
              </a:r>
            </a:p>
          </p:txBody>
        </p:sp>
      </p:grpSp>
      <p:pic>
        <p:nvPicPr>
          <p:cNvPr id="2" name="תמונה 1"/>
          <p:cNvPicPr>
            <a:picLocks noChangeAspect="1"/>
          </p:cNvPicPr>
          <p:nvPr/>
        </p:nvPicPr>
        <p:blipFill>
          <a:blip r:embed="rId5"/>
          <a:stretch>
            <a:fillRect/>
          </a:stretch>
        </p:blipFill>
        <p:spPr>
          <a:xfrm>
            <a:off x="3960596" y="2802858"/>
            <a:ext cx="2970129" cy="3877669"/>
          </a:xfrm>
          <a:prstGeom prst="rect">
            <a:avLst/>
          </a:prstGeom>
          <a:ln>
            <a:solidFill>
              <a:srgbClr val="7030A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405648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תוכן 2"/>
          <p:cNvSpPr>
            <a:spLocks noGrp="1"/>
          </p:cNvSpPr>
          <p:nvPr>
            <p:ph sz="quarter" idx="1"/>
          </p:nvPr>
        </p:nvSpPr>
        <p:spPr>
          <a:xfrm>
            <a:off x="1847850" y="881063"/>
            <a:ext cx="8229600" cy="584200"/>
          </a:xfrm>
        </p:spPr>
        <p:txBody>
          <a:bodyPr>
            <a:noAutofit/>
          </a:bodyPr>
          <a:lstStyle/>
          <a:p>
            <a:pPr marL="0" indent="0" algn="ctr">
              <a:buNone/>
            </a:pPr>
            <a:r>
              <a:rPr lang="he-IL" altLang="he-IL" dirty="0" smtClean="0"/>
              <a:t>הסדרת הנתונים</a:t>
            </a:r>
          </a:p>
          <a:p>
            <a:pPr marL="0" indent="0" algn="ctr">
              <a:buNone/>
            </a:pPr>
            <a:r>
              <a:rPr lang="he-IL" altLang="he-IL" dirty="0" smtClean="0"/>
              <a:t>שותפות, יעוץ וליווי תהליכים</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3446464"/>
            <a:ext cx="3111500" cy="2333625"/>
          </a:xfrm>
          <a:prstGeom prst="rect">
            <a:avLst/>
          </a:prstGeom>
          <a:noFill/>
          <a:ln w="19050">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532" name="קבוצה 7"/>
          <p:cNvGrpSpPr>
            <a:grpSpLocks/>
          </p:cNvGrpSpPr>
          <p:nvPr/>
        </p:nvGrpSpPr>
        <p:grpSpPr bwMode="auto">
          <a:xfrm>
            <a:off x="1992314" y="1052514"/>
            <a:ext cx="2447925" cy="1882775"/>
            <a:chOff x="6588224" y="3573016"/>
            <a:chExt cx="2160240" cy="1296144"/>
          </a:xfrm>
        </p:grpSpPr>
        <p:sp>
          <p:nvSpPr>
            <p:cNvPr id="9" name="אליפסה 8"/>
            <p:cNvSpPr/>
            <p:nvPr/>
          </p:nvSpPr>
          <p:spPr>
            <a:xfrm>
              <a:off x="6588224" y="3573016"/>
              <a:ext cx="2160240" cy="1296144"/>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22539" name="TextBox 9"/>
            <p:cNvSpPr txBox="1">
              <a:spLocks noChangeArrowheads="1"/>
            </p:cNvSpPr>
            <p:nvPr/>
          </p:nvSpPr>
          <p:spPr bwMode="auto">
            <a:xfrm>
              <a:off x="6660232" y="3700559"/>
              <a:ext cx="2016224" cy="92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ClrTx/>
                <a:buSzTx/>
                <a:buFontTx/>
                <a:buNone/>
              </a:pPr>
              <a:r>
                <a:rPr lang="he-IL" altLang="he-IL" sz="1800" dirty="0"/>
                <a:t>ניהול מסדי הנתונים והיערכות מחודשת לצרכי קבלת החלטות</a:t>
              </a:r>
            </a:p>
          </p:txBody>
        </p:sp>
      </p:grpSp>
      <p:pic>
        <p:nvPicPr>
          <p:cNvPr id="819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01" t="9358" r="20137" b="20266"/>
          <a:stretch/>
        </p:blipFill>
        <p:spPr bwMode="auto">
          <a:xfrm>
            <a:off x="8040689" y="1062999"/>
            <a:ext cx="2181225" cy="1716038"/>
          </a:xfrm>
          <a:prstGeom prst="rect">
            <a:avLst/>
          </a:prstGeom>
          <a:ln w="9525">
            <a:solidFill>
              <a:srgbClr val="7030A0"/>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25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380" y="2935289"/>
            <a:ext cx="4475163" cy="3357562"/>
          </a:xfrm>
          <a:prstGeom prst="rect">
            <a:avLst/>
          </a:prstGeom>
          <a:noFill/>
          <a:ln w="95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כותרת 1"/>
          <p:cNvSpPr>
            <a:spLocks noGrp="1"/>
          </p:cNvSpPr>
          <p:nvPr>
            <p:ph type="title"/>
          </p:nvPr>
        </p:nvSpPr>
        <p:spPr>
          <a:xfrm>
            <a:off x="1992314" y="-321529"/>
            <a:ext cx="7467600" cy="1143000"/>
          </a:xfrm>
        </p:spPr>
        <p:txBody>
          <a:bodyPr anchor="ctr">
            <a:normAutofit/>
          </a:bodyPr>
          <a:lstStyle/>
          <a:p>
            <a:pPr algn="ctr">
              <a:defRPr/>
            </a:pPr>
            <a:r>
              <a:rPr lang="he-IL" altLang="he-IL" sz="4000" b="1" dirty="0">
                <a:solidFill>
                  <a:srgbClr val="92D050"/>
                </a:solidFill>
              </a:rPr>
              <a:t>תפוקות נבחרות של </a:t>
            </a:r>
            <a:r>
              <a:rPr lang="he-IL" altLang="he-IL" sz="4000" b="1" dirty="0" smtClean="0">
                <a:solidFill>
                  <a:srgbClr val="92D050"/>
                </a:solidFill>
              </a:rPr>
              <a:t>האגף</a:t>
            </a:r>
            <a:endParaRPr lang="he-IL" altLang="he-IL" sz="4000" b="1" dirty="0">
              <a:solidFill>
                <a:srgbClr val="92D050"/>
              </a:solidFill>
            </a:endParaRPr>
          </a:p>
        </p:txBody>
      </p:sp>
    </p:spTree>
    <p:extLst>
      <p:ext uri="{BB962C8B-B14F-4D97-AF65-F5344CB8AC3E}">
        <p14:creationId xmlns:p14="http://schemas.microsoft.com/office/powerpoint/2010/main" val="3334687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תוכן 2"/>
          <p:cNvSpPr>
            <a:spLocks noGrp="1"/>
          </p:cNvSpPr>
          <p:nvPr>
            <p:ph sz="quarter" idx="1"/>
          </p:nvPr>
        </p:nvSpPr>
        <p:spPr>
          <a:xfrm>
            <a:off x="1995489" y="842128"/>
            <a:ext cx="8229600" cy="584200"/>
          </a:xfrm>
        </p:spPr>
        <p:txBody>
          <a:bodyPr/>
          <a:lstStyle/>
          <a:p>
            <a:pPr marL="0" indent="0" algn="ctr">
              <a:buNone/>
            </a:pPr>
            <a:r>
              <a:rPr lang="he-IL" altLang="he-IL" dirty="0" smtClean="0"/>
              <a:t>בניית יחידת אנליזה</a:t>
            </a:r>
          </a:p>
        </p:txBody>
      </p:sp>
      <p:grpSp>
        <p:nvGrpSpPr>
          <p:cNvPr id="26627" name="קבוצה 7"/>
          <p:cNvGrpSpPr>
            <a:grpSpLocks/>
          </p:cNvGrpSpPr>
          <p:nvPr/>
        </p:nvGrpSpPr>
        <p:grpSpPr bwMode="auto">
          <a:xfrm>
            <a:off x="8368785" y="1341439"/>
            <a:ext cx="2862263" cy="2819400"/>
            <a:chOff x="6588224" y="3499263"/>
            <a:chExt cx="2336524" cy="1369897"/>
          </a:xfrm>
        </p:grpSpPr>
        <p:sp>
          <p:nvSpPr>
            <p:cNvPr id="9" name="אליפסה 8"/>
            <p:cNvSpPr/>
            <p:nvPr/>
          </p:nvSpPr>
          <p:spPr>
            <a:xfrm>
              <a:off x="6588224" y="3499263"/>
              <a:ext cx="2336524" cy="1369897"/>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26635" name="TextBox 9"/>
            <p:cNvSpPr txBox="1">
              <a:spLocks noChangeArrowheads="1"/>
            </p:cNvSpPr>
            <p:nvPr/>
          </p:nvSpPr>
          <p:spPr bwMode="auto">
            <a:xfrm>
              <a:off x="6781434" y="3603291"/>
              <a:ext cx="2016224" cy="112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ClrTx/>
                <a:buSzTx/>
                <a:buFontTx/>
                <a:buNone/>
              </a:pPr>
              <a:r>
                <a:rPr lang="he-IL" altLang="he-IL" sz="1600" dirty="0"/>
                <a:t>מעבר מראייה מפוזרת לראייה אינטגרטיבית רב שנתית ברמת תלמיד, עובד הוראה ומוסד</a:t>
              </a:r>
            </a:p>
            <a:p>
              <a:pPr algn="ctr" eaLnBrk="1" hangingPunct="1">
                <a:lnSpc>
                  <a:spcPct val="150000"/>
                </a:lnSpc>
                <a:spcBef>
                  <a:spcPct val="0"/>
                </a:spcBef>
                <a:buClrTx/>
                <a:buSzTx/>
                <a:buFontTx/>
                <a:buNone/>
              </a:pPr>
              <a:r>
                <a:rPr lang="he-IL" altLang="he-IL" sz="1600" dirty="0"/>
                <a:t>לצרכי ניהול שוטף, בניית תכניות עבודה ומדיניות </a:t>
              </a:r>
            </a:p>
          </p:txBody>
        </p:sp>
      </p:grpSp>
      <p:sp>
        <p:nvSpPr>
          <p:cNvPr id="11" name="כותרת 1"/>
          <p:cNvSpPr>
            <a:spLocks noGrp="1"/>
          </p:cNvSpPr>
          <p:nvPr>
            <p:ph type="title"/>
          </p:nvPr>
        </p:nvSpPr>
        <p:spPr>
          <a:xfrm>
            <a:off x="2068513" y="30163"/>
            <a:ext cx="7467600" cy="1143000"/>
          </a:xfrm>
        </p:spPr>
        <p:txBody>
          <a:bodyPr anchor="ctr"/>
          <a:lstStyle/>
          <a:p>
            <a:pPr algn="ctr">
              <a:defRPr/>
            </a:pPr>
            <a:r>
              <a:rPr lang="he-IL" altLang="he-IL" sz="4000" b="1" dirty="0">
                <a:solidFill>
                  <a:srgbClr val="92D050"/>
                </a:solidFill>
              </a:rPr>
              <a:t>תפוקות נבחרות של האגף</a:t>
            </a:r>
          </a:p>
        </p:txBody>
      </p:sp>
      <p:pic>
        <p:nvPicPr>
          <p:cNvPr id="26629" name="תמונה 3" descr="תמונה שמכילה צילום מסך&#10;&#10;תיאור שנוצר ברמת מהימנות גבוהה מאוד"/>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4676" y="1341439"/>
            <a:ext cx="4265613"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מציין מיקום תוכן 3" descr="תמונה שמכילה צילום מסך&#10;&#10;תיאור שנוצר ברמת מהימנות גבוהה מאוד"/>
          <p:cNvPicPr>
            <a:picLocks noChangeAspect="1"/>
          </p:cNvPicPr>
          <p:nvPr/>
        </p:nvPicPr>
        <p:blipFill>
          <a:blip r:embed="rId4">
            <a:extLst>
              <a:ext uri="{28A0092B-C50C-407E-A947-70E740481C1C}">
                <a14:useLocalDpi xmlns:a14="http://schemas.microsoft.com/office/drawing/2010/main" val="0"/>
              </a:ext>
            </a:extLst>
          </a:blip>
          <a:srcRect r="444"/>
          <a:stretch>
            <a:fillRect/>
          </a:stretch>
        </p:blipFill>
        <p:spPr bwMode="auto">
          <a:xfrm>
            <a:off x="7306093" y="4357419"/>
            <a:ext cx="42989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לבן 9"/>
          <p:cNvSpPr/>
          <p:nvPr/>
        </p:nvSpPr>
        <p:spPr>
          <a:xfrm>
            <a:off x="1413275" y="4456114"/>
            <a:ext cx="5676136" cy="2308324"/>
          </a:xfrm>
          <a:prstGeom prst="rect">
            <a:avLst/>
          </a:prstGeom>
        </p:spPr>
        <p:txBody>
          <a:bodyPr wrap="square" anchor="ctr">
            <a:spAutoFit/>
          </a:bodyPr>
          <a:lstStyle/>
          <a:p>
            <a:pPr algn="just">
              <a:lnSpc>
                <a:spcPct val="200000"/>
              </a:lnSpc>
            </a:pPr>
            <a:r>
              <a:rPr lang="he-IL" b="1" dirty="0">
                <a:solidFill>
                  <a:srgbClr val="7030A0"/>
                </a:solidFill>
              </a:rPr>
              <a:t>הקמת יחידת </a:t>
            </a:r>
            <a:r>
              <a:rPr lang="he-IL" dirty="0">
                <a:solidFill>
                  <a:srgbClr val="7030A0"/>
                </a:solidFill>
              </a:rPr>
              <a:t>אנליסטים – הליך הקמה מול נציבות שירות המדינה וישראל דיגיטלית ובדיקות אפקטיביות (יעילות), העמדת מדדי ביצוע, תשואה להשקעה – תשומות מול תפוקות תוך ניתוח קשרים</a:t>
            </a:r>
            <a:r>
              <a:rPr lang="he-IL" b="1" dirty="0">
                <a:solidFill>
                  <a:srgbClr val="7030A0"/>
                </a:solidFill>
              </a:rPr>
              <a:t>.</a:t>
            </a:r>
            <a:endParaRPr lang="he-IL" dirty="0"/>
          </a:p>
        </p:txBody>
      </p:sp>
    </p:spTree>
    <p:extLst>
      <p:ext uri="{BB962C8B-B14F-4D97-AF65-F5344CB8AC3E}">
        <p14:creationId xmlns:p14="http://schemas.microsoft.com/office/powerpoint/2010/main" val="71022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920398" y="96465"/>
            <a:ext cx="3731200" cy="22868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כותרת 1"/>
          <p:cNvSpPr>
            <a:spLocks noGrp="1"/>
          </p:cNvSpPr>
          <p:nvPr>
            <p:ph type="ctrTitle"/>
          </p:nvPr>
        </p:nvSpPr>
        <p:spPr>
          <a:xfrm>
            <a:off x="6118120" y="194843"/>
            <a:ext cx="5875662" cy="2090111"/>
          </a:xfrm>
        </p:spPr>
        <p:txBody>
          <a:bodyPr anchor="ctr">
            <a:normAutofit/>
          </a:bodyPr>
          <a:lstStyle/>
          <a:p>
            <a:pPr algn="r"/>
            <a:r>
              <a:rPr lang="he-IL" sz="4000" b="1" dirty="0" smtClean="0">
                <a:solidFill>
                  <a:schemeClr val="tx2"/>
                </a:solidFill>
                <a:cs typeface="+mn-cs"/>
              </a:rPr>
              <a:t>תרגיל בקבלת החלטות</a:t>
            </a:r>
            <a:br>
              <a:rPr lang="he-IL" sz="4000" b="1" dirty="0" smtClean="0">
                <a:solidFill>
                  <a:schemeClr val="tx2"/>
                </a:solidFill>
                <a:cs typeface="+mn-cs"/>
              </a:rPr>
            </a:br>
            <a:r>
              <a:rPr lang="he-IL" sz="4000" b="1" dirty="0" smtClean="0">
                <a:solidFill>
                  <a:schemeClr val="tx2"/>
                </a:solidFill>
                <a:cs typeface="+mn-cs"/>
              </a:rPr>
              <a:t>מערכת שקיפות בחינוך</a:t>
            </a:r>
            <a:endParaRPr lang="he-IL" sz="4800" b="1" dirty="0">
              <a:solidFill>
                <a:schemeClr val="tx2"/>
              </a:solidFill>
              <a:cs typeface="+mn-cs"/>
            </a:endParaRPr>
          </a:p>
        </p:txBody>
      </p:sp>
      <p:sp>
        <p:nvSpPr>
          <p:cNvPr id="3" name="כותרת משנה 2"/>
          <p:cNvSpPr>
            <a:spLocks noGrp="1"/>
          </p:cNvSpPr>
          <p:nvPr>
            <p:ph type="subTitle" idx="1"/>
          </p:nvPr>
        </p:nvSpPr>
        <p:spPr>
          <a:xfrm>
            <a:off x="920398" y="2727522"/>
            <a:ext cx="11073384" cy="960818"/>
          </a:xfrm>
        </p:spPr>
        <p:txBody>
          <a:bodyPr>
            <a:normAutofit/>
          </a:bodyPr>
          <a:lstStyle/>
          <a:p>
            <a:pPr algn="r"/>
            <a:r>
              <a:rPr lang="he-IL" sz="3600" dirty="0" smtClean="0"/>
              <a:t>מהו המידע הנדרש לקבלת החלטות מיטבית יותר?</a:t>
            </a:r>
          </a:p>
          <a:p>
            <a:pPr algn="r"/>
            <a:endParaRPr lang="he-IL" sz="3600" dirty="0"/>
          </a:p>
        </p:txBody>
      </p:sp>
      <p:sp>
        <p:nvSpPr>
          <p:cNvPr id="4" name="TextBox 3"/>
          <p:cNvSpPr txBox="1"/>
          <p:nvPr/>
        </p:nvSpPr>
        <p:spPr>
          <a:xfrm>
            <a:off x="3654454" y="4130908"/>
            <a:ext cx="8339328" cy="2062103"/>
          </a:xfrm>
          <a:prstGeom prst="rect">
            <a:avLst/>
          </a:prstGeom>
          <a:noFill/>
        </p:spPr>
        <p:txBody>
          <a:bodyPr wrap="square" rtlCol="1">
            <a:spAutoFit/>
          </a:bodyPr>
          <a:lstStyle/>
          <a:p>
            <a:pPr marL="285750" indent="-285750" algn="r" rtl="1">
              <a:buFont typeface="Arial" panose="020B0604020202020204" pitchFamily="34" charset="0"/>
              <a:buChar char="•"/>
            </a:pPr>
            <a:r>
              <a:rPr lang="he-IL" sz="3200" dirty="0" smtClean="0"/>
              <a:t>קבוצת הורים ותלמידים </a:t>
            </a:r>
          </a:p>
          <a:p>
            <a:pPr marL="285750" indent="-285750" algn="r" rtl="1">
              <a:buFont typeface="Arial" panose="020B0604020202020204" pitchFamily="34" charset="0"/>
              <a:buChar char="•"/>
            </a:pPr>
            <a:r>
              <a:rPr lang="he-IL" sz="3200" dirty="0" smtClean="0"/>
              <a:t>קבוצת מנהלי בתי ספר </a:t>
            </a:r>
          </a:p>
          <a:p>
            <a:pPr marL="285750" indent="-285750" algn="r" rtl="1">
              <a:buFont typeface="Arial" panose="020B0604020202020204" pitchFamily="34" charset="0"/>
              <a:buChar char="•"/>
            </a:pPr>
            <a:r>
              <a:rPr lang="he-IL" sz="3200" dirty="0" smtClean="0"/>
              <a:t>קבוצת מנהלי מחלקות חינוך ברשויות </a:t>
            </a:r>
          </a:p>
          <a:p>
            <a:pPr marL="285750" indent="-285750" algn="r" rtl="1">
              <a:buFont typeface="Arial" panose="020B0604020202020204" pitchFamily="34" charset="0"/>
              <a:buChar char="•"/>
            </a:pPr>
            <a:r>
              <a:rPr lang="he-IL" sz="3200" dirty="0" smtClean="0"/>
              <a:t>קבוצות הנהלת מטה משרד החינוך </a:t>
            </a:r>
          </a:p>
        </p:txBody>
      </p:sp>
    </p:spTree>
    <p:extLst>
      <p:ext uri="{BB962C8B-B14F-4D97-AF65-F5344CB8AC3E}">
        <p14:creationId xmlns:p14="http://schemas.microsoft.com/office/powerpoint/2010/main" val="1414586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371412" y="4933741"/>
            <a:ext cx="9113854" cy="884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2592925" y="225276"/>
            <a:ext cx="8911687" cy="1280890"/>
          </a:xfrm>
        </p:spPr>
        <p:txBody>
          <a:bodyPr anchor="ctr">
            <a:normAutofit/>
          </a:bodyPr>
          <a:lstStyle/>
          <a:p>
            <a:pPr algn="ctr"/>
            <a:r>
              <a:rPr lang="he-IL" sz="4000" b="1" dirty="0" smtClean="0">
                <a:solidFill>
                  <a:srgbClr val="92D050"/>
                </a:solidFill>
              </a:rPr>
              <a:t>אגף א' כלכלה וסטטיסטיקה</a:t>
            </a:r>
            <a:endParaRPr lang="he-IL" sz="4000" b="1" dirty="0">
              <a:solidFill>
                <a:srgbClr val="92D050"/>
              </a:solidFill>
            </a:endParaRPr>
          </a:p>
        </p:txBody>
      </p:sp>
      <p:sp>
        <p:nvSpPr>
          <p:cNvPr id="3" name="מציין מיקום תוכן 2"/>
          <p:cNvSpPr>
            <a:spLocks noGrp="1"/>
          </p:cNvSpPr>
          <p:nvPr>
            <p:ph idx="1"/>
          </p:nvPr>
        </p:nvSpPr>
        <p:spPr>
          <a:xfrm>
            <a:off x="1731524" y="1287293"/>
            <a:ext cx="10136221" cy="4792494"/>
          </a:xfrm>
        </p:spPr>
        <p:txBody>
          <a:bodyPr anchor="ctr">
            <a:normAutofit/>
          </a:bodyPr>
          <a:lstStyle/>
          <a:p>
            <a:pPr marL="0" indent="0">
              <a:buNone/>
            </a:pPr>
            <a:r>
              <a:rPr lang="he-IL" sz="2000" u="sng" dirty="0" smtClean="0"/>
              <a:t>חזון האגף</a:t>
            </a:r>
            <a:endParaRPr lang="en-US" sz="2000" dirty="0" smtClean="0"/>
          </a:p>
          <a:p>
            <a:pPr lvl="0">
              <a:lnSpc>
                <a:spcPct val="150000"/>
              </a:lnSpc>
            </a:pPr>
            <a:r>
              <a:rPr lang="he-IL" sz="2000" dirty="0" smtClean="0"/>
              <a:t>להוות </a:t>
            </a:r>
            <a:r>
              <a:rPr lang="he-IL" sz="2000" dirty="0"/>
              <a:t>יחידה מרכזית למתן כלים אופרטיביים לקבלת החלטות על ידי הנהלת המשרד לקידום יעדיה</a:t>
            </a:r>
            <a:r>
              <a:rPr lang="he-IL" sz="2000" dirty="0" smtClean="0"/>
              <a:t>.</a:t>
            </a:r>
          </a:p>
          <a:p>
            <a:pPr>
              <a:lnSpc>
                <a:spcPct val="150000"/>
              </a:lnSpc>
            </a:pPr>
            <a:r>
              <a:rPr lang="he-IL" u="sng" dirty="0" smtClean="0"/>
              <a:t>מטרות </a:t>
            </a:r>
            <a:r>
              <a:rPr lang="he-IL" u="sng" dirty="0"/>
              <a:t>האגף</a:t>
            </a:r>
            <a:endParaRPr lang="en-US" dirty="0"/>
          </a:p>
          <a:p>
            <a:pPr lvl="1">
              <a:lnSpc>
                <a:spcPct val="150000"/>
              </a:lnSpc>
            </a:pPr>
            <a:r>
              <a:rPr lang="he-IL" sz="1800" dirty="0"/>
              <a:t>אספקה ועדכון תמונת מצב סטטיסטית על משרד החינוך</a:t>
            </a:r>
            <a:endParaRPr lang="en-US" sz="1800" dirty="0"/>
          </a:p>
          <a:p>
            <a:pPr lvl="1">
              <a:lnSpc>
                <a:spcPct val="150000"/>
              </a:lnSpc>
            </a:pPr>
            <a:r>
              <a:rPr lang="he-IL" sz="1800" dirty="0" err="1"/>
              <a:t>אינטגרטור</a:t>
            </a:r>
            <a:r>
              <a:rPr lang="he-IL" sz="1800" dirty="0"/>
              <a:t> של גופים סטטיסטיים בארץ ובעולם בתחום החינוך</a:t>
            </a:r>
            <a:endParaRPr lang="en-US" sz="1800" dirty="0"/>
          </a:p>
          <a:p>
            <a:pPr lvl="1">
              <a:lnSpc>
                <a:spcPct val="150000"/>
              </a:lnSpc>
            </a:pPr>
            <a:r>
              <a:rPr lang="he-IL" sz="1800" dirty="0"/>
              <a:t>בנייה, פיתוח והנגשת כלים </a:t>
            </a:r>
            <a:r>
              <a:rPr lang="he-IL" sz="1800" dirty="0" smtClean="0"/>
              <a:t>לשימוש </a:t>
            </a:r>
            <a:r>
              <a:rPr lang="he-IL" sz="1800" dirty="0"/>
              <a:t>בנתונים סטטיסטיים ליחידות המשרד עפ"י צרכיהם ולכלל הציבור </a:t>
            </a:r>
            <a:endParaRPr lang="he-IL" sz="1800" dirty="0" smtClean="0"/>
          </a:p>
          <a:p>
            <a:pPr marL="457200" lvl="1" indent="0">
              <a:lnSpc>
                <a:spcPct val="150000"/>
              </a:lnSpc>
              <a:buNone/>
            </a:pPr>
            <a:endParaRPr lang="he-IL" sz="1800" dirty="0" smtClean="0"/>
          </a:p>
          <a:p>
            <a:pPr marL="457200" lvl="1" indent="0">
              <a:lnSpc>
                <a:spcPct val="150000"/>
              </a:lnSpc>
              <a:buNone/>
            </a:pPr>
            <a:r>
              <a:rPr lang="he-IL" sz="1800" dirty="0" smtClean="0"/>
              <a:t>מתוך היכרות הנתונים, אנו עסוקים בין היתר בליווי תהליכים הקשורים בתוצרי נתונים, מרימים דגלים, מחפשים את הקשרים בין הנתונים ואת אי ההלימה הקיימת.</a:t>
            </a:r>
          </a:p>
          <a:p>
            <a:pPr lvl="1">
              <a:lnSpc>
                <a:spcPct val="150000"/>
              </a:lnSpc>
            </a:pPr>
            <a:endParaRPr lang="he-IL" sz="1800" dirty="0"/>
          </a:p>
        </p:txBody>
      </p:sp>
    </p:spTree>
    <p:extLst>
      <p:ext uri="{BB962C8B-B14F-4D97-AF65-F5344CB8AC3E}">
        <p14:creationId xmlns:p14="http://schemas.microsoft.com/office/powerpoint/2010/main" val="2649400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05354" y="509954"/>
            <a:ext cx="9601200" cy="1485900"/>
          </a:xfrm>
        </p:spPr>
        <p:txBody>
          <a:bodyPr>
            <a:normAutofit/>
          </a:bodyPr>
          <a:lstStyle/>
          <a:p>
            <a:r>
              <a:rPr lang="he-IL" b="1" dirty="0" smtClean="0">
                <a:solidFill>
                  <a:schemeClr val="accent4"/>
                </a:solidFill>
              </a:rPr>
              <a:t>משימות מרכזיות</a:t>
            </a:r>
            <a:endParaRPr lang="he-IL" sz="3600" b="1" dirty="0">
              <a:solidFill>
                <a:schemeClr val="accent4"/>
              </a:solidFill>
            </a:endParaRPr>
          </a:p>
        </p:txBody>
      </p:sp>
      <p:sp>
        <p:nvSpPr>
          <p:cNvPr id="3" name="מציין מיקום תוכן 2"/>
          <p:cNvSpPr>
            <a:spLocks noGrp="1"/>
          </p:cNvSpPr>
          <p:nvPr>
            <p:ph idx="1"/>
          </p:nvPr>
        </p:nvSpPr>
        <p:spPr>
          <a:xfrm>
            <a:off x="1386985" y="1332872"/>
            <a:ext cx="10210801" cy="4747848"/>
          </a:xfrm>
        </p:spPr>
        <p:txBody>
          <a:bodyPr>
            <a:noAutofit/>
          </a:bodyPr>
          <a:lstStyle/>
          <a:p>
            <a:pPr algn="just">
              <a:lnSpc>
                <a:spcPct val="150000"/>
              </a:lnSpc>
            </a:pPr>
            <a:r>
              <a:rPr lang="he-IL" altLang="he-IL" sz="2200" dirty="0" smtClean="0">
                <a:solidFill>
                  <a:schemeClr val="tx1"/>
                </a:solidFill>
              </a:rPr>
              <a:t>אחריות על מערך הנתונים של משרד החינוך וניהול ממשקים עם </a:t>
            </a:r>
            <a:r>
              <a:rPr lang="he-IL" altLang="he-IL" sz="2200" dirty="0" err="1" smtClean="0">
                <a:solidFill>
                  <a:schemeClr val="tx1"/>
                </a:solidFill>
              </a:rPr>
              <a:t>הלמ"ס</a:t>
            </a:r>
            <a:endParaRPr lang="he-IL" altLang="he-IL" sz="2200" dirty="0" smtClean="0">
              <a:solidFill>
                <a:schemeClr val="tx1"/>
              </a:solidFill>
            </a:endParaRPr>
          </a:p>
          <a:p>
            <a:pPr algn="just">
              <a:lnSpc>
                <a:spcPct val="150000"/>
              </a:lnSpc>
            </a:pPr>
            <a:r>
              <a:rPr lang="he-IL" altLang="he-IL" sz="2200" dirty="0" smtClean="0">
                <a:solidFill>
                  <a:schemeClr val="tx1"/>
                </a:solidFill>
              </a:rPr>
              <a:t>שיקוף נתוני מערכת החינוך לציבור באופן ידידותי ונגיש</a:t>
            </a:r>
          </a:p>
          <a:p>
            <a:pPr algn="just">
              <a:lnSpc>
                <a:spcPct val="150000"/>
              </a:lnSpc>
            </a:pPr>
            <a:r>
              <a:rPr lang="he-IL" altLang="he-IL" sz="2200" dirty="0" smtClean="0">
                <a:solidFill>
                  <a:schemeClr val="tx1"/>
                </a:solidFill>
              </a:rPr>
              <a:t>שיקוף וניתוח מעמיק של נתונים ומגמות עבור קובעי המדיניות</a:t>
            </a:r>
          </a:p>
          <a:p>
            <a:pPr algn="just">
              <a:lnSpc>
                <a:spcPct val="150000"/>
              </a:lnSpc>
            </a:pPr>
            <a:r>
              <a:rPr lang="he-IL" altLang="he-IL" sz="2200" dirty="0">
                <a:solidFill>
                  <a:schemeClr val="tx1"/>
                </a:solidFill>
              </a:rPr>
              <a:t>הסדרה וטיוב מערך הנתונים של </a:t>
            </a:r>
            <a:r>
              <a:rPr lang="he-IL" altLang="he-IL" sz="2200" dirty="0" smtClean="0">
                <a:solidFill>
                  <a:schemeClr val="tx1"/>
                </a:solidFill>
              </a:rPr>
              <a:t>המשרד ויצירת מאגר נתונים מרכזי</a:t>
            </a:r>
            <a:endParaRPr lang="he-IL" altLang="he-IL" sz="2200" dirty="0">
              <a:solidFill>
                <a:schemeClr val="tx1"/>
              </a:solidFill>
            </a:endParaRPr>
          </a:p>
          <a:p>
            <a:pPr algn="just">
              <a:lnSpc>
                <a:spcPct val="150000"/>
              </a:lnSpc>
            </a:pPr>
            <a:r>
              <a:rPr lang="he-IL" altLang="he-IL" sz="2200" dirty="0" smtClean="0">
                <a:solidFill>
                  <a:schemeClr val="tx1"/>
                </a:solidFill>
              </a:rPr>
              <a:t>אנליזות לצורך קבלת החלטות – בדיקת אפקטיביות</a:t>
            </a:r>
          </a:p>
          <a:p>
            <a:pPr algn="just">
              <a:lnSpc>
                <a:spcPct val="150000"/>
              </a:lnSpc>
            </a:pPr>
            <a:r>
              <a:rPr lang="he-IL" altLang="he-IL" sz="2200" dirty="0" smtClean="0">
                <a:solidFill>
                  <a:schemeClr val="tx1"/>
                </a:solidFill>
              </a:rPr>
              <a:t>שותפות בפורום החינוך של ארגון ה-</a:t>
            </a:r>
            <a:r>
              <a:rPr lang="en-US" altLang="he-IL" sz="2200" dirty="0" smtClean="0">
                <a:solidFill>
                  <a:schemeClr val="tx1"/>
                </a:solidFill>
              </a:rPr>
              <a:t>OECD</a:t>
            </a:r>
            <a:r>
              <a:rPr lang="he-IL" altLang="he-IL" sz="2200" dirty="0" smtClean="0">
                <a:solidFill>
                  <a:schemeClr val="tx1"/>
                </a:solidFill>
              </a:rPr>
              <a:t> – ניתוח נתונים השוואתי בינלאומי </a:t>
            </a:r>
          </a:p>
          <a:p>
            <a:pPr algn="just">
              <a:lnSpc>
                <a:spcPct val="150000"/>
              </a:lnSpc>
            </a:pPr>
            <a:r>
              <a:rPr lang="he-IL" altLang="he-IL" sz="2200" dirty="0" smtClean="0">
                <a:solidFill>
                  <a:schemeClr val="tx1"/>
                </a:solidFill>
              </a:rPr>
              <a:t>ביצוע </a:t>
            </a:r>
            <a:r>
              <a:rPr lang="he-IL" altLang="he-IL" sz="2200" dirty="0">
                <a:solidFill>
                  <a:schemeClr val="tx1"/>
                </a:solidFill>
              </a:rPr>
              <a:t>ניתוחים סטטיסטיים וכלכליים בתחומי החינוך </a:t>
            </a:r>
            <a:r>
              <a:rPr lang="he-IL" altLang="he-IL" sz="2200" dirty="0" smtClean="0">
                <a:solidFill>
                  <a:schemeClr val="tx1"/>
                </a:solidFill>
              </a:rPr>
              <a:t>והכלכלה</a:t>
            </a:r>
          </a:p>
          <a:p>
            <a:pPr marL="0" indent="0" algn="just">
              <a:lnSpc>
                <a:spcPct val="150000"/>
              </a:lnSpc>
              <a:buNone/>
            </a:pPr>
            <a:endParaRPr lang="he-IL" altLang="he-IL" sz="2200" dirty="0" smtClean="0">
              <a:solidFill>
                <a:schemeClr val="tx1"/>
              </a:solidFill>
            </a:endParaRPr>
          </a:p>
          <a:p>
            <a:pPr marL="0" indent="0">
              <a:buNone/>
            </a:pPr>
            <a:endParaRPr lang="he-IL" sz="2200" dirty="0">
              <a:solidFill>
                <a:schemeClr val="tx1"/>
              </a:solidFill>
            </a:endParaRPr>
          </a:p>
        </p:txBody>
      </p:sp>
    </p:spTree>
    <p:extLst>
      <p:ext uri="{BB962C8B-B14F-4D97-AF65-F5344CB8AC3E}">
        <p14:creationId xmlns:p14="http://schemas.microsoft.com/office/powerpoint/2010/main" val="1432852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כותרת 1"/>
          <p:cNvSpPr>
            <a:spLocks noGrp="1"/>
          </p:cNvSpPr>
          <p:nvPr>
            <p:ph type="title"/>
          </p:nvPr>
        </p:nvSpPr>
        <p:spPr>
          <a:xfrm>
            <a:off x="2305050" y="527558"/>
            <a:ext cx="8075613" cy="777875"/>
          </a:xfrm>
        </p:spPr>
        <p:txBody>
          <a:bodyPr/>
          <a:lstStyle/>
          <a:p>
            <a:pPr algn="ctr">
              <a:defRPr/>
            </a:pPr>
            <a:r>
              <a:rPr lang="he-IL" altLang="he-IL" sz="4000" b="1" dirty="0" smtClean="0">
                <a:solidFill>
                  <a:srgbClr val="92D050"/>
                </a:solidFill>
              </a:rPr>
              <a:t>קהל היעד</a:t>
            </a:r>
            <a:endParaRPr lang="he-IL" altLang="he-IL" sz="4000" b="1" dirty="0">
              <a:solidFill>
                <a:srgbClr val="92D050"/>
              </a:solidFill>
            </a:endParaRPr>
          </a:p>
        </p:txBody>
      </p:sp>
      <p:sp>
        <p:nvSpPr>
          <p:cNvPr id="15363" name="מציין מיקום תוכן 2"/>
          <p:cNvSpPr>
            <a:spLocks noGrp="1"/>
          </p:cNvSpPr>
          <p:nvPr>
            <p:ph sz="quarter" idx="1"/>
          </p:nvPr>
        </p:nvSpPr>
        <p:spPr>
          <a:xfrm>
            <a:off x="1992313" y="1557339"/>
            <a:ext cx="8388350" cy="4256087"/>
          </a:xfrm>
        </p:spPr>
        <p:txBody>
          <a:bodyPr anchor="ctr">
            <a:noAutofit/>
          </a:bodyPr>
          <a:lstStyle/>
          <a:p>
            <a:pPr lvl="1" eaLnBrk="1" hangingPunct="1">
              <a:lnSpc>
                <a:spcPct val="150000"/>
              </a:lnSpc>
            </a:pPr>
            <a:r>
              <a:rPr lang="he-IL" altLang="he-IL" sz="2000" dirty="0" smtClean="0"/>
              <a:t>לשכת </a:t>
            </a:r>
            <a:r>
              <a:rPr lang="he-IL" altLang="he-IL" sz="2000" dirty="0"/>
              <a:t>השר, מנכ"ל, הנהלת המשרד, יחידות המטה והמחוזות.</a:t>
            </a:r>
          </a:p>
          <a:p>
            <a:pPr lvl="1" eaLnBrk="1" hangingPunct="1">
              <a:lnSpc>
                <a:spcPct val="150000"/>
              </a:lnSpc>
            </a:pPr>
            <a:r>
              <a:rPr lang="he-IL" altLang="he-IL" sz="2000" dirty="0"/>
              <a:t>הלשכה המרכזית לסטטיסטיקה.</a:t>
            </a:r>
          </a:p>
          <a:p>
            <a:pPr lvl="1" eaLnBrk="1" hangingPunct="1">
              <a:lnSpc>
                <a:spcPct val="150000"/>
              </a:lnSpc>
            </a:pPr>
            <a:r>
              <a:rPr lang="en-US" altLang="he-IL" sz="2000" dirty="0"/>
              <a:t>OECD</a:t>
            </a:r>
            <a:r>
              <a:rPr lang="he-IL" altLang="he-IL" sz="2000" dirty="0"/>
              <a:t> - הארגון לשיתוף פעולה ולפיתוח כלכלי.</a:t>
            </a:r>
          </a:p>
          <a:p>
            <a:pPr lvl="1" eaLnBrk="1" hangingPunct="1">
              <a:lnSpc>
                <a:spcPct val="150000"/>
              </a:lnSpc>
            </a:pPr>
            <a:r>
              <a:rPr lang="he-IL" altLang="he-IL" sz="2000" dirty="0"/>
              <a:t>גורמים חיצוניים כגון: משרדי ממשלה, </a:t>
            </a:r>
            <a:r>
              <a:rPr lang="he-IL" altLang="he-IL" sz="2000" dirty="0" err="1"/>
              <a:t>חכי"ם</a:t>
            </a:r>
            <a:r>
              <a:rPr lang="he-IL" altLang="he-IL" sz="2000" dirty="0"/>
              <a:t>, ועדות הכנסת, מוסדות מחקר, גופים בינלאומיים, עמותות חינוכיות, תקשורת, מנהלי מוסדות חינוך ועובדי הוראה, הורים, תלמידים והציבור הרחב.</a:t>
            </a:r>
          </a:p>
        </p:txBody>
      </p:sp>
    </p:spTree>
    <p:extLst>
      <p:ext uri="{BB962C8B-B14F-4D97-AF65-F5344CB8AC3E}">
        <p14:creationId xmlns:p14="http://schemas.microsoft.com/office/powerpoint/2010/main" val="690254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אליפסה 4"/>
          <p:cNvSpPr/>
          <p:nvPr/>
        </p:nvSpPr>
        <p:spPr bwMode="auto">
          <a:xfrm>
            <a:off x="6260580" y="5593508"/>
            <a:ext cx="1919816" cy="1298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תחזיות</a:t>
            </a:r>
          </a:p>
        </p:txBody>
      </p:sp>
      <p:sp>
        <p:nvSpPr>
          <p:cNvPr id="6" name="אליפסה 5"/>
          <p:cNvSpPr/>
          <p:nvPr/>
        </p:nvSpPr>
        <p:spPr bwMode="auto">
          <a:xfrm>
            <a:off x="8365108" y="5420660"/>
            <a:ext cx="1919817" cy="1298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ספר התקציב </a:t>
            </a:r>
          </a:p>
        </p:txBody>
      </p:sp>
      <p:sp>
        <p:nvSpPr>
          <p:cNvPr id="7" name="אליפסה 6">
            <a:hlinkClick r:id="" action="ppaction://noaction"/>
          </p:cNvPr>
          <p:cNvSpPr/>
          <p:nvPr/>
        </p:nvSpPr>
        <p:spPr bwMode="auto">
          <a:xfrm>
            <a:off x="4292651" y="780145"/>
            <a:ext cx="1917700" cy="1298575"/>
          </a:xfrm>
          <a:prstGeom prst="ellipse">
            <a:avLst/>
          </a:prstGeom>
          <a:solidFill>
            <a:schemeClr val="accent1">
              <a:lumMod val="40000"/>
              <a:lumOff val="6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מערכת שקיפות </a:t>
            </a: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תקציבית</a:t>
            </a:r>
          </a:p>
        </p:txBody>
      </p:sp>
      <p:sp>
        <p:nvSpPr>
          <p:cNvPr id="8" name="אליפסה 7"/>
          <p:cNvSpPr/>
          <p:nvPr/>
        </p:nvSpPr>
        <p:spPr bwMode="auto">
          <a:xfrm>
            <a:off x="728176" y="3054694"/>
            <a:ext cx="2112433" cy="1298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מענה מקצועי עבור יחידות המשרד</a:t>
            </a:r>
          </a:p>
        </p:txBody>
      </p:sp>
      <p:sp>
        <p:nvSpPr>
          <p:cNvPr id="9" name="אליפסה 8"/>
          <p:cNvSpPr/>
          <p:nvPr/>
        </p:nvSpPr>
        <p:spPr bwMode="auto">
          <a:xfrm>
            <a:off x="2353776" y="5407309"/>
            <a:ext cx="1921933" cy="1298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תקשורת ודוברות</a:t>
            </a:r>
            <a:endPar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אליפסה 9"/>
          <p:cNvSpPr/>
          <p:nvPr/>
        </p:nvSpPr>
        <p:spPr bwMode="auto">
          <a:xfrm>
            <a:off x="6260580" y="674196"/>
            <a:ext cx="2111906" cy="1326924"/>
          </a:xfrm>
          <a:prstGeom prst="ellipse">
            <a:avLst/>
          </a:prstGeom>
          <a:no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Arial"/>
              </a:rPr>
              <a:t>OECD</a:t>
            </a:r>
            <a:endPar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אליפסה 10"/>
          <p:cNvSpPr/>
          <p:nvPr/>
        </p:nvSpPr>
        <p:spPr bwMode="auto">
          <a:xfrm>
            <a:off x="9990038" y="4633463"/>
            <a:ext cx="1922227" cy="1298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הלשכה המרכזית לסטטיסטיקה</a:t>
            </a:r>
          </a:p>
        </p:txBody>
      </p:sp>
      <p:sp>
        <p:nvSpPr>
          <p:cNvPr id="12" name="אליפסה 11"/>
          <p:cNvSpPr/>
          <p:nvPr/>
        </p:nvSpPr>
        <p:spPr bwMode="auto">
          <a:xfrm>
            <a:off x="10200260" y="3283271"/>
            <a:ext cx="1919817" cy="1298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אליפסה 12"/>
          <p:cNvSpPr/>
          <p:nvPr/>
        </p:nvSpPr>
        <p:spPr bwMode="auto">
          <a:xfrm>
            <a:off x="3608958" y="2868782"/>
            <a:ext cx="6153149" cy="1587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אגף כלכלה וסטטיסטיקה</a:t>
            </a:r>
          </a:p>
        </p:txBody>
      </p:sp>
      <p:cxnSp>
        <p:nvCxnSpPr>
          <p:cNvPr id="15" name="מחבר חץ ישר 14"/>
          <p:cNvCxnSpPr/>
          <p:nvPr/>
        </p:nvCxnSpPr>
        <p:spPr bwMode="auto">
          <a:xfrm flipH="1">
            <a:off x="3937662" y="4784724"/>
            <a:ext cx="466455" cy="451803"/>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bwMode="auto">
          <a:xfrm flipH="1" flipV="1">
            <a:off x="5652474" y="2268968"/>
            <a:ext cx="304706" cy="447588"/>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bwMode="auto">
          <a:xfrm flipH="1" flipV="1">
            <a:off x="3012161" y="3621405"/>
            <a:ext cx="489774" cy="16270"/>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bwMode="auto">
          <a:xfrm flipH="1" flipV="1">
            <a:off x="4020744" y="2317994"/>
            <a:ext cx="518396" cy="538517"/>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bwMode="auto">
          <a:xfrm>
            <a:off x="9895460" y="3637675"/>
            <a:ext cx="304800" cy="0"/>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bwMode="auto">
          <a:xfrm flipV="1">
            <a:off x="8504808" y="2259166"/>
            <a:ext cx="224367" cy="705060"/>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bwMode="auto">
          <a:xfrm flipH="1">
            <a:off x="5362967" y="4875270"/>
            <a:ext cx="331447" cy="532040"/>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bwMode="auto">
          <a:xfrm>
            <a:off x="9638189" y="4581846"/>
            <a:ext cx="456425" cy="266723"/>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אליפסה 30"/>
          <p:cNvSpPr/>
          <p:nvPr/>
        </p:nvSpPr>
        <p:spPr bwMode="auto">
          <a:xfrm>
            <a:off x="899728" y="4366763"/>
            <a:ext cx="2112433" cy="1298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מענה לפניות חיצוניות</a:t>
            </a:r>
          </a:p>
        </p:txBody>
      </p:sp>
      <p:cxnSp>
        <p:nvCxnSpPr>
          <p:cNvPr id="32" name="מחבר חץ ישר 31"/>
          <p:cNvCxnSpPr/>
          <p:nvPr/>
        </p:nvCxnSpPr>
        <p:spPr bwMode="auto">
          <a:xfrm flipH="1">
            <a:off x="3128475" y="4242938"/>
            <a:ext cx="431800" cy="247650"/>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אליפסה 22">
            <a:hlinkClick r:id="" action="ppaction://noaction"/>
          </p:cNvPr>
          <p:cNvSpPr/>
          <p:nvPr/>
        </p:nvSpPr>
        <p:spPr bwMode="auto">
          <a:xfrm>
            <a:off x="2360126" y="970393"/>
            <a:ext cx="1919816" cy="1298575"/>
          </a:xfrm>
          <a:prstGeom prst="ellipse">
            <a:avLst/>
          </a:prstGeom>
          <a:solidFill>
            <a:schemeClr val="accent1">
              <a:lumMod val="40000"/>
              <a:lumOff val="6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התמונה החינוכית</a:t>
            </a:r>
          </a:p>
        </p:txBody>
      </p:sp>
      <p:cxnSp>
        <p:nvCxnSpPr>
          <p:cNvPr id="24" name="מחבר חץ ישר 23"/>
          <p:cNvCxnSpPr/>
          <p:nvPr/>
        </p:nvCxnSpPr>
        <p:spPr bwMode="auto">
          <a:xfrm flipH="1" flipV="1">
            <a:off x="7214888" y="2177281"/>
            <a:ext cx="1" cy="623571"/>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אליפסה 26">
            <a:hlinkClick r:id="" action="ppaction://noaction"/>
          </p:cNvPr>
          <p:cNvSpPr/>
          <p:nvPr/>
        </p:nvSpPr>
        <p:spPr bwMode="auto">
          <a:xfrm>
            <a:off x="824483" y="1771790"/>
            <a:ext cx="1919817" cy="1311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מחוון בעלויות</a:t>
            </a:r>
          </a:p>
        </p:txBody>
      </p:sp>
      <p:sp>
        <p:nvSpPr>
          <p:cNvPr id="2" name="אליפסה 1">
            <a:hlinkClick r:id="" action="ppaction://noaction"/>
          </p:cNvPr>
          <p:cNvSpPr/>
          <p:nvPr/>
        </p:nvSpPr>
        <p:spPr>
          <a:xfrm>
            <a:off x="3566627" y="4046088"/>
            <a:ext cx="6151033" cy="614362"/>
          </a:xfrm>
          <a:prstGeom prst="ellipse">
            <a:avLst/>
          </a:prstGeom>
          <a:solidFill>
            <a:schemeClr val="accent1">
              <a:lumMod val="20000"/>
              <a:lumOff val="80000"/>
            </a:schemeClr>
          </a:solidFill>
          <a:ln>
            <a:solidFill>
              <a:schemeClr val="accent3">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698" name="TextBox 2">
            <a:hlinkClick r:id="" action="ppaction://noaction"/>
          </p:cNvPr>
          <p:cNvSpPr txBox="1">
            <a:spLocks noChangeArrowheads="1"/>
          </p:cNvSpPr>
          <p:nvPr/>
        </p:nvSpPr>
        <p:spPr bwMode="auto">
          <a:xfrm>
            <a:off x="3856609" y="4098475"/>
            <a:ext cx="5177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Arial" pitchFamily="34" charset="0"/>
                <a:cs typeface="Arial" pitchFamily="34"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Arial" pitchFamily="34" charset="0"/>
                <a:cs typeface="Arial" pitchFamily="34"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Arial" pitchFamily="34" charset="0"/>
                <a:cs typeface="Arial" pitchFamily="34"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he-IL" altLang="he-I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מיפוי מערכות + הסדרת נתונים</a:t>
            </a:r>
          </a:p>
        </p:txBody>
      </p:sp>
      <p:cxnSp>
        <p:nvCxnSpPr>
          <p:cNvPr id="30" name="מחבר חץ ישר 29"/>
          <p:cNvCxnSpPr/>
          <p:nvPr/>
        </p:nvCxnSpPr>
        <p:spPr bwMode="auto">
          <a:xfrm flipV="1">
            <a:off x="9405356" y="2716556"/>
            <a:ext cx="465667" cy="433388"/>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אליפסה 32"/>
          <p:cNvSpPr/>
          <p:nvPr/>
        </p:nvSpPr>
        <p:spPr bwMode="auto">
          <a:xfrm>
            <a:off x="9895460" y="1767805"/>
            <a:ext cx="2224617" cy="1512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מצגות נתונים מקצועיות ומענה שוטף לצרכי מנכ"ל</a:t>
            </a:r>
          </a:p>
        </p:txBody>
      </p:sp>
      <p:cxnSp>
        <p:nvCxnSpPr>
          <p:cNvPr id="35" name="מחבר חץ ישר 34"/>
          <p:cNvCxnSpPr/>
          <p:nvPr/>
        </p:nvCxnSpPr>
        <p:spPr bwMode="auto">
          <a:xfrm>
            <a:off x="7305334" y="4861919"/>
            <a:ext cx="11199" cy="558741"/>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כותרת 1"/>
          <p:cNvSpPr>
            <a:spLocks noGrp="1"/>
          </p:cNvSpPr>
          <p:nvPr>
            <p:ph type="title"/>
          </p:nvPr>
        </p:nvSpPr>
        <p:spPr>
          <a:xfrm>
            <a:off x="1784391" y="-50431"/>
            <a:ext cx="9601200" cy="666768"/>
          </a:xfrm>
        </p:spPr>
        <p:txBody>
          <a:bodyPr>
            <a:noAutofit/>
          </a:bodyPr>
          <a:lstStyle/>
          <a:p>
            <a:pPr algn="ctr"/>
            <a:r>
              <a:rPr lang="he-IL" sz="4000" b="1" dirty="0" smtClean="0">
                <a:solidFill>
                  <a:srgbClr val="92D050"/>
                </a:solidFill>
                <a:latin typeface="Arial" panose="020B0604020202020204" pitchFamily="34" charset="0"/>
                <a:cs typeface="Arial" panose="020B0604020202020204" pitchFamily="34" charset="0"/>
              </a:rPr>
              <a:t>פעילות אגף כלכלה וסטטיסטיקה</a:t>
            </a:r>
            <a:br>
              <a:rPr lang="he-IL" sz="4000" b="1" dirty="0" smtClean="0">
                <a:solidFill>
                  <a:srgbClr val="92D050"/>
                </a:solidFill>
                <a:latin typeface="Arial" panose="020B0604020202020204" pitchFamily="34" charset="0"/>
                <a:cs typeface="Arial" panose="020B0604020202020204" pitchFamily="34" charset="0"/>
              </a:rPr>
            </a:br>
            <a:r>
              <a:rPr lang="he-IL" sz="4000" b="1" dirty="0" smtClean="0">
                <a:solidFill>
                  <a:srgbClr val="92D050"/>
                </a:solidFill>
                <a:latin typeface="Arial" panose="020B0604020202020204" pitchFamily="34" charset="0"/>
                <a:cs typeface="Arial" panose="020B0604020202020204" pitchFamily="34" charset="0"/>
              </a:rPr>
              <a:t/>
            </a:r>
            <a:br>
              <a:rPr lang="he-IL" sz="4000" b="1" dirty="0" smtClean="0">
                <a:solidFill>
                  <a:srgbClr val="92D050"/>
                </a:solidFill>
                <a:latin typeface="Arial" panose="020B0604020202020204" pitchFamily="34" charset="0"/>
                <a:cs typeface="Arial" panose="020B0604020202020204" pitchFamily="34" charset="0"/>
              </a:rPr>
            </a:br>
            <a:endParaRPr lang="he-IL" sz="4000" b="1" dirty="0">
              <a:solidFill>
                <a:srgbClr val="92D050"/>
              </a:solidFill>
              <a:latin typeface="Arial" panose="020B0604020202020204" pitchFamily="34" charset="0"/>
              <a:cs typeface="Arial" panose="020B0604020202020204" pitchFamily="34" charset="0"/>
            </a:endParaRPr>
          </a:p>
        </p:txBody>
      </p:sp>
      <p:sp>
        <p:nvSpPr>
          <p:cNvPr id="37" name="אליפסה 36"/>
          <p:cNvSpPr/>
          <p:nvPr/>
        </p:nvSpPr>
        <p:spPr bwMode="auto">
          <a:xfrm>
            <a:off x="4275709" y="5549011"/>
            <a:ext cx="1921933" cy="1298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פרסומים מקצועיים</a:t>
            </a:r>
            <a:endPar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8" name="מחבר חץ ישר 37"/>
          <p:cNvCxnSpPr/>
          <p:nvPr/>
        </p:nvCxnSpPr>
        <p:spPr bwMode="auto">
          <a:xfrm>
            <a:off x="8729175" y="4784724"/>
            <a:ext cx="296333" cy="578077"/>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מחבר חץ ישר 42"/>
          <p:cNvCxnSpPr/>
          <p:nvPr/>
        </p:nvCxnSpPr>
        <p:spPr bwMode="auto">
          <a:xfrm flipH="1" flipV="1">
            <a:off x="3128475" y="2868782"/>
            <a:ext cx="632705" cy="272137"/>
          </a:xfrm>
          <a:prstGeom prst="straightConnector1">
            <a:avLst/>
          </a:prstGeom>
          <a:ln w="317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מלבן 2"/>
          <p:cNvSpPr/>
          <p:nvPr/>
        </p:nvSpPr>
        <p:spPr>
          <a:xfrm>
            <a:off x="10272126" y="3405977"/>
            <a:ext cx="1682045" cy="92333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ניהול אתר </a:t>
            </a:r>
            <a:r>
              <a:rPr kumimoji="0" lang="he-IL"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המינהל</a:t>
            </a: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he-IL"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והנגשת</a:t>
            </a:r>
            <a:r>
              <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נתונים לציבור</a:t>
            </a:r>
          </a:p>
        </p:txBody>
      </p:sp>
      <p:sp>
        <p:nvSpPr>
          <p:cNvPr id="39" name="אליפסה 38"/>
          <p:cNvSpPr/>
          <p:nvPr/>
        </p:nvSpPr>
        <p:spPr bwMode="auto">
          <a:xfrm>
            <a:off x="8293047" y="756080"/>
            <a:ext cx="2224617" cy="1512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dirty="0" smtClean="0">
                <a:solidFill>
                  <a:prstClr val="black"/>
                </a:solidFill>
                <a:latin typeface="Arial" panose="020B0604020202020204" pitchFamily="34" charset="0"/>
                <a:cs typeface="Arial" panose="020B0604020202020204" pitchFamily="34" charset="0"/>
              </a:rPr>
              <a:t>אנליזה של נתונים</a:t>
            </a:r>
            <a:endParaRPr kumimoji="0" 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427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כותרת 1"/>
          <p:cNvSpPr>
            <a:spLocks noGrp="1"/>
          </p:cNvSpPr>
          <p:nvPr>
            <p:ph type="title"/>
          </p:nvPr>
        </p:nvSpPr>
        <p:spPr>
          <a:xfrm>
            <a:off x="1631951" y="274638"/>
            <a:ext cx="8640763" cy="1143000"/>
          </a:xfrm>
        </p:spPr>
        <p:txBody>
          <a:bodyPr anchor="ctr"/>
          <a:lstStyle/>
          <a:p>
            <a:pPr algn="ctr">
              <a:defRPr/>
            </a:pPr>
            <a:r>
              <a:rPr lang="he-IL" altLang="he-IL" sz="4000" b="1" dirty="0">
                <a:solidFill>
                  <a:srgbClr val="92D050"/>
                </a:solidFill>
              </a:rPr>
              <a:t>תפוקות נבחרות של האגף</a:t>
            </a:r>
          </a:p>
        </p:txBody>
      </p:sp>
      <p:sp>
        <p:nvSpPr>
          <p:cNvPr id="17411" name="מציין מיקום תוכן 2"/>
          <p:cNvSpPr>
            <a:spLocks noGrp="1"/>
          </p:cNvSpPr>
          <p:nvPr>
            <p:ph sz="quarter" idx="1"/>
          </p:nvPr>
        </p:nvSpPr>
        <p:spPr>
          <a:xfrm>
            <a:off x="1898650" y="1268413"/>
            <a:ext cx="8229600" cy="584200"/>
          </a:xfrm>
        </p:spPr>
        <p:txBody>
          <a:bodyPr/>
          <a:lstStyle/>
          <a:p>
            <a:pPr marL="0" indent="0" algn="ctr">
              <a:buNone/>
            </a:pPr>
            <a:r>
              <a:rPr lang="he-IL" altLang="he-IL" smtClean="0"/>
              <a:t>חלון הראווה החדש של מינהל כלכלה ותקציבים</a:t>
            </a:r>
          </a:p>
        </p:txBody>
      </p:sp>
      <p:pic>
        <p:nvPicPr>
          <p:cNvPr id="5" name="Picture 17">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77" t="8469" r="9342" b="9521"/>
          <a:stretch/>
        </p:blipFill>
        <p:spPr bwMode="auto">
          <a:xfrm>
            <a:off x="2135560" y="2058963"/>
            <a:ext cx="5040000" cy="4009034"/>
          </a:xfrm>
          <a:prstGeom prst="rect">
            <a:avLst/>
          </a:prstGeom>
          <a:ln w="28575">
            <a:solidFill>
              <a:srgbClr val="7030A0"/>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17413" name="קבוצה 7"/>
          <p:cNvGrpSpPr>
            <a:grpSpLocks/>
          </p:cNvGrpSpPr>
          <p:nvPr/>
        </p:nvGrpSpPr>
        <p:grpSpPr bwMode="auto">
          <a:xfrm>
            <a:off x="7680326" y="3306764"/>
            <a:ext cx="2447925" cy="1512887"/>
            <a:chOff x="6588224" y="3573016"/>
            <a:chExt cx="2160240" cy="1296144"/>
          </a:xfrm>
        </p:grpSpPr>
        <p:sp>
          <p:nvSpPr>
            <p:cNvPr id="7" name="אליפסה 6"/>
            <p:cNvSpPr/>
            <p:nvPr/>
          </p:nvSpPr>
          <p:spPr>
            <a:xfrm>
              <a:off x="6588224" y="3573016"/>
              <a:ext cx="2160240" cy="1296144"/>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17417" name="TextBox 5"/>
            <p:cNvSpPr txBox="1">
              <a:spLocks noChangeArrowheads="1"/>
            </p:cNvSpPr>
            <p:nvPr/>
          </p:nvSpPr>
          <p:spPr bwMode="auto">
            <a:xfrm>
              <a:off x="6696235" y="3825297"/>
              <a:ext cx="1944216" cy="7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he-IL" altLang="he-IL" sz="1800"/>
                <a:t>שיפור חוויית המשתמש ומתן מענה לצרכיו</a:t>
              </a:r>
            </a:p>
          </p:txBody>
        </p:sp>
      </p:grpSp>
    </p:spTree>
    <p:extLst>
      <p:ext uri="{BB962C8B-B14F-4D97-AF65-F5344CB8AC3E}">
        <p14:creationId xmlns:p14="http://schemas.microsoft.com/office/powerpoint/2010/main" val="4096203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תוכן 2"/>
          <p:cNvSpPr>
            <a:spLocks noGrp="1"/>
          </p:cNvSpPr>
          <p:nvPr>
            <p:ph sz="quarter" idx="1"/>
          </p:nvPr>
        </p:nvSpPr>
        <p:spPr>
          <a:xfrm>
            <a:off x="4767291" y="1039892"/>
            <a:ext cx="3097213" cy="582612"/>
          </a:xfrm>
        </p:spPr>
        <p:txBody>
          <a:bodyPr/>
          <a:lstStyle/>
          <a:p>
            <a:pPr marL="0" indent="0" algn="ctr">
              <a:buNone/>
              <a:defRPr/>
            </a:pPr>
            <a:r>
              <a:rPr lang="he-IL" altLang="he-IL" dirty="0">
                <a:solidFill>
                  <a:schemeClr val="accent6">
                    <a:lumMod val="75000"/>
                  </a:schemeClr>
                </a:solidFill>
                <a:hlinkClick r:id="rId2"/>
              </a:rPr>
              <a:t>שקיפות</a:t>
            </a:r>
            <a:r>
              <a:rPr lang="he-IL" altLang="he-IL" dirty="0" smtClean="0">
                <a:solidFill>
                  <a:schemeClr val="accent6">
                    <a:lumMod val="75000"/>
                  </a:schemeClr>
                </a:solidFill>
                <a:hlinkClick r:id="rId2"/>
              </a:rPr>
              <a:t> בחינוך</a:t>
            </a:r>
            <a:endParaRPr lang="he-IL" altLang="he-IL" dirty="0" smtClean="0">
              <a:solidFill>
                <a:schemeClr val="accent6">
                  <a:lumMod val="75000"/>
                </a:schemeClr>
              </a:solidFill>
            </a:endParaRPr>
          </a:p>
        </p:txBody>
      </p:sp>
      <p:grpSp>
        <p:nvGrpSpPr>
          <p:cNvPr id="2" name="קבוצה 1"/>
          <p:cNvGrpSpPr/>
          <p:nvPr/>
        </p:nvGrpSpPr>
        <p:grpSpPr>
          <a:xfrm>
            <a:off x="2243932" y="1187866"/>
            <a:ext cx="9735500" cy="3736992"/>
            <a:chOff x="2135188" y="1200150"/>
            <a:chExt cx="9735500" cy="3672319"/>
          </a:xfrm>
        </p:grpSpPr>
        <p:pic>
          <p:nvPicPr>
            <p:cNvPr id="4"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7873" t="8594" r="39131" b="50720"/>
            <a:stretch/>
          </p:blipFill>
          <p:spPr bwMode="auto">
            <a:xfrm>
              <a:off x="2135188" y="1200150"/>
              <a:ext cx="2636721" cy="3672319"/>
            </a:xfrm>
            <a:prstGeom prst="rect">
              <a:avLst/>
            </a:prstGeom>
            <a:ln w="12700" cap="sq" cmpd="thickThin">
              <a:solidFill>
                <a:srgbClr val="7030A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6" name="Picture 4">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978" t="53680" r="38601" b="5328"/>
            <a:stretch/>
          </p:blipFill>
          <p:spPr bwMode="auto">
            <a:xfrm>
              <a:off x="10307396" y="1354744"/>
              <a:ext cx="1563292" cy="2286439"/>
            </a:xfrm>
            <a:prstGeom prst="rect">
              <a:avLst/>
            </a:prstGeom>
            <a:ln w="19050" cap="sq" cmpd="thickThin">
              <a:solidFill>
                <a:srgbClr val="7030A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grpSp>
        <p:nvGrpSpPr>
          <p:cNvPr id="18436" name="קבוצה 7"/>
          <p:cNvGrpSpPr>
            <a:grpSpLocks/>
          </p:cNvGrpSpPr>
          <p:nvPr/>
        </p:nvGrpSpPr>
        <p:grpSpPr bwMode="auto">
          <a:xfrm>
            <a:off x="4953002" y="1428750"/>
            <a:ext cx="2511426" cy="3152775"/>
            <a:chOff x="6532187" y="3515811"/>
            <a:chExt cx="2216278" cy="3245958"/>
          </a:xfrm>
        </p:grpSpPr>
        <p:sp>
          <p:nvSpPr>
            <p:cNvPr id="9" name="אליפסה 8"/>
            <p:cNvSpPr/>
            <p:nvPr/>
          </p:nvSpPr>
          <p:spPr>
            <a:xfrm>
              <a:off x="6532187" y="3515811"/>
              <a:ext cx="2216278" cy="324595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18441" name="TextBox 9"/>
            <p:cNvSpPr txBox="1">
              <a:spLocks noChangeArrowheads="1"/>
            </p:cNvSpPr>
            <p:nvPr/>
          </p:nvSpPr>
          <p:spPr bwMode="auto">
            <a:xfrm>
              <a:off x="6715306" y="3950974"/>
              <a:ext cx="1800200" cy="266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he-IL" altLang="he-IL" sz="1800" dirty="0"/>
                <a:t>המשרד הממשלתי הראשון המאמץ שקיפות מלאה לציבור, ואף מהווה מדריך מוביל עבור יתר משרדי הממשלה, כגון משרד הרווחה ומשרד הפנים. </a:t>
              </a:r>
            </a:p>
          </p:txBody>
        </p:sp>
      </p:grpSp>
      <p:sp>
        <p:nvSpPr>
          <p:cNvPr id="12" name="כותרת 1"/>
          <p:cNvSpPr>
            <a:spLocks noGrp="1"/>
          </p:cNvSpPr>
          <p:nvPr>
            <p:ph type="title"/>
          </p:nvPr>
        </p:nvSpPr>
        <p:spPr>
          <a:xfrm>
            <a:off x="1612901" y="109538"/>
            <a:ext cx="8569325" cy="1143000"/>
          </a:xfrm>
        </p:spPr>
        <p:txBody>
          <a:bodyPr anchor="ctr"/>
          <a:lstStyle/>
          <a:p>
            <a:pPr algn="ctr">
              <a:defRPr/>
            </a:pPr>
            <a:r>
              <a:rPr lang="he-IL" altLang="he-IL" sz="4000" b="1" dirty="0">
                <a:solidFill>
                  <a:srgbClr val="92D050"/>
                </a:solidFill>
              </a:rPr>
              <a:t>תפוקות נבחרות של האגף</a:t>
            </a:r>
          </a:p>
        </p:txBody>
      </p:sp>
      <p:sp>
        <p:nvSpPr>
          <p:cNvPr id="3" name="TextBox 2"/>
          <p:cNvSpPr txBox="1"/>
          <p:nvPr/>
        </p:nvSpPr>
        <p:spPr>
          <a:xfrm>
            <a:off x="4093436" y="5255664"/>
            <a:ext cx="7725398" cy="1421928"/>
          </a:xfrm>
          <a:prstGeom prst="rect">
            <a:avLst/>
          </a:prstGeom>
          <a:noFill/>
        </p:spPr>
        <p:txBody>
          <a:bodyPr wrap="square" rtlCol="1">
            <a:spAutoFit/>
          </a:bodyPr>
          <a:lstStyle/>
          <a:p>
            <a:pPr algn="r">
              <a:lnSpc>
                <a:spcPct val="120000"/>
              </a:lnSpc>
            </a:pPr>
            <a:r>
              <a:rPr lang="he-IL" b="1" dirty="0" smtClean="0"/>
              <a:t>מערכת </a:t>
            </a:r>
            <a:r>
              <a:rPr lang="he-IL" b="1" dirty="0"/>
              <a:t>'שקיפות בחינוך' </a:t>
            </a:r>
            <a:r>
              <a:rPr lang="he-IL" b="1" dirty="0" smtClean="0"/>
              <a:t>מציגה </a:t>
            </a:r>
            <a:r>
              <a:rPr lang="he-IL" b="1" dirty="0"/>
              <a:t>שקיפות תקציבית בכלל שלבי החינוך לצד תמונה </a:t>
            </a:r>
            <a:r>
              <a:rPr lang="he-IL" b="1" dirty="0" smtClean="0"/>
              <a:t>חינוכית, </a:t>
            </a:r>
            <a:r>
              <a:rPr lang="he-IL" b="1" dirty="0"/>
              <a:t>ברמה בית ספרית </a:t>
            </a:r>
            <a:r>
              <a:rPr lang="he-IL" b="1" dirty="0" err="1"/>
              <a:t>ורשותית</a:t>
            </a:r>
            <a:r>
              <a:rPr lang="he-IL" b="1" dirty="0"/>
              <a:t> כחלק אינטגרלי במערכת.</a:t>
            </a:r>
            <a:endParaRPr lang="en-US" b="1" dirty="0"/>
          </a:p>
          <a:p>
            <a:pPr algn="r">
              <a:lnSpc>
                <a:spcPct val="120000"/>
              </a:lnSpc>
            </a:pPr>
            <a:endParaRPr lang="he-IL" b="1" dirty="0"/>
          </a:p>
          <a:p>
            <a:pPr algn="r">
              <a:lnSpc>
                <a:spcPct val="120000"/>
              </a:lnSpc>
            </a:pPr>
            <a:r>
              <a:rPr lang="he-IL" b="1" dirty="0"/>
              <a:t>מערכת 'שקיפות </a:t>
            </a:r>
            <a:r>
              <a:rPr lang="he-IL" b="1" dirty="0" smtClean="0"/>
              <a:t>בחינוך</a:t>
            </a:r>
            <a:r>
              <a:rPr lang="he-IL" b="1" dirty="0"/>
              <a:t>' מהווה בסיס לקבלת החלטות ובדיקת אפקטיביות במערכת</a:t>
            </a:r>
          </a:p>
        </p:txBody>
      </p:sp>
      <p:grpSp>
        <p:nvGrpSpPr>
          <p:cNvPr id="13" name="קבוצה 12"/>
          <p:cNvGrpSpPr/>
          <p:nvPr/>
        </p:nvGrpSpPr>
        <p:grpSpPr>
          <a:xfrm>
            <a:off x="7580718" y="3005137"/>
            <a:ext cx="4238116" cy="2233809"/>
            <a:chOff x="8106284" y="2094695"/>
            <a:chExt cx="3865054" cy="1825410"/>
          </a:xfrm>
        </p:grpSpPr>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6284" y="2094695"/>
              <a:ext cx="3812677" cy="142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253351" y="3519995"/>
              <a:ext cx="3717987" cy="400110"/>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prstClr val="black"/>
                  </a:solidFill>
                  <a:effectLst/>
                  <a:uLnTx/>
                  <a:uFillTx/>
                  <a:latin typeface="Aharoni" panose="02010803020104030203" pitchFamily="2" charset="-79"/>
                  <a:ea typeface="+mn-ea"/>
                  <a:cs typeface="Aharoni" panose="02010803020104030203" pitchFamily="2" charset="-79"/>
                </a:rPr>
                <a:t>TheMarker</a:t>
              </a:r>
              <a:r>
                <a:rPr kumimoji="0" lang="en-US" sz="2000" b="0" i="0" u="none" strike="noStrike" kern="1200" cap="none" spc="0" normalizeH="0" baseline="0" noProof="0" dirty="0" smtClean="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he-IL" sz="2000" b="0" i="0" u="none" strike="noStrike" kern="1200" cap="none" spc="0" normalizeH="0" baseline="0" noProof="0" dirty="0" smtClean="0">
                  <a:ln>
                    <a:noFill/>
                  </a:ln>
                  <a:solidFill>
                    <a:prstClr val="black"/>
                  </a:solidFill>
                  <a:effectLst/>
                  <a:uLnTx/>
                  <a:uFillTx/>
                  <a:latin typeface="Aharoni" panose="02010803020104030203" pitchFamily="2" charset="-79"/>
                  <a:ea typeface="+mn-ea"/>
                  <a:cs typeface="Aharoni" panose="02010803020104030203" pitchFamily="2" charset="-79"/>
                </a:rPr>
                <a:t> 19/07/2018</a:t>
              </a:r>
              <a:endParaRPr kumimoji="0" lang="he-IL" sz="2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grpSp>
    </p:spTree>
    <p:extLst>
      <p:ext uri="{BB962C8B-B14F-4D97-AF65-F5344CB8AC3E}">
        <p14:creationId xmlns:p14="http://schemas.microsoft.com/office/powerpoint/2010/main" val="25506657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תוכן 2"/>
          <p:cNvSpPr>
            <a:spLocks noGrp="1"/>
          </p:cNvSpPr>
          <p:nvPr>
            <p:ph sz="quarter" idx="1"/>
          </p:nvPr>
        </p:nvSpPr>
        <p:spPr>
          <a:xfrm>
            <a:off x="2085658" y="1335478"/>
            <a:ext cx="8229600" cy="584200"/>
          </a:xfrm>
        </p:spPr>
        <p:txBody>
          <a:bodyPr/>
          <a:lstStyle/>
          <a:p>
            <a:pPr marL="0" indent="0" algn="ctr">
              <a:buNone/>
            </a:pPr>
            <a:r>
              <a:rPr lang="he-IL" altLang="he-IL" dirty="0" smtClean="0">
                <a:hlinkClick r:id="rId2"/>
              </a:rPr>
              <a:t>תקצוב דיפרנציאלי</a:t>
            </a:r>
            <a:endParaRPr lang="he-IL" altLang="he-IL" dirty="0" smtClean="0"/>
          </a:p>
        </p:txBody>
      </p:sp>
      <p:grpSp>
        <p:nvGrpSpPr>
          <p:cNvPr id="21507" name="קבוצה 6"/>
          <p:cNvGrpSpPr>
            <a:grpSpLocks/>
          </p:cNvGrpSpPr>
          <p:nvPr/>
        </p:nvGrpSpPr>
        <p:grpSpPr bwMode="auto">
          <a:xfrm>
            <a:off x="6959600" y="2349501"/>
            <a:ext cx="2808288" cy="3095625"/>
            <a:chOff x="6588224" y="3573016"/>
            <a:chExt cx="2160240" cy="1296144"/>
          </a:xfrm>
        </p:grpSpPr>
        <p:sp>
          <p:nvSpPr>
            <p:cNvPr id="8" name="אליפסה 7"/>
            <p:cNvSpPr/>
            <p:nvPr/>
          </p:nvSpPr>
          <p:spPr>
            <a:xfrm>
              <a:off x="6588224" y="3573016"/>
              <a:ext cx="2160240" cy="1296144"/>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21513" name="TextBox 8"/>
            <p:cNvSpPr txBox="1">
              <a:spLocks noChangeArrowheads="1"/>
            </p:cNvSpPr>
            <p:nvPr/>
          </p:nvSpPr>
          <p:spPr bwMode="auto">
            <a:xfrm>
              <a:off x="6633595" y="3844302"/>
              <a:ext cx="2016224" cy="7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he-IL" altLang="he-IL" sz="1800"/>
                <a:t>שינוי אופן התקצוב הודות לניתוח ממצאי מערכת 'שקיפות בחינוך'</a:t>
              </a:r>
            </a:p>
            <a:p>
              <a:pPr algn="ctr" eaLnBrk="1" hangingPunct="1">
                <a:spcBef>
                  <a:spcPct val="0"/>
                </a:spcBef>
                <a:buClrTx/>
                <a:buSzTx/>
                <a:buFontTx/>
                <a:buNone/>
              </a:pPr>
              <a:endParaRPr lang="he-IL" altLang="he-IL" sz="1800"/>
            </a:p>
            <a:p>
              <a:pPr algn="ctr" eaLnBrk="1" hangingPunct="1">
                <a:spcBef>
                  <a:spcPct val="0"/>
                </a:spcBef>
                <a:buClrTx/>
                <a:buSzTx/>
                <a:buFontTx/>
                <a:buNone/>
              </a:pPr>
              <a:r>
                <a:rPr lang="he-IL" altLang="he-IL" sz="1800"/>
                <a:t>הקצאת שעות מוגברת עבור אוכלוסיות מוחלשות</a:t>
              </a:r>
            </a:p>
          </p:txBody>
        </p:sp>
      </p:grpSp>
      <p:sp>
        <p:nvSpPr>
          <p:cNvPr id="10" name="כותרת 1"/>
          <p:cNvSpPr>
            <a:spLocks noGrp="1"/>
          </p:cNvSpPr>
          <p:nvPr>
            <p:ph type="title"/>
          </p:nvPr>
        </p:nvSpPr>
        <p:spPr>
          <a:xfrm>
            <a:off x="1847078" y="0"/>
            <a:ext cx="8911687" cy="1280890"/>
          </a:xfrm>
        </p:spPr>
        <p:txBody>
          <a:bodyPr anchor="ctr"/>
          <a:lstStyle/>
          <a:p>
            <a:pPr algn="ctr">
              <a:defRPr/>
            </a:pPr>
            <a:r>
              <a:rPr lang="he-IL" altLang="he-IL" sz="4000" b="1" dirty="0">
                <a:solidFill>
                  <a:srgbClr val="92D050"/>
                </a:solidFill>
              </a:rPr>
              <a:t>תפוקות נבחרות של האגף</a:t>
            </a:r>
          </a:p>
        </p:txBody>
      </p:sp>
      <p:pic>
        <p:nvPicPr>
          <p:cNvPr id="92163"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99" t="14456" r="13673" b="15769"/>
          <a:stretch/>
        </p:blipFill>
        <p:spPr bwMode="auto">
          <a:xfrm>
            <a:off x="1991545" y="2348880"/>
            <a:ext cx="4311377" cy="3246490"/>
          </a:xfrm>
          <a:prstGeom prst="rect">
            <a:avLst/>
          </a:prstGeom>
          <a:ln w="28575">
            <a:solidFill>
              <a:srgbClr val="7030A0"/>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997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Box 1"/>
          <p:cNvSpPr txBox="1">
            <a:spLocks noChangeArrowheads="1"/>
          </p:cNvSpPr>
          <p:nvPr/>
        </p:nvSpPr>
        <p:spPr bwMode="auto">
          <a:xfrm>
            <a:off x="2037585" y="510412"/>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he-IL" sz="1800" b="1" u="sng" dirty="0" smtClean="0"/>
              <a:t>צמצום פערים בחינוך </a:t>
            </a:r>
            <a:r>
              <a:rPr lang="he-IL" sz="1800" b="1" u="sng" dirty="0"/>
              <a:t>היסודי</a:t>
            </a:r>
            <a:endParaRPr lang="he-IL" sz="1800" b="1" u="sng" dirty="0" smtClean="0"/>
          </a:p>
          <a:p>
            <a:pPr algn="ctr" eaLnBrk="1" hangingPunct="1"/>
            <a:r>
              <a:rPr lang="he-IL" dirty="0" smtClean="0"/>
              <a:t>תקציב </a:t>
            </a:r>
            <a:r>
              <a:rPr lang="he-IL" dirty="0"/>
              <a:t>ממוצע לתלמיד בבתי ספר יסודיים רשמיים בחינוך הרגיל לפי חמישוני טיפוח</a:t>
            </a:r>
          </a:p>
        </p:txBody>
      </p:sp>
      <p:sp>
        <p:nvSpPr>
          <p:cNvPr id="50" name="מציין מיקום של מספר שקופית 4"/>
          <p:cNvSpPr>
            <a:spLocks noGrp="1"/>
          </p:cNvSpPr>
          <p:nvPr>
            <p:ph type="sldNum" sz="quarter" idx="12"/>
          </p:nvPr>
        </p:nvSpPr>
        <p:spPr>
          <a:xfrm>
            <a:off x="9235752" y="6453337"/>
            <a:ext cx="1828800" cy="365125"/>
          </a:xfrm>
        </p:spPr>
        <p:txBody>
          <a:bodyPr/>
          <a:lstStyle/>
          <a:p>
            <a:pPr>
              <a:defRPr/>
            </a:pPr>
            <a:fld id="{5D29C0D3-E8FE-43AA-AEDF-67809ADBE780}" type="slidenum">
              <a:rPr lang="he-IL" smtClean="0">
                <a:solidFill>
                  <a:srgbClr val="002060"/>
                </a:solidFill>
              </a:rPr>
              <a:pPr>
                <a:defRPr/>
              </a:pPr>
              <a:t>9</a:t>
            </a:fld>
            <a:endParaRPr lang="he-IL" dirty="0">
              <a:solidFill>
                <a:srgbClr val="002060"/>
              </a:solidFill>
            </a:endParaRPr>
          </a:p>
        </p:txBody>
      </p:sp>
      <p:grpSp>
        <p:nvGrpSpPr>
          <p:cNvPr id="32" name="קבוצה 31"/>
          <p:cNvGrpSpPr/>
          <p:nvPr/>
        </p:nvGrpSpPr>
        <p:grpSpPr>
          <a:xfrm>
            <a:off x="1566250" y="1153618"/>
            <a:ext cx="9368151" cy="4240573"/>
            <a:chOff x="0" y="0"/>
            <a:chExt cx="7848000" cy="4240573"/>
          </a:xfrm>
        </p:grpSpPr>
        <p:grpSp>
          <p:nvGrpSpPr>
            <p:cNvPr id="33" name="קבוצה 32"/>
            <p:cNvGrpSpPr/>
            <p:nvPr/>
          </p:nvGrpSpPr>
          <p:grpSpPr>
            <a:xfrm>
              <a:off x="0" y="28573"/>
              <a:ext cx="7848000" cy="4212000"/>
              <a:chOff x="0" y="28573"/>
              <a:chExt cx="7848000" cy="4212000"/>
            </a:xfrm>
          </p:grpSpPr>
          <p:graphicFrame>
            <p:nvGraphicFramePr>
              <p:cNvPr id="38" name="תרשים 37"/>
              <p:cNvGraphicFramePr>
                <a:graphicFrameLocks/>
              </p:cNvGraphicFramePr>
              <p:nvPr/>
            </p:nvGraphicFramePr>
            <p:xfrm>
              <a:off x="0" y="28573"/>
              <a:ext cx="7848000"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39" name="סוגר מסולסל ימני 38"/>
              <p:cNvSpPr/>
              <p:nvPr/>
            </p:nvSpPr>
            <p:spPr>
              <a:xfrm>
                <a:off x="5478781" y="1314450"/>
                <a:ext cx="45719" cy="561975"/>
              </a:xfrm>
              <a:prstGeom prst="rightBrace">
                <a:avLst/>
              </a:prstGeom>
              <a:noFill/>
              <a:ln w="19050" cap="flat" cmpd="sng" algn="ctr">
                <a:solidFill>
                  <a:srgbClr val="9BBB59">
                    <a:lumMod val="50000"/>
                  </a:srgbClr>
                </a:solidFill>
                <a:prstDash val="solid"/>
              </a:ln>
              <a:effectLst/>
            </p:spPr>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1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40" name="סוגר מסולסל ימני 39"/>
              <p:cNvSpPr/>
              <p:nvPr/>
            </p:nvSpPr>
            <p:spPr>
              <a:xfrm>
                <a:off x="6991350" y="1447800"/>
                <a:ext cx="45719" cy="400050"/>
              </a:xfrm>
              <a:prstGeom prst="rightBrace">
                <a:avLst/>
              </a:prstGeom>
              <a:noFill/>
              <a:ln w="19050" cap="flat" cmpd="sng" algn="ctr">
                <a:solidFill>
                  <a:srgbClr val="9BBB59">
                    <a:lumMod val="50000"/>
                  </a:srgbClr>
                </a:solidFill>
                <a:prstDash val="solid"/>
              </a:ln>
              <a:effectLst/>
            </p:spPr>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1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41" name="TextBox 79"/>
              <p:cNvSpPr txBox="1"/>
              <p:nvPr/>
            </p:nvSpPr>
            <p:spPr>
              <a:xfrm>
                <a:off x="6981826" y="1476375"/>
                <a:ext cx="419100" cy="324572"/>
              </a:xfrm>
              <a:prstGeom prst="rect">
                <a:avLst/>
              </a:prstGeom>
              <a:noFill/>
              <a:ln w="9525" cmpd="sng">
                <a:noFill/>
              </a:ln>
              <a:effectLst/>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fld id="{76308782-66A4-47BD-AD5D-AD2F2B139308}" type="TxLink">
                  <a:rPr kumimoji="0" lang="en-US" sz="900" b="1" i="0" u="none" strike="noStrike" kern="0" cap="none" spc="0" normalizeH="0" baseline="0" noProof="0">
                    <a:ln>
                      <a:noFill/>
                    </a:ln>
                    <a:solidFill>
                      <a:srgbClr val="9BBB59">
                        <a:lumMod val="50000"/>
                      </a:srgbClr>
                    </a:solidFill>
                    <a:effectLst/>
                    <a:uLnTx/>
                    <a:uFillTx/>
                    <a:latin typeface="Arial"/>
                    <a:ea typeface="+mn-ea"/>
                    <a:cs typeface="Arial"/>
                  </a:rPr>
                  <a:pPr marL="0" marR="0" lvl="0" indent="0" algn="ctr" defTabSz="914400" rtl="1" eaLnBrk="1" fontAlgn="auto" latinLnBrk="0" hangingPunct="1">
                    <a:lnSpc>
                      <a:spcPct val="100000"/>
                    </a:lnSpc>
                    <a:spcBef>
                      <a:spcPts val="0"/>
                    </a:spcBef>
                    <a:spcAft>
                      <a:spcPts val="0"/>
                    </a:spcAft>
                    <a:buClrTx/>
                    <a:buSzTx/>
                    <a:buFontTx/>
                    <a:buNone/>
                    <a:tabLst/>
                    <a:defRPr/>
                  </a:pPr>
                  <a:t>16%</a:t>
                </a:fld>
                <a:endParaRPr kumimoji="0" lang="en-US" sz="300" b="1" i="0" u="none" strike="noStrike" kern="0" cap="none" spc="0" normalizeH="0" baseline="0" noProof="0">
                  <a:ln>
                    <a:noFill/>
                  </a:ln>
                  <a:solidFill>
                    <a:srgbClr val="9BBB59">
                      <a:lumMod val="50000"/>
                    </a:srgbClr>
                  </a:solidFill>
                  <a:effectLst/>
                  <a:uLnTx/>
                  <a:uFillTx/>
                  <a:latin typeface="Arial"/>
                  <a:ea typeface="+mn-ea"/>
                  <a:cs typeface="Arial"/>
                </a:endParaRPr>
              </a:p>
            </p:txBody>
          </p:sp>
          <p:sp>
            <p:nvSpPr>
              <p:cNvPr id="42" name="סוגר מסולסל ימני 41"/>
              <p:cNvSpPr/>
              <p:nvPr/>
            </p:nvSpPr>
            <p:spPr>
              <a:xfrm>
                <a:off x="6991351" y="438150"/>
                <a:ext cx="66675" cy="466725"/>
              </a:xfrm>
              <a:prstGeom prst="rightBrace">
                <a:avLst/>
              </a:prstGeom>
              <a:noFill/>
              <a:ln w="19050" cap="flat" cmpd="sng" algn="ctr">
                <a:solidFill>
                  <a:srgbClr val="9BBB59">
                    <a:lumMod val="50000"/>
                  </a:srgbClr>
                </a:solidFill>
                <a:prstDash val="solid"/>
              </a:ln>
              <a:effectLst/>
            </p:spPr>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1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43" name="TextBox 79"/>
              <p:cNvSpPr txBox="1"/>
              <p:nvPr/>
            </p:nvSpPr>
            <p:spPr>
              <a:xfrm>
                <a:off x="6972301" y="523875"/>
                <a:ext cx="419100" cy="324572"/>
              </a:xfrm>
              <a:prstGeom prst="rect">
                <a:avLst/>
              </a:prstGeom>
              <a:noFill/>
              <a:ln w="9525" cmpd="sng">
                <a:noFill/>
              </a:ln>
              <a:effectLst/>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fld id="{09892A71-CE3E-4E61-B19A-30BEAD5AE72E}" type="TxLink">
                  <a:rPr kumimoji="0" lang="en-US" sz="900" b="1" i="0" u="none" strike="noStrike" kern="0" cap="none" spc="0" normalizeH="0" baseline="0" noProof="0">
                    <a:ln>
                      <a:noFill/>
                    </a:ln>
                    <a:solidFill>
                      <a:srgbClr val="9BBB59">
                        <a:lumMod val="50000"/>
                      </a:srgbClr>
                    </a:solidFill>
                    <a:effectLst/>
                    <a:uLnTx/>
                    <a:uFillTx/>
                    <a:latin typeface="Arial"/>
                    <a:ea typeface="+mn-ea"/>
                    <a:cs typeface="Arial"/>
                  </a:rPr>
                  <a:pPr marL="0" marR="0" lvl="0" indent="0" algn="ctr" defTabSz="914400" rtl="1" eaLnBrk="1" fontAlgn="auto" latinLnBrk="0" hangingPunct="1">
                    <a:lnSpc>
                      <a:spcPct val="100000"/>
                    </a:lnSpc>
                    <a:spcBef>
                      <a:spcPts val="0"/>
                    </a:spcBef>
                    <a:spcAft>
                      <a:spcPts val="0"/>
                    </a:spcAft>
                    <a:buClrTx/>
                    <a:buSzTx/>
                    <a:buFontTx/>
                    <a:buNone/>
                    <a:tabLst/>
                    <a:defRPr/>
                  </a:pPr>
                  <a:t>14%</a:t>
                </a:fld>
                <a:endParaRPr kumimoji="0" lang="en-US" sz="300" b="1" i="0" u="none" strike="noStrike" kern="0" cap="none" spc="0" normalizeH="0" baseline="0" noProof="0">
                  <a:ln>
                    <a:noFill/>
                  </a:ln>
                  <a:solidFill>
                    <a:srgbClr val="9BBB59">
                      <a:lumMod val="50000"/>
                    </a:srgbClr>
                  </a:solidFill>
                  <a:effectLst/>
                  <a:uLnTx/>
                  <a:uFillTx/>
                  <a:latin typeface="Arial"/>
                  <a:ea typeface="+mn-ea"/>
                  <a:cs typeface="Arial"/>
                </a:endParaRPr>
              </a:p>
            </p:txBody>
          </p:sp>
          <p:sp>
            <p:nvSpPr>
              <p:cNvPr id="44" name="סוגר מסולסל ימני 43"/>
              <p:cNvSpPr/>
              <p:nvPr/>
            </p:nvSpPr>
            <p:spPr>
              <a:xfrm>
                <a:off x="5467352" y="752475"/>
                <a:ext cx="55244" cy="419100"/>
              </a:xfrm>
              <a:prstGeom prst="rightBrace">
                <a:avLst/>
              </a:prstGeom>
              <a:noFill/>
              <a:ln w="19050" cap="flat" cmpd="sng" algn="ctr">
                <a:solidFill>
                  <a:srgbClr val="9BBB59">
                    <a:lumMod val="50000"/>
                  </a:srgbClr>
                </a:solidFill>
                <a:prstDash val="solid"/>
              </a:ln>
              <a:effectLst/>
            </p:spPr>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1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45" name="סוגר מסולסל ימני 44"/>
              <p:cNvSpPr/>
              <p:nvPr/>
            </p:nvSpPr>
            <p:spPr>
              <a:xfrm>
                <a:off x="4086226" y="942975"/>
                <a:ext cx="66675" cy="390525"/>
              </a:xfrm>
              <a:prstGeom prst="rightBrace">
                <a:avLst/>
              </a:prstGeom>
              <a:noFill/>
              <a:ln w="19050" cap="flat" cmpd="sng" algn="ctr">
                <a:solidFill>
                  <a:srgbClr val="9BBB59">
                    <a:lumMod val="50000"/>
                  </a:srgbClr>
                </a:solidFill>
                <a:prstDash val="solid"/>
              </a:ln>
              <a:effectLst/>
            </p:spPr>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1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46" name="סוגר מסולסל ימני 45"/>
              <p:cNvSpPr/>
              <p:nvPr/>
            </p:nvSpPr>
            <p:spPr>
              <a:xfrm>
                <a:off x="2486025" y="1419226"/>
                <a:ext cx="66676" cy="238124"/>
              </a:xfrm>
              <a:prstGeom prst="rightBrace">
                <a:avLst/>
              </a:prstGeom>
              <a:noFill/>
              <a:ln w="19050" cap="flat" cmpd="sng" algn="ctr">
                <a:solidFill>
                  <a:srgbClr val="9BBB59">
                    <a:lumMod val="50000"/>
                  </a:srgbClr>
                </a:solidFill>
                <a:prstDash val="solid"/>
              </a:ln>
              <a:effectLst/>
            </p:spPr>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1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47" name="סוגר מסולסל ימני 46"/>
              <p:cNvSpPr/>
              <p:nvPr/>
            </p:nvSpPr>
            <p:spPr>
              <a:xfrm>
                <a:off x="2486026" y="1838324"/>
                <a:ext cx="45719" cy="390525"/>
              </a:xfrm>
              <a:prstGeom prst="rightBrace">
                <a:avLst/>
              </a:prstGeom>
              <a:noFill/>
              <a:ln w="19050" cap="flat" cmpd="sng" algn="ctr">
                <a:solidFill>
                  <a:srgbClr val="9BBB59">
                    <a:lumMod val="50000"/>
                  </a:srgbClr>
                </a:solidFill>
                <a:prstDash val="solid"/>
              </a:ln>
              <a:effectLst/>
            </p:spPr>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1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48" name="סוגר מסולסל ימני 47"/>
              <p:cNvSpPr/>
              <p:nvPr/>
            </p:nvSpPr>
            <p:spPr>
              <a:xfrm>
                <a:off x="4095751" y="1476375"/>
                <a:ext cx="45719" cy="533400"/>
              </a:xfrm>
              <a:prstGeom prst="rightBrace">
                <a:avLst/>
              </a:prstGeom>
              <a:noFill/>
              <a:ln w="19050" cap="flat" cmpd="sng" algn="ctr">
                <a:solidFill>
                  <a:srgbClr val="9BBB59">
                    <a:lumMod val="50000"/>
                  </a:srgbClr>
                </a:solidFill>
                <a:prstDash val="solid"/>
              </a:ln>
              <a:effectLst/>
            </p:spPr>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1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49" name="סוגר מסולסל ימני 48"/>
              <p:cNvSpPr/>
              <p:nvPr/>
            </p:nvSpPr>
            <p:spPr>
              <a:xfrm>
                <a:off x="876301" y="2628900"/>
                <a:ext cx="66675" cy="266700"/>
              </a:xfrm>
              <a:prstGeom prst="rightBrace">
                <a:avLst/>
              </a:prstGeom>
              <a:noFill/>
              <a:ln w="19050" cap="flat" cmpd="sng" algn="ctr">
                <a:solidFill>
                  <a:srgbClr val="9BBB59">
                    <a:lumMod val="50000"/>
                  </a:srgbClr>
                </a:solidFill>
                <a:prstDash val="solid"/>
              </a:ln>
              <a:effectLst/>
            </p:spPr>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1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51" name="TextBox 79"/>
              <p:cNvSpPr txBox="1"/>
              <p:nvPr/>
            </p:nvSpPr>
            <p:spPr>
              <a:xfrm>
                <a:off x="4152901" y="1600200"/>
                <a:ext cx="419100" cy="324572"/>
              </a:xfrm>
              <a:prstGeom prst="rect">
                <a:avLst/>
              </a:prstGeom>
              <a:noFill/>
              <a:ln w="9525" cmpd="sng">
                <a:noFill/>
              </a:ln>
              <a:effectLst/>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fld id="{333C0E32-B31F-42E3-AB62-1EED7E7AB94C}" type="TxLink">
                  <a:rPr kumimoji="0" lang="en-US" sz="900" b="1" i="0" u="none" strike="noStrike" kern="0" cap="none" spc="0" normalizeH="0" baseline="0" noProof="0">
                    <a:ln>
                      <a:noFill/>
                    </a:ln>
                    <a:solidFill>
                      <a:srgbClr val="9BBB59">
                        <a:lumMod val="50000"/>
                      </a:srgbClr>
                    </a:solidFill>
                    <a:effectLst/>
                    <a:uLnTx/>
                    <a:uFillTx/>
                    <a:latin typeface="Arial"/>
                    <a:ea typeface="+mn-ea"/>
                    <a:cs typeface="Arial"/>
                  </a:rPr>
                  <a:pPr marL="0" marR="0" lvl="0" indent="0" algn="ctr" defTabSz="914400" rtl="1" eaLnBrk="1" fontAlgn="auto" latinLnBrk="0" hangingPunct="1">
                    <a:lnSpc>
                      <a:spcPct val="100000"/>
                    </a:lnSpc>
                    <a:spcBef>
                      <a:spcPts val="0"/>
                    </a:spcBef>
                    <a:spcAft>
                      <a:spcPts val="0"/>
                    </a:spcAft>
                    <a:buClrTx/>
                    <a:buSzTx/>
                    <a:buFontTx/>
                    <a:buNone/>
                    <a:tabLst/>
                    <a:defRPr/>
                  </a:pPr>
                  <a:t>13%</a:t>
                </a:fld>
                <a:endParaRPr kumimoji="0" lang="en-US" sz="300" b="1" i="0" u="none" strike="noStrike" kern="0" cap="none" spc="0" normalizeH="0" baseline="0" noProof="0">
                  <a:ln>
                    <a:noFill/>
                  </a:ln>
                  <a:solidFill>
                    <a:srgbClr val="9BBB59">
                      <a:lumMod val="50000"/>
                    </a:srgbClr>
                  </a:solidFill>
                  <a:effectLst/>
                  <a:uLnTx/>
                  <a:uFillTx/>
                  <a:latin typeface="Arial"/>
                  <a:ea typeface="+mn-ea"/>
                  <a:cs typeface="Arial"/>
                </a:endParaRPr>
              </a:p>
            </p:txBody>
          </p:sp>
          <p:sp>
            <p:nvSpPr>
              <p:cNvPr id="52" name="TextBox 79"/>
              <p:cNvSpPr txBox="1"/>
              <p:nvPr/>
            </p:nvSpPr>
            <p:spPr>
              <a:xfrm>
                <a:off x="4067176" y="971550"/>
                <a:ext cx="419100" cy="324572"/>
              </a:xfrm>
              <a:prstGeom prst="rect">
                <a:avLst/>
              </a:prstGeom>
              <a:noFill/>
              <a:ln w="9525" cmpd="sng">
                <a:noFill/>
              </a:ln>
              <a:effectLst/>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fld id="{8791CC8D-B2AE-494C-9E9A-E1E0D2A1EA08}" type="TxLink">
                  <a:rPr kumimoji="0" lang="en-US" sz="900" b="1" i="0" u="none" strike="noStrike" kern="0" cap="none" spc="0" normalizeH="0" baseline="0" noProof="0">
                    <a:ln>
                      <a:noFill/>
                    </a:ln>
                    <a:solidFill>
                      <a:srgbClr val="9BBB59">
                        <a:lumMod val="50000"/>
                      </a:srgbClr>
                    </a:solidFill>
                    <a:effectLst/>
                    <a:uLnTx/>
                    <a:uFillTx/>
                    <a:latin typeface="Arial"/>
                    <a:ea typeface="+mn-ea"/>
                    <a:cs typeface="Arial"/>
                  </a:rPr>
                  <a:pPr marL="0" marR="0" lvl="0" indent="0" algn="ctr" defTabSz="914400" rtl="1" eaLnBrk="1" fontAlgn="auto" latinLnBrk="0" hangingPunct="1">
                    <a:lnSpc>
                      <a:spcPct val="100000"/>
                    </a:lnSpc>
                    <a:spcBef>
                      <a:spcPts val="0"/>
                    </a:spcBef>
                    <a:spcAft>
                      <a:spcPts val="0"/>
                    </a:spcAft>
                    <a:buClrTx/>
                    <a:buSzTx/>
                    <a:buFontTx/>
                    <a:buNone/>
                    <a:tabLst/>
                    <a:defRPr/>
                  </a:pPr>
                  <a:t>9%</a:t>
                </a:fld>
                <a:endParaRPr kumimoji="0" lang="en-US" sz="300" b="1" i="0" u="none" strike="noStrike" kern="0" cap="none" spc="0" normalizeH="0" baseline="0" noProof="0">
                  <a:ln>
                    <a:noFill/>
                  </a:ln>
                  <a:solidFill>
                    <a:srgbClr val="9BBB59">
                      <a:lumMod val="50000"/>
                    </a:srgbClr>
                  </a:solidFill>
                  <a:effectLst/>
                  <a:uLnTx/>
                  <a:uFillTx/>
                  <a:latin typeface="Arial"/>
                  <a:ea typeface="+mn-ea"/>
                  <a:cs typeface="Arial"/>
                </a:endParaRPr>
              </a:p>
            </p:txBody>
          </p:sp>
          <p:sp>
            <p:nvSpPr>
              <p:cNvPr id="53" name="TextBox 79"/>
              <p:cNvSpPr txBox="1"/>
              <p:nvPr/>
            </p:nvSpPr>
            <p:spPr>
              <a:xfrm>
                <a:off x="2476501" y="1876425"/>
                <a:ext cx="419100" cy="324572"/>
              </a:xfrm>
              <a:prstGeom prst="rect">
                <a:avLst/>
              </a:prstGeom>
              <a:noFill/>
              <a:ln w="9525" cmpd="sng">
                <a:noFill/>
              </a:ln>
              <a:effectLst/>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fld id="{209652E1-0AA3-4887-9EB0-0F40CB6371D9}" type="TxLink">
                  <a:rPr kumimoji="0" lang="en-US" sz="900" b="1" i="0" u="none" strike="noStrike" kern="0" cap="none" spc="0" normalizeH="0" baseline="0" noProof="0">
                    <a:ln>
                      <a:noFill/>
                    </a:ln>
                    <a:solidFill>
                      <a:srgbClr val="9BBB59">
                        <a:lumMod val="50000"/>
                      </a:srgbClr>
                    </a:solidFill>
                    <a:effectLst/>
                    <a:uLnTx/>
                    <a:uFillTx/>
                    <a:latin typeface="Arial"/>
                    <a:ea typeface="+mn-ea"/>
                    <a:cs typeface="Arial"/>
                  </a:rPr>
                  <a:pPr marL="0" marR="0" lvl="0" indent="0" algn="ctr" defTabSz="914400" rtl="1" eaLnBrk="1" fontAlgn="auto" latinLnBrk="0" hangingPunct="1">
                    <a:lnSpc>
                      <a:spcPct val="100000"/>
                    </a:lnSpc>
                    <a:spcBef>
                      <a:spcPts val="0"/>
                    </a:spcBef>
                    <a:spcAft>
                      <a:spcPts val="0"/>
                    </a:spcAft>
                    <a:buClrTx/>
                    <a:buSzTx/>
                    <a:buFontTx/>
                    <a:buNone/>
                    <a:tabLst/>
                    <a:defRPr/>
                  </a:pPr>
                  <a:t>11%</a:t>
                </a:fld>
                <a:endParaRPr kumimoji="0" lang="en-US" sz="300" b="1" i="0" u="none" strike="noStrike" kern="0" cap="none" spc="0" normalizeH="0" baseline="0" noProof="0">
                  <a:ln>
                    <a:noFill/>
                  </a:ln>
                  <a:solidFill>
                    <a:srgbClr val="9BBB59">
                      <a:lumMod val="50000"/>
                    </a:srgbClr>
                  </a:solidFill>
                  <a:effectLst/>
                  <a:uLnTx/>
                  <a:uFillTx/>
                  <a:latin typeface="Arial"/>
                  <a:ea typeface="+mn-ea"/>
                  <a:cs typeface="Arial"/>
                </a:endParaRPr>
              </a:p>
            </p:txBody>
          </p:sp>
          <p:sp>
            <p:nvSpPr>
              <p:cNvPr id="54" name="TextBox 79"/>
              <p:cNvSpPr txBox="1"/>
              <p:nvPr/>
            </p:nvSpPr>
            <p:spPr>
              <a:xfrm>
                <a:off x="2438401" y="1371600"/>
                <a:ext cx="419100" cy="324572"/>
              </a:xfrm>
              <a:prstGeom prst="rect">
                <a:avLst/>
              </a:prstGeom>
              <a:noFill/>
              <a:ln w="9525" cmpd="sng">
                <a:noFill/>
              </a:ln>
              <a:effectLst/>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fld id="{B21B9938-EDDC-4C9F-8730-C24E9B6BA785}" type="TxLink">
                  <a:rPr kumimoji="0" lang="en-US" sz="900" b="1" i="0" u="none" strike="noStrike" kern="0" cap="none" spc="0" normalizeH="0" baseline="0" noProof="0">
                    <a:ln>
                      <a:noFill/>
                    </a:ln>
                    <a:solidFill>
                      <a:srgbClr val="9BBB59">
                        <a:lumMod val="50000"/>
                      </a:srgbClr>
                    </a:solidFill>
                    <a:effectLst/>
                    <a:uLnTx/>
                    <a:uFillTx/>
                    <a:latin typeface="Arial"/>
                    <a:ea typeface="+mn-ea"/>
                    <a:cs typeface="Arial"/>
                  </a:rPr>
                  <a:pPr marL="0" marR="0" lvl="0" indent="0" algn="ctr" defTabSz="914400" rtl="1" eaLnBrk="1" fontAlgn="auto" latinLnBrk="0" hangingPunct="1">
                    <a:lnSpc>
                      <a:spcPct val="100000"/>
                    </a:lnSpc>
                    <a:spcBef>
                      <a:spcPts val="0"/>
                    </a:spcBef>
                    <a:spcAft>
                      <a:spcPts val="0"/>
                    </a:spcAft>
                    <a:buClrTx/>
                    <a:buSzTx/>
                    <a:buFontTx/>
                    <a:buNone/>
                    <a:tabLst/>
                    <a:defRPr/>
                  </a:pPr>
                  <a:t>6%</a:t>
                </a:fld>
                <a:endParaRPr kumimoji="0" lang="en-US" sz="300" b="1" i="0" u="none" strike="noStrike" kern="0" cap="none" spc="0" normalizeH="0" baseline="0" noProof="0">
                  <a:ln>
                    <a:noFill/>
                  </a:ln>
                  <a:solidFill>
                    <a:srgbClr val="9BBB59">
                      <a:lumMod val="50000"/>
                    </a:srgbClr>
                  </a:solidFill>
                  <a:effectLst/>
                  <a:uLnTx/>
                  <a:uFillTx/>
                  <a:latin typeface="Arial"/>
                  <a:ea typeface="+mn-ea"/>
                  <a:cs typeface="Arial"/>
                </a:endParaRPr>
              </a:p>
            </p:txBody>
          </p:sp>
          <p:sp>
            <p:nvSpPr>
              <p:cNvPr id="55" name="TextBox 79"/>
              <p:cNvSpPr txBox="1"/>
              <p:nvPr/>
            </p:nvSpPr>
            <p:spPr>
              <a:xfrm>
                <a:off x="5476876" y="1457325"/>
                <a:ext cx="419100" cy="324572"/>
              </a:xfrm>
              <a:prstGeom prst="rect">
                <a:avLst/>
              </a:prstGeom>
              <a:noFill/>
              <a:ln w="9525" cmpd="sng">
                <a:noFill/>
              </a:ln>
              <a:effectLst/>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fld id="{F009822F-0EE8-4BA3-891E-9A578CD54531}" type="TxLink">
                  <a:rPr kumimoji="0" lang="en-US" sz="900" b="1" i="0" u="none" strike="noStrike" kern="0" cap="none" spc="0" normalizeH="0" baseline="0" noProof="0">
                    <a:ln>
                      <a:noFill/>
                    </a:ln>
                    <a:solidFill>
                      <a:srgbClr val="9BBB59">
                        <a:lumMod val="50000"/>
                      </a:srgbClr>
                    </a:solidFill>
                    <a:effectLst/>
                    <a:uLnTx/>
                    <a:uFillTx/>
                    <a:latin typeface="Arial"/>
                    <a:ea typeface="+mn-ea"/>
                    <a:cs typeface="Arial"/>
                  </a:rPr>
                  <a:pPr marL="0" marR="0" lvl="0" indent="0" algn="ctr" defTabSz="914400" rtl="1" eaLnBrk="1" fontAlgn="auto" latinLnBrk="0" hangingPunct="1">
                    <a:lnSpc>
                      <a:spcPct val="100000"/>
                    </a:lnSpc>
                    <a:spcBef>
                      <a:spcPts val="0"/>
                    </a:spcBef>
                    <a:spcAft>
                      <a:spcPts val="0"/>
                    </a:spcAft>
                    <a:buClrTx/>
                    <a:buSzTx/>
                    <a:buFontTx/>
                    <a:buNone/>
                    <a:tabLst/>
                    <a:defRPr/>
                  </a:pPr>
                  <a:t>14%</a:t>
                </a:fld>
                <a:endParaRPr kumimoji="0" lang="en-US" sz="100" b="1" i="0" u="none" strike="noStrike" kern="0" cap="none" spc="0" normalizeH="0" baseline="0" noProof="0">
                  <a:ln>
                    <a:noFill/>
                  </a:ln>
                  <a:solidFill>
                    <a:srgbClr val="9BBB59">
                      <a:lumMod val="50000"/>
                    </a:srgbClr>
                  </a:solidFill>
                  <a:effectLst/>
                  <a:uLnTx/>
                  <a:uFillTx/>
                  <a:latin typeface="Arial"/>
                  <a:ea typeface="+mn-ea"/>
                  <a:cs typeface="Arial"/>
                </a:endParaRPr>
              </a:p>
            </p:txBody>
          </p:sp>
          <p:sp>
            <p:nvSpPr>
              <p:cNvPr id="56" name="TextBox 79"/>
              <p:cNvSpPr txBox="1"/>
              <p:nvPr/>
            </p:nvSpPr>
            <p:spPr>
              <a:xfrm>
                <a:off x="5486401" y="800100"/>
                <a:ext cx="419100" cy="324572"/>
              </a:xfrm>
              <a:prstGeom prst="rect">
                <a:avLst/>
              </a:prstGeom>
              <a:noFill/>
              <a:ln w="9525" cmpd="sng">
                <a:noFill/>
              </a:ln>
              <a:effectLst/>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fld id="{D8752628-0750-4DDC-9858-C840DF13CD01}" type="TxLink">
                  <a:rPr kumimoji="0" lang="en-US" sz="900" b="1" i="0" u="none" strike="noStrike" kern="0" cap="none" spc="0" normalizeH="0" baseline="0" noProof="0">
                    <a:ln>
                      <a:noFill/>
                    </a:ln>
                    <a:solidFill>
                      <a:srgbClr val="9BBB59">
                        <a:lumMod val="50000"/>
                      </a:srgbClr>
                    </a:solidFill>
                    <a:effectLst/>
                    <a:uLnTx/>
                    <a:uFillTx/>
                    <a:latin typeface="Arial"/>
                    <a:ea typeface="+mn-ea"/>
                    <a:cs typeface="Arial"/>
                  </a:rPr>
                  <a:pPr marL="0" marR="0" lvl="0" indent="0" algn="ctr" defTabSz="914400" rtl="1" eaLnBrk="1" fontAlgn="auto" latinLnBrk="0" hangingPunct="1">
                    <a:lnSpc>
                      <a:spcPct val="100000"/>
                    </a:lnSpc>
                    <a:spcBef>
                      <a:spcPts val="0"/>
                    </a:spcBef>
                    <a:spcAft>
                      <a:spcPts val="0"/>
                    </a:spcAft>
                    <a:buClrTx/>
                    <a:buSzTx/>
                    <a:buFontTx/>
                    <a:buNone/>
                    <a:tabLst/>
                    <a:defRPr/>
                  </a:pPr>
                  <a:t>10%</a:t>
                </a:fld>
                <a:endParaRPr kumimoji="0" lang="en-US" sz="100" b="1" i="0" u="none" strike="noStrike" kern="0" cap="none" spc="0" normalizeH="0" baseline="0" noProof="0">
                  <a:ln>
                    <a:noFill/>
                  </a:ln>
                  <a:solidFill>
                    <a:srgbClr val="9BBB59">
                      <a:lumMod val="50000"/>
                    </a:srgbClr>
                  </a:solidFill>
                  <a:effectLst/>
                  <a:uLnTx/>
                  <a:uFillTx/>
                  <a:latin typeface="Arial"/>
                  <a:ea typeface="+mn-ea"/>
                  <a:cs typeface="Arial"/>
                </a:endParaRPr>
              </a:p>
            </p:txBody>
          </p:sp>
          <p:sp>
            <p:nvSpPr>
              <p:cNvPr id="57" name="TextBox 79"/>
              <p:cNvSpPr txBox="1"/>
              <p:nvPr/>
            </p:nvSpPr>
            <p:spPr>
              <a:xfrm>
                <a:off x="885826" y="2590800"/>
                <a:ext cx="419100" cy="324572"/>
              </a:xfrm>
              <a:prstGeom prst="rect">
                <a:avLst/>
              </a:prstGeom>
              <a:noFill/>
              <a:ln w="9525" cmpd="sng">
                <a:noFill/>
              </a:ln>
              <a:effectLst/>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fld id="{378CE853-7610-4664-BBB1-C2F20F35DC8D}" type="TxLink">
                  <a:rPr kumimoji="0" lang="en-US" sz="900" b="1" i="0" u="none" strike="noStrike" kern="0" cap="none" spc="0" normalizeH="0" baseline="0" noProof="0">
                    <a:ln>
                      <a:noFill/>
                    </a:ln>
                    <a:solidFill>
                      <a:srgbClr val="9BBB59">
                        <a:lumMod val="50000"/>
                      </a:srgbClr>
                    </a:solidFill>
                    <a:effectLst/>
                    <a:uLnTx/>
                    <a:uFillTx/>
                    <a:latin typeface="Arial"/>
                    <a:ea typeface="+mn-ea"/>
                    <a:cs typeface="Arial"/>
                  </a:rPr>
                  <a:pPr marL="0" marR="0" lvl="0" indent="0" algn="ctr" defTabSz="914400" rtl="1" eaLnBrk="1" fontAlgn="auto" latinLnBrk="0" hangingPunct="1">
                    <a:lnSpc>
                      <a:spcPct val="100000"/>
                    </a:lnSpc>
                    <a:spcBef>
                      <a:spcPts val="0"/>
                    </a:spcBef>
                    <a:spcAft>
                      <a:spcPts val="0"/>
                    </a:spcAft>
                    <a:buClrTx/>
                    <a:buSzTx/>
                    <a:buFontTx/>
                    <a:buNone/>
                    <a:tabLst/>
                    <a:defRPr/>
                  </a:pPr>
                  <a:t>11%</a:t>
                </a:fld>
                <a:endParaRPr kumimoji="0" lang="en-US" sz="300" b="1" i="0" u="none" strike="noStrike" kern="0" cap="none" spc="0" normalizeH="0" baseline="0" noProof="0">
                  <a:ln>
                    <a:noFill/>
                  </a:ln>
                  <a:solidFill>
                    <a:srgbClr val="9BBB59">
                      <a:lumMod val="50000"/>
                    </a:srgbClr>
                  </a:solidFill>
                  <a:effectLst/>
                  <a:uLnTx/>
                  <a:uFillTx/>
                  <a:latin typeface="Arial"/>
                  <a:ea typeface="+mn-ea"/>
                  <a:cs typeface="Arial"/>
                </a:endParaRPr>
              </a:p>
            </p:txBody>
          </p:sp>
          <p:sp>
            <p:nvSpPr>
              <p:cNvPr id="58" name="TextBox 79"/>
              <p:cNvSpPr txBox="1"/>
              <p:nvPr/>
            </p:nvSpPr>
            <p:spPr>
              <a:xfrm>
                <a:off x="800101" y="2228850"/>
                <a:ext cx="419100" cy="324572"/>
              </a:xfrm>
              <a:prstGeom prst="rect">
                <a:avLst/>
              </a:prstGeom>
              <a:noFill/>
              <a:ln w="9525" cmpd="sng">
                <a:noFill/>
              </a:ln>
              <a:effectLst/>
            </p:spPr>
            <p:txBody>
              <a:bodyPr wrap="square"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fld id="{A9D42378-A84A-4953-83D2-0172B15D58C9}" type="TxLink">
                  <a:rPr kumimoji="0" lang="en-US" sz="900" b="1" i="0" u="none" strike="noStrike" kern="0" cap="none" spc="0" normalizeH="0" baseline="0" noProof="0">
                    <a:ln>
                      <a:noFill/>
                    </a:ln>
                    <a:solidFill>
                      <a:srgbClr val="9BBB59">
                        <a:lumMod val="50000"/>
                      </a:srgbClr>
                    </a:solidFill>
                    <a:effectLst/>
                    <a:uLnTx/>
                    <a:uFillTx/>
                    <a:latin typeface="Arial"/>
                    <a:ea typeface="+mn-ea"/>
                    <a:cs typeface="Arial"/>
                  </a:rPr>
                  <a:pPr marL="0" marR="0" lvl="0" indent="0" algn="ctr" defTabSz="914400" rtl="1" eaLnBrk="1" fontAlgn="auto" latinLnBrk="0" hangingPunct="1">
                    <a:lnSpc>
                      <a:spcPct val="100000"/>
                    </a:lnSpc>
                    <a:spcBef>
                      <a:spcPts val="0"/>
                    </a:spcBef>
                    <a:spcAft>
                      <a:spcPts val="0"/>
                    </a:spcAft>
                    <a:buClrTx/>
                    <a:buSzTx/>
                    <a:buFontTx/>
                    <a:buNone/>
                    <a:tabLst/>
                    <a:defRPr/>
                  </a:pPr>
                  <a:t>7%</a:t>
                </a:fld>
                <a:endParaRPr kumimoji="0" lang="en-US" sz="300" b="1" i="0" u="none" strike="noStrike" kern="0" cap="none" spc="0" normalizeH="0" baseline="0" noProof="0">
                  <a:ln>
                    <a:noFill/>
                  </a:ln>
                  <a:solidFill>
                    <a:srgbClr val="9BBB59">
                      <a:lumMod val="50000"/>
                    </a:srgbClr>
                  </a:solidFill>
                  <a:effectLst/>
                  <a:uLnTx/>
                  <a:uFillTx/>
                  <a:latin typeface="Arial"/>
                  <a:ea typeface="+mn-ea"/>
                  <a:cs typeface="Arial"/>
                </a:endParaRPr>
              </a:p>
            </p:txBody>
          </p:sp>
          <p:sp>
            <p:nvSpPr>
              <p:cNvPr id="59" name="סוגר מסולסל שמאלי 58"/>
              <p:cNvSpPr/>
              <p:nvPr/>
            </p:nvSpPr>
            <p:spPr>
              <a:xfrm flipH="1">
                <a:off x="866774" y="2324100"/>
                <a:ext cx="45719" cy="161925"/>
              </a:xfrm>
              <a:prstGeom prst="leftBrace">
                <a:avLst/>
              </a:prstGeom>
              <a:noFill/>
              <a:ln w="19050" cap="flat" cmpd="sng" algn="ctr">
                <a:solidFill>
                  <a:srgbClr val="9BBB59">
                    <a:lumMod val="50000"/>
                  </a:srgbClr>
                </a:solidFill>
                <a:prstDash val="solid"/>
              </a:ln>
              <a:effectLst/>
            </p:spPr>
            <p:txBody>
              <a:bodyPr rtlCol="1"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100" b="0" i="0" u="none" strike="noStrike" kern="0" cap="none" spc="0" normalizeH="0" baseline="0" noProof="0">
                  <a:ln>
                    <a:noFill/>
                  </a:ln>
                  <a:solidFill>
                    <a:sysClr val="windowText" lastClr="000000"/>
                  </a:solidFill>
                  <a:effectLst/>
                  <a:uLnTx/>
                  <a:uFillTx/>
                  <a:latin typeface="Calibri"/>
                  <a:ea typeface="+mn-ea"/>
                  <a:cs typeface="Arial"/>
                </a:endParaRPr>
              </a:p>
            </p:txBody>
          </p:sp>
        </p:grpSp>
        <p:sp>
          <p:nvSpPr>
            <p:cNvPr id="34" name="TextBox 11"/>
            <p:cNvSpPr txBox="1"/>
            <p:nvPr/>
          </p:nvSpPr>
          <p:spPr>
            <a:xfrm>
              <a:off x="828676" y="0"/>
              <a:ext cx="609600" cy="247650"/>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1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ממוצע</a:t>
              </a:r>
            </a:p>
          </p:txBody>
        </p:sp>
        <p:sp>
          <p:nvSpPr>
            <p:cNvPr id="35" name="TextBox 132"/>
            <p:cNvSpPr txBox="1"/>
            <p:nvPr/>
          </p:nvSpPr>
          <p:spPr>
            <a:xfrm>
              <a:off x="752476" y="238125"/>
              <a:ext cx="742950" cy="247650"/>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fld id="{ECF992D3-3A1F-4BDC-9E3C-68B3B443B20A}" type="TxLink">
                <a:rPr kumimoji="0" lang="en-US" sz="1000" b="0" i="0" u="none" strike="noStrike" kern="0" cap="none" spc="0" normalizeH="0" baseline="0" noProof="0">
                  <a:ln>
                    <a:noFill/>
                  </a:ln>
                  <a:solidFill>
                    <a:srgbClr val="000000"/>
                  </a:solidFill>
                  <a:effectLst/>
                  <a:uLnTx/>
                  <a:uFillTx/>
                  <a:latin typeface="Arial"/>
                  <a:ea typeface="+mn-ea"/>
                  <a:cs typeface="Arial"/>
                </a:rPr>
                <a:pPr marL="0" marR="0" lvl="0" indent="0" algn="r" defTabSz="914400" rtl="1" eaLnBrk="1" fontAlgn="auto" latinLnBrk="0" hangingPunct="1">
                  <a:lnSpc>
                    <a:spcPct val="100000"/>
                  </a:lnSpc>
                  <a:spcBef>
                    <a:spcPts val="0"/>
                  </a:spcBef>
                  <a:spcAft>
                    <a:spcPts val="0"/>
                  </a:spcAft>
                  <a:buClrTx/>
                  <a:buSzTx/>
                  <a:buFontTx/>
                  <a:buNone/>
                  <a:tabLst/>
                  <a:defRPr/>
                </a:pPr>
                <a:t> 13,647 </a:t>
              </a:fld>
              <a:endParaRPr kumimoji="0" lang="he-IL" sz="1000" b="0" i="0" u="none" strike="noStrike" kern="0" cap="none" spc="0" normalizeH="0" baseline="0" noProof="0">
                <a:ln>
                  <a:noFill/>
                </a:ln>
                <a:solidFill>
                  <a:srgbClr val="9BBB59">
                    <a:lumMod val="50000"/>
                  </a:srgbClr>
                </a:solidFill>
                <a:effectLst/>
                <a:uLnTx/>
                <a:uFillTx/>
                <a:latin typeface="Arial" panose="020B0604020202020204" pitchFamily="34" charset="0"/>
                <a:ea typeface="+mn-ea"/>
                <a:cs typeface="Arial" panose="020B0604020202020204" pitchFamily="34" charset="0"/>
              </a:endParaRPr>
            </a:p>
          </p:txBody>
        </p:sp>
        <p:sp>
          <p:nvSpPr>
            <p:cNvPr id="36" name="TextBox 133"/>
            <p:cNvSpPr txBox="1"/>
            <p:nvPr/>
          </p:nvSpPr>
          <p:spPr>
            <a:xfrm>
              <a:off x="742951" y="466725"/>
              <a:ext cx="742950" cy="247650"/>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fld id="{94A64274-EC4E-471B-92CC-5157566B5A8C}" type="TxLink">
                <a:rPr kumimoji="0" lang="en-US" sz="1000" b="0" i="0" u="none" strike="noStrike" kern="0" cap="none" spc="0" normalizeH="0" baseline="0" noProof="0">
                  <a:ln>
                    <a:noFill/>
                  </a:ln>
                  <a:solidFill>
                    <a:srgbClr val="000000"/>
                  </a:solidFill>
                  <a:effectLst/>
                  <a:uLnTx/>
                  <a:uFillTx/>
                  <a:latin typeface="Arial"/>
                  <a:ea typeface="+mn-ea"/>
                  <a:cs typeface="Arial"/>
                </a:rPr>
                <a:pPr marL="0" marR="0" lvl="0" indent="0" algn="r" defTabSz="914400" rtl="1" eaLnBrk="1" fontAlgn="auto" latinLnBrk="0" hangingPunct="1">
                  <a:lnSpc>
                    <a:spcPct val="100000"/>
                  </a:lnSpc>
                  <a:spcBef>
                    <a:spcPts val="0"/>
                  </a:spcBef>
                  <a:spcAft>
                    <a:spcPts val="0"/>
                  </a:spcAft>
                  <a:buClrTx/>
                  <a:buSzTx/>
                  <a:buFontTx/>
                  <a:buNone/>
                  <a:tabLst/>
                  <a:defRPr/>
                </a:pPr>
                <a:t> 15,399 </a:t>
              </a:fld>
              <a:endParaRPr kumimoji="0" lang="he-IL" sz="1000" b="0" i="0" u="none" strike="noStrike" kern="0" cap="none" spc="0" normalizeH="0" baseline="0" noProof="0">
                <a:ln>
                  <a:noFill/>
                </a:ln>
                <a:solidFill>
                  <a:srgbClr val="9BBB59">
                    <a:lumMod val="50000"/>
                  </a:srgbClr>
                </a:solidFill>
                <a:effectLst/>
                <a:uLnTx/>
                <a:uFillTx/>
                <a:latin typeface="Arial" panose="020B0604020202020204" pitchFamily="34" charset="0"/>
                <a:ea typeface="+mn-ea"/>
                <a:cs typeface="Arial" panose="020B0604020202020204" pitchFamily="34" charset="0"/>
              </a:endParaRPr>
            </a:p>
          </p:txBody>
        </p:sp>
        <p:sp>
          <p:nvSpPr>
            <p:cNvPr id="37" name="TextBox 134"/>
            <p:cNvSpPr txBox="1"/>
            <p:nvPr/>
          </p:nvSpPr>
          <p:spPr>
            <a:xfrm>
              <a:off x="742951" y="695325"/>
              <a:ext cx="742950" cy="247650"/>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fld id="{CDAE27C8-4F61-4348-8DFF-D2B2ABF0AC29}" type="TxLink">
                <a:rPr kumimoji="0" lang="en-US" sz="1000" b="0" i="0" u="none" strike="noStrike" kern="0" cap="none" spc="0" normalizeH="0" baseline="0" noProof="0">
                  <a:ln>
                    <a:noFill/>
                  </a:ln>
                  <a:solidFill>
                    <a:srgbClr val="000000"/>
                  </a:solidFill>
                  <a:effectLst/>
                  <a:uLnTx/>
                  <a:uFillTx/>
                  <a:latin typeface="Arial"/>
                  <a:ea typeface="+mn-ea"/>
                  <a:cs typeface="Arial"/>
                </a:rPr>
                <a:pPr marL="0" marR="0" lvl="0" indent="0" algn="r" defTabSz="914400" rtl="1" eaLnBrk="1" fontAlgn="auto" latinLnBrk="0" hangingPunct="1">
                  <a:lnSpc>
                    <a:spcPct val="100000"/>
                  </a:lnSpc>
                  <a:spcBef>
                    <a:spcPts val="0"/>
                  </a:spcBef>
                  <a:spcAft>
                    <a:spcPts val="0"/>
                  </a:spcAft>
                  <a:buClrTx/>
                  <a:buSzTx/>
                  <a:buFontTx/>
                  <a:buNone/>
                  <a:tabLst/>
                  <a:defRPr/>
                </a:pPr>
                <a:t> 16,772 </a:t>
              </a:fld>
              <a:endParaRPr kumimoji="0" lang="he-IL" sz="1000" b="0" i="0" u="none" strike="noStrike" kern="0" cap="none" spc="0" normalizeH="0" baseline="0" noProof="0">
                <a:ln>
                  <a:noFill/>
                </a:ln>
                <a:solidFill>
                  <a:srgbClr val="9BBB59">
                    <a:lumMod val="50000"/>
                  </a:srgbClr>
                </a:solidFill>
                <a:effectLst/>
                <a:uLnTx/>
                <a:uFillTx/>
                <a:latin typeface="Arial" panose="020B0604020202020204" pitchFamily="34" charset="0"/>
                <a:ea typeface="+mn-ea"/>
                <a:cs typeface="Arial" panose="020B0604020202020204" pitchFamily="34" charset="0"/>
              </a:endParaRPr>
            </a:p>
          </p:txBody>
        </p:sp>
      </p:grpSp>
      <p:sp>
        <p:nvSpPr>
          <p:cNvPr id="60" name="מלבן 59"/>
          <p:cNvSpPr/>
          <p:nvPr/>
        </p:nvSpPr>
        <p:spPr>
          <a:xfrm>
            <a:off x="1014132" y="5661248"/>
            <a:ext cx="10284593" cy="775766"/>
          </a:xfrm>
          <a:prstGeom prst="rect">
            <a:avLst/>
          </a:prstGeom>
          <a:pattFill prst="pct25">
            <a:fgClr>
              <a:srgbClr val="FFC000"/>
            </a:fgClr>
            <a:bgClr>
              <a:schemeClr val="bg1"/>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sz="1600" b="1" dirty="0" smtClean="0">
                <a:solidFill>
                  <a:schemeClr val="tx1"/>
                </a:solidFill>
                <a:latin typeface="Arial" panose="020B0604020202020204" pitchFamily="34" charset="0"/>
                <a:cs typeface="Arial" panose="020B0604020202020204" pitchFamily="34" charset="0"/>
              </a:rPr>
              <a:t>שיעור הגידול בתקציב הממוצע לתלמיד בחמישון החלש גדל בשיעור גדול יותר מהתקצוב לתלמיד ביתר החמישונים. 32% בחמישון החלש לעומת 19% בחמישון החזק.</a:t>
            </a:r>
            <a:endParaRPr lang="he-IL"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995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שן מתפתל">
  <a:themeElements>
    <a:clrScheme name="כחול מספר שתיים">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14720</TotalTime>
  <Words>1196</Words>
  <Application>Microsoft Office PowerPoint</Application>
  <PresentationFormat>מסך רחב</PresentationFormat>
  <Paragraphs>221</Paragraphs>
  <Slides>18</Slides>
  <Notes>4</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18</vt:i4>
      </vt:variant>
    </vt:vector>
  </HeadingPairs>
  <TitlesOfParts>
    <vt:vector size="29" baseType="lpstr">
      <vt:lpstr>Aharoni</vt:lpstr>
      <vt:lpstr>ArbelMF</vt:lpstr>
      <vt:lpstr>Arial</vt:lpstr>
      <vt:lpstr>Assistant</vt:lpstr>
      <vt:lpstr>Calibri</vt:lpstr>
      <vt:lpstr>Gill Sans MT</vt:lpstr>
      <vt:lpstr>NarkisTamMF Light</vt:lpstr>
      <vt:lpstr>NarkisTamMF Medium</vt:lpstr>
      <vt:lpstr>Times New Roman</vt:lpstr>
      <vt:lpstr>Wingdings 3</vt:lpstr>
      <vt:lpstr>עשן מתפתל</vt:lpstr>
      <vt:lpstr>מינהל כלכלה ותקציבים אגף כלכלה וסטטיסטיקה</vt:lpstr>
      <vt:lpstr>אגף א' כלכלה וסטטיסטיקה</vt:lpstr>
      <vt:lpstr>משימות מרכזיות</vt:lpstr>
      <vt:lpstr>קהל היעד</vt:lpstr>
      <vt:lpstr>פעילות אגף כלכלה וסטטיסטיקה  </vt:lpstr>
      <vt:lpstr>תפוקות נבחרות של האגף</vt:lpstr>
      <vt:lpstr>תפוקות נבחרות של האגף</vt:lpstr>
      <vt:lpstr>תפוקות נבחרות של האגף</vt:lpstr>
      <vt:lpstr>מצגת של PowerPoint‏</vt:lpstr>
      <vt:lpstr>מצגת של PowerPoint‏</vt:lpstr>
      <vt:lpstr>תשומות מול זכאות לפי חמישון </vt:lpstr>
      <vt:lpstr>תפוקות נבחרות של האגף</vt:lpstr>
      <vt:lpstr>מצגת של PowerPoint‏</vt:lpstr>
      <vt:lpstr>תפוקות נבחרות של האגף</vt:lpstr>
      <vt:lpstr>תפוקות נבחרות של האגף</vt:lpstr>
      <vt:lpstr>תפוקות נבחרות של האגף</vt:lpstr>
      <vt:lpstr>תפוקות נבחרות של האגף</vt:lpstr>
      <vt:lpstr>תרגיל בקבלת החלטות מערכת שקיפות בחינוך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תכנית עבודה 2018-9</dc:title>
  <dc:creator>MOEUser</dc:creator>
  <cp:lastModifiedBy>פנחס קליין</cp:lastModifiedBy>
  <cp:revision>366</cp:revision>
  <cp:lastPrinted>2020-07-22T15:51:09Z</cp:lastPrinted>
  <dcterms:created xsi:type="dcterms:W3CDTF">2018-05-12T20:06:06Z</dcterms:created>
  <dcterms:modified xsi:type="dcterms:W3CDTF">2020-09-24T13:32:26Z</dcterms:modified>
</cp:coreProperties>
</file>