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ssistant" pitchFamily="2" charset="-79"/>
      <p:regular r:id="rId19"/>
      <p:bold r:id="rId20"/>
    </p:embeddedFont>
    <p:embeddedFont>
      <p:font typeface="Assistant ExtraBold" pitchFamily="2" charset="-79"/>
      <p:bold r:id="rId21"/>
    </p:embeddedFont>
    <p:embeddedFont>
      <p:font typeface="Assistant SemiBold" pitchFamily="2" charset="-79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Quattrocento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3aVK8UW68CSvnaT0PZ5L9qUiH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752"/>
    <a:srgbClr val="00ACE6"/>
    <a:srgbClr val="918D8E"/>
    <a:srgbClr val="FEC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C2397B-1280-408E-B144-13EA21A9704C}">
  <a:tblStyle styleId="{63C2397B-1280-408E-B144-13EA21A9704C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88FC728-F396-43F9-96A2-3A552DE03298}" styleName="Table_1">
    <a:wholeTbl>
      <a:tcTxStyle b="off" i="off">
        <a:font>
          <a:latin typeface="Helvetica"/>
          <a:ea typeface="Helvetica"/>
          <a:cs typeface="Helvetica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1BB4CFC-AAF1-4B5D-892E-C35436CFFFF1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25" autoAdjust="0"/>
  </p:normalViewPr>
  <p:slideViewPr>
    <p:cSldViewPr snapToGrid="0">
      <p:cViewPr varScale="1">
        <p:scale>
          <a:sx n="119" d="100"/>
          <a:sy n="119" d="100"/>
        </p:scale>
        <p:origin x="11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בדוגמה שב</a:t>
            </a:r>
            <a:r>
              <a:rPr lang="iw-IL" sz="1400" dirty="0"/>
              <a:t>שקופית</a:t>
            </a:r>
            <a:r>
              <a:rPr lang="iw-IL" sz="1400" b="0" dirty="0"/>
              <a:t> </a:t>
            </a:r>
            <a:r>
              <a:rPr lang="iw-IL" sz="1400" dirty="0"/>
              <a:t>אפשר</a:t>
            </a:r>
            <a:r>
              <a:rPr lang="iw-IL" sz="1400" b="0" dirty="0"/>
              <a:t> לראות את ערכי הציונים של שתי הקבוצות על הגרף</a:t>
            </a:r>
            <a:r>
              <a:rPr lang="he-IL" sz="1400" b="0" dirty="0"/>
              <a:t>.</a:t>
            </a: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מצד ימין מוצגת השונות של כל קבוצה</a:t>
            </a:r>
            <a:r>
              <a:rPr lang="he-IL" sz="1400" b="0" dirty="0"/>
              <a:t> - </a:t>
            </a:r>
            <a:r>
              <a:rPr lang="iw-IL" sz="1400" b="0" dirty="0"/>
              <a:t>בקבוצה א</a:t>
            </a:r>
            <a:r>
              <a:rPr lang="he-IL" sz="1400" b="0" dirty="0"/>
              <a:t>' </a:t>
            </a:r>
            <a:r>
              <a:rPr lang="iw-IL" sz="1400" b="0" dirty="0"/>
              <a:t>השונות היא 0</a:t>
            </a:r>
            <a:r>
              <a:rPr lang="he-IL" sz="1400" b="0" dirty="0"/>
              <a:t>. </a:t>
            </a:r>
            <a:r>
              <a:rPr lang="iw-IL" sz="1400" b="0" dirty="0"/>
              <a:t>זה הגיוני</a:t>
            </a:r>
            <a:r>
              <a:rPr lang="he-IL" sz="1400" b="0" dirty="0"/>
              <a:t>, </a:t>
            </a:r>
            <a:r>
              <a:rPr lang="iw-IL" sz="1400" b="0" dirty="0"/>
              <a:t>שכן כל הציונים הם בדיוק אותו הדבר</a:t>
            </a:r>
            <a:r>
              <a:rPr lang="he-IL" sz="1400" b="0" dirty="0"/>
              <a:t>, </a:t>
            </a:r>
            <a:r>
              <a:rPr lang="iw-IL" sz="1400" b="0" dirty="0"/>
              <a:t>אין </a:t>
            </a:r>
            <a:r>
              <a:rPr lang="iw-IL" sz="1400" b="1" dirty="0"/>
              <a:t>שוני</a:t>
            </a:r>
            <a:r>
              <a:rPr lang="iw-IL" sz="1400" b="0" dirty="0"/>
              <a:t> ביניהם.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לעומת זאת</a:t>
            </a:r>
            <a:r>
              <a:rPr lang="he-IL" sz="1400" b="0" dirty="0"/>
              <a:t>, </a:t>
            </a:r>
            <a:r>
              <a:rPr lang="iw-IL" sz="1400" b="0" dirty="0"/>
              <a:t>השונות של ציוני קבוצה ב</a:t>
            </a:r>
            <a:r>
              <a:rPr lang="he-IL" sz="1400" b="0" dirty="0"/>
              <a:t>' </a:t>
            </a:r>
            <a:r>
              <a:rPr lang="iw-IL" sz="1400" b="0" dirty="0"/>
              <a:t>היא 900</a:t>
            </a:r>
            <a:r>
              <a:rPr lang="he-IL" sz="1400" b="0" dirty="0"/>
              <a:t>!</a:t>
            </a:r>
            <a:endParaRPr sz="14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סטיית התקן</a:t>
            </a:r>
            <a:r>
              <a:rPr lang="he-IL" sz="1400" b="0" dirty="0"/>
              <a:t>, </a:t>
            </a:r>
            <a:r>
              <a:rPr lang="iw-IL" sz="1400" b="0" dirty="0"/>
              <a:t>בדומה לשונות</a:t>
            </a:r>
            <a:r>
              <a:rPr lang="he-IL" sz="1400" b="0" dirty="0"/>
              <a:t>, </a:t>
            </a:r>
            <a:r>
              <a:rPr lang="iw-IL" sz="1400" b="0" dirty="0"/>
              <a:t>היא מדד לפיזור הערכים ביחס לממוצע.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מאחר שהיא מחושבת כשורש ריבועי של השונות</a:t>
            </a:r>
            <a:r>
              <a:rPr lang="he-IL" sz="1400" b="0" dirty="0"/>
              <a:t>, </a:t>
            </a:r>
            <a:r>
              <a:rPr lang="iw-IL" sz="1400" b="0" dirty="0"/>
              <a:t>הערך של סטיית התקן מאפשר לנו גישה אינטואיטיבית יותר לפיזור הנתונים מאשר השונות.</a:t>
            </a:r>
            <a:endParaRPr sz="14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בדוגמה שב</a:t>
            </a:r>
            <a:r>
              <a:rPr lang="iw-IL" sz="1400" dirty="0"/>
              <a:t>שקופית</a:t>
            </a:r>
            <a:r>
              <a:rPr lang="iw-IL" sz="1400" b="0" dirty="0"/>
              <a:t> </a:t>
            </a:r>
            <a:r>
              <a:rPr lang="iw-IL" sz="1400" dirty="0"/>
              <a:t>אפשר</a:t>
            </a:r>
            <a:r>
              <a:rPr lang="iw-IL" sz="1400" b="0" dirty="0"/>
              <a:t> לראות את ערכי הציונים של שתי הקבוצות על הגרף</a:t>
            </a:r>
            <a:r>
              <a:rPr lang="he-IL" sz="1400" b="0" dirty="0"/>
              <a:t>.</a:t>
            </a: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מצד ימין מוצגת סטיית התקן של כל קבוצה</a:t>
            </a:r>
            <a:r>
              <a:rPr lang="he-IL" sz="1400" b="0" dirty="0"/>
              <a:t> - </a:t>
            </a:r>
            <a:r>
              <a:rPr lang="iw-IL" sz="1400" b="0" dirty="0"/>
              <a:t>בקבוצה א' סטיית התקן היא 0</a:t>
            </a:r>
            <a:r>
              <a:rPr lang="he-IL" sz="1400" b="0" dirty="0"/>
              <a:t>.</a:t>
            </a: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זה הגיוני</a:t>
            </a:r>
            <a:r>
              <a:rPr lang="he-IL" sz="1400" b="0" dirty="0"/>
              <a:t>, </a:t>
            </a:r>
            <a:r>
              <a:rPr lang="iw-IL" sz="1400" b="0" dirty="0"/>
              <a:t>שכן כל הציונים הם בדיוק אותו הדבר</a:t>
            </a:r>
            <a:r>
              <a:rPr lang="he-IL" sz="1400" b="0" dirty="0"/>
              <a:t>, </a:t>
            </a:r>
            <a:r>
              <a:rPr lang="iw-IL" sz="1400" b="0" dirty="0"/>
              <a:t>והם שווים לממוצע (70)</a:t>
            </a:r>
            <a:r>
              <a:rPr lang="he-IL" sz="1400" b="0" dirty="0"/>
              <a:t>, </a:t>
            </a:r>
            <a:r>
              <a:rPr lang="iw-IL" sz="1400" b="0" dirty="0"/>
              <a:t>כלומר</a:t>
            </a:r>
            <a:r>
              <a:rPr lang="he-IL" sz="1400" b="0" dirty="0"/>
              <a:t> - </a:t>
            </a:r>
            <a:r>
              <a:rPr lang="iw-IL" sz="1400" b="0" dirty="0"/>
              <a:t>אף ציון אינו </a:t>
            </a:r>
            <a:r>
              <a:rPr lang="iw-IL" sz="1400" b="1" dirty="0"/>
              <a:t>סוטה מהתקן</a:t>
            </a:r>
            <a:r>
              <a:rPr lang="iw-IL" sz="1400" b="0" dirty="0"/>
              <a:t> הממוצע.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לעומת זאת</a:t>
            </a:r>
            <a:r>
              <a:rPr lang="he-IL" sz="1400" b="0" dirty="0"/>
              <a:t>, </a:t>
            </a:r>
            <a:r>
              <a:rPr lang="iw-IL" sz="1400" b="0" dirty="0"/>
              <a:t>סטיית התקן של ציוני קבוצה ב</a:t>
            </a:r>
            <a:r>
              <a:rPr lang="he-IL" sz="1400" b="0" dirty="0"/>
              <a:t>' </a:t>
            </a:r>
            <a:r>
              <a:rPr lang="iw-IL" sz="1400" b="0" dirty="0"/>
              <a:t>היא 30</a:t>
            </a:r>
            <a:r>
              <a:rPr lang="he-IL" sz="1400" b="0" dirty="0"/>
              <a:t>!</a:t>
            </a: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שימו לב כי הממוצע בקבוצה זו גם הוא שווה ל</a:t>
            </a:r>
            <a:r>
              <a:rPr lang="he-IL" sz="1400" b="0" dirty="0"/>
              <a:t>-</a:t>
            </a:r>
            <a:r>
              <a:rPr lang="iw-IL" sz="1400" b="0" dirty="0"/>
              <a:t>70</a:t>
            </a:r>
            <a:r>
              <a:rPr lang="he-IL" sz="1400" b="0" dirty="0"/>
              <a:t>, </a:t>
            </a:r>
            <a:r>
              <a:rPr lang="iw-IL" sz="1400" b="0" dirty="0"/>
              <a:t>אך כל הציונים "רחוקים</a:t>
            </a:r>
            <a:r>
              <a:rPr lang="he-IL" sz="1400" b="0" dirty="0"/>
              <a:t>" </a:t>
            </a:r>
            <a:r>
              <a:rPr lang="iw-IL" sz="1400" b="0" dirty="0"/>
              <a:t>מהממוצע ב</a:t>
            </a:r>
            <a:r>
              <a:rPr lang="he-IL" sz="1400" b="0" dirty="0"/>
              <a:t>-</a:t>
            </a:r>
            <a:r>
              <a:rPr lang="iw-IL" sz="1400" b="0" dirty="0"/>
              <a:t>30</a:t>
            </a:r>
            <a:r>
              <a:rPr lang="he-IL" sz="1400" b="0" dirty="0"/>
              <a:t> </a:t>
            </a:r>
            <a:r>
              <a:rPr lang="iw-IL" sz="1400" b="0" dirty="0"/>
              <a:t>נקודות.</a:t>
            </a:r>
            <a:endParaRPr sz="14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התשובה היא</a:t>
            </a:r>
            <a:r>
              <a:rPr lang="he-IL" sz="1400" dirty="0"/>
              <a:t> - </a:t>
            </a:r>
            <a:r>
              <a:rPr lang="iw-IL" sz="1400" dirty="0"/>
              <a:t>לא.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מדדי הטווח והטווח הבין-רבעוני מחשבים הפרש בין ערך גבוה לערך נמוך ממנו</a:t>
            </a:r>
            <a:r>
              <a:rPr lang="he-IL" sz="1400" dirty="0"/>
              <a:t>, </a:t>
            </a:r>
            <a:r>
              <a:rPr lang="iw-IL" sz="1400" dirty="0"/>
              <a:t>ולכן ערך זה תמיד יהיה חיובי</a:t>
            </a:r>
            <a:r>
              <a:rPr lang="he-IL" sz="1400" dirty="0"/>
              <a:t> (</a:t>
            </a:r>
            <a:r>
              <a:rPr lang="iw-IL" sz="1400" dirty="0"/>
              <a:t>או 0</a:t>
            </a:r>
            <a:r>
              <a:rPr lang="he-IL" sz="1400" dirty="0"/>
              <a:t>, </a:t>
            </a:r>
            <a:r>
              <a:rPr lang="iw-IL" sz="1400" dirty="0"/>
              <a:t>אם כל הערכים שווים זה לזה</a:t>
            </a:r>
            <a:r>
              <a:rPr lang="he-IL" sz="1400" dirty="0"/>
              <a:t>).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מדדי השונות וסטיית התקן מחושבים ע"י העלאת מרחקי הערכים מהממוצע בריבוע</a:t>
            </a:r>
            <a:r>
              <a:rPr lang="he-IL" sz="1400" dirty="0"/>
              <a:t>, </a:t>
            </a:r>
            <a:r>
              <a:rPr lang="iw-IL" sz="1400" dirty="0"/>
              <a:t>וכידוע</a:t>
            </a:r>
            <a:r>
              <a:rPr lang="he-IL" sz="1400" dirty="0"/>
              <a:t> - </a:t>
            </a:r>
            <a:r>
              <a:rPr lang="iw-IL" sz="1400" dirty="0"/>
              <a:t>ערך בחזקת 2 אינו יכול להיות שלילי</a:t>
            </a:r>
            <a:r>
              <a:rPr lang="he-IL" sz="1400" dirty="0"/>
              <a:t>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השונות וסטיית התקן יהיו תמיד חיוביים </a:t>
            </a:r>
            <a:r>
              <a:rPr lang="he-IL" sz="1400" dirty="0"/>
              <a:t>(</a:t>
            </a:r>
            <a:r>
              <a:rPr lang="iw-IL" sz="1400" dirty="0"/>
              <a:t>או שווים </a:t>
            </a:r>
            <a:r>
              <a:rPr lang="he-IL" sz="1400" dirty="0"/>
              <a:t>ל-</a:t>
            </a:r>
            <a:r>
              <a:rPr lang="iw-IL" sz="1400" dirty="0"/>
              <a:t>0</a:t>
            </a:r>
            <a:r>
              <a:rPr lang="he-IL" sz="1400" dirty="0"/>
              <a:t>, </a:t>
            </a:r>
            <a:r>
              <a:rPr lang="iw-IL" sz="1400" dirty="0"/>
              <a:t>אם כל הערכים שווים זה לזה</a:t>
            </a:r>
            <a:r>
              <a:rPr lang="he-IL" sz="1400" dirty="0"/>
              <a:t>).</a:t>
            </a:r>
            <a:endParaRPr sz="14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9" name="Google Shape;42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התשובה: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אפשר לחשב מדדי פיזור למשתנה סדר.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אי אפשר לחשב מדדי פיזור למשתנה שמי </a:t>
            </a:r>
            <a:r>
              <a:rPr lang="he-IL" sz="1400" dirty="0"/>
              <a:t>(</a:t>
            </a:r>
            <a:r>
              <a:rPr lang="iw-IL" sz="1400" dirty="0"/>
              <a:t>שכן אין שום משמעות ל"מרחקים</a:t>
            </a:r>
            <a:r>
              <a:rPr lang="he-IL" sz="1400" dirty="0"/>
              <a:t>" </a:t>
            </a:r>
            <a:r>
              <a:rPr lang="iw-IL" sz="1400" dirty="0"/>
              <a:t>או ל"ממוצע</a:t>
            </a:r>
            <a:r>
              <a:rPr lang="he-IL" sz="1400" dirty="0"/>
              <a:t>" </a:t>
            </a:r>
            <a:r>
              <a:rPr lang="iw-IL" sz="1400" dirty="0"/>
              <a:t>במשתנה שמי</a:t>
            </a:r>
            <a:r>
              <a:rPr lang="he-IL" sz="1400" dirty="0"/>
              <a:t>).</a:t>
            </a:r>
            <a:endParaRPr sz="14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2" name="Google Shape;442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i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משימת תרגול מדדי הפיזור: טווח וטווח בין</a:t>
            </a:r>
            <a:r>
              <a:rPr lang="iw-IL" sz="1400" b="1" u="sng"/>
              <a:t>-</a:t>
            </a:r>
            <a:r>
              <a:rPr lang="iw-IL" sz="1400" b="1" i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רבעוני</a:t>
            </a:r>
            <a:endParaRPr sz="1400" b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על כל תלמיד למצוא את מספר חודש הלידה שלו בהתאם לחודש שבו נולד.</a:t>
            </a:r>
            <a:endParaRPr sz="1400" b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לאחר מכן, על כל תלמיד לשתף את הנתון בקבוצת הוואטסאפ של המגמה.</a:t>
            </a:r>
            <a:endParaRPr sz="1400" b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בשלב הבא, כל תלמיד ירשום באקסל את כלל הערכים של מספרי חודשי הלידה שהזינו חבריו למגמה.</a:t>
            </a:r>
            <a:endParaRPr sz="1400" b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לאחר שימיין נתון זה באקסל בסדר עולה, עליו לחשב את השכיחות </a:t>
            </a:r>
            <a:r>
              <a:rPr lang="iw-IL" sz="1400"/>
              <a:t>לגבי </a:t>
            </a:r>
            <a:r>
              <a:rPr lang="iw-IL" sz="1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כל מספר חודש לידה.</a:t>
            </a:r>
            <a:endParaRPr sz="1400" b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לאחר מכן יש לבצע את תרגיל 1 בחוברת האקסל "מדדי פיזור לניתוח נתונים - תרגול", </a:t>
            </a:r>
            <a:r>
              <a:rPr lang="iw-IL" sz="1400"/>
              <a:t>הכולל</a:t>
            </a:r>
            <a:r>
              <a:rPr lang="iw-IL" sz="1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טמפלייט של טבלה ריקה להשלמה בעזרת החישוב שהתלמיד ביצע, ומתחת</a:t>
            </a:r>
            <a:r>
              <a:rPr lang="iw-IL" sz="1400"/>
              <a:t> לו </a:t>
            </a:r>
            <a:r>
              <a:rPr lang="iw-IL" sz="1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מספר שאלות שעל התלמיד לענות עליהן. </a:t>
            </a:r>
            <a:endParaRPr sz="1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0" name="Google Shape;450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נעבור כעת לתרגיל בקובץ האקסל</a:t>
            </a:r>
            <a:r>
              <a:rPr lang="he-IL" dirty="0"/>
              <a:t>, </a:t>
            </a:r>
            <a:r>
              <a:rPr lang="iw-IL" dirty="0"/>
              <a:t>בהצלחה!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Google Shape;3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מדוע אנו זקוקים למדדי פיזור?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האם לא די במדדי המיקום המרכזי שלמדנו?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הביטו בטבלה שבשקופית</a:t>
            </a:r>
            <a:r>
              <a:rPr lang="he-IL" sz="1400" dirty="0"/>
              <a:t>. </a:t>
            </a:r>
            <a:r>
              <a:rPr lang="iw-IL" sz="1400" dirty="0"/>
              <a:t>הטבלה מציגה שתי קבוצות לימוד</a:t>
            </a:r>
            <a:r>
              <a:rPr lang="he-IL" sz="1400" dirty="0"/>
              <a:t>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מהטבלה ברור לעין שיש הבדל בציונים שהתקבלו בכל קבוצה</a:t>
            </a:r>
            <a:r>
              <a:rPr lang="he-IL" sz="1400" dirty="0"/>
              <a:t>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האם נוכל לראות את ההבדל הזה גם באמצעות מדדי המיקום המרכזי?</a:t>
            </a:r>
            <a:endParaRPr sz="1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לפי מדדי המיקום המרכזי</a:t>
            </a:r>
            <a:r>
              <a:rPr lang="he-IL" sz="1400" dirty="0"/>
              <a:t>, </a:t>
            </a:r>
            <a:r>
              <a:rPr lang="iw-IL" sz="1400" dirty="0"/>
              <a:t>הקבוצות דומות למדי</a:t>
            </a:r>
            <a:r>
              <a:rPr lang="he-IL" sz="1400" dirty="0"/>
              <a:t>. </a:t>
            </a:r>
            <a:r>
              <a:rPr lang="iw-IL" sz="1400" dirty="0"/>
              <a:t>רק באמצעות מדד השכיח אפשר לראות הבדל</a:t>
            </a:r>
            <a:r>
              <a:rPr lang="he-IL" sz="1400" dirty="0"/>
              <a:t>, </a:t>
            </a:r>
            <a:r>
              <a:rPr lang="iw-IL" sz="1400" dirty="0"/>
              <a:t>והאמת היא שהשימוש במדד השכיח הוא לא כל כך שכיח ☺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כדי לראות הבדלים של ממש בין שתי הקבוצות נזדקק למדד שיציג לנו את ה</a:t>
            </a:r>
            <a:r>
              <a:rPr lang="iw-IL" sz="1400" b="1" dirty="0"/>
              <a:t>פיזור</a:t>
            </a:r>
            <a:r>
              <a:rPr lang="iw-IL" sz="1400" b="0" dirty="0"/>
              <a:t> של הנתונים</a:t>
            </a:r>
            <a:r>
              <a:rPr lang="he-IL" sz="1400" b="0" dirty="0"/>
              <a:t>. </a:t>
            </a:r>
            <a:r>
              <a:rPr lang="iw-IL" sz="1400" b="0" dirty="0"/>
              <a:t>מדד שיראה לנו עד כמה הנתונים בתוך כל קבוצה שונים זה מזה.</a:t>
            </a:r>
            <a:endParaRPr sz="1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כבר כאן אפשר לראות הבדל משמעותי בין שתי הקבוצות</a:t>
            </a:r>
            <a:r>
              <a:rPr lang="he-IL" sz="1400" dirty="0"/>
              <a:t>, </a:t>
            </a:r>
            <a:r>
              <a:rPr lang="iw-IL" sz="1400" dirty="0"/>
              <a:t>באמצעות מדד הפיזור "טווח</a:t>
            </a:r>
            <a:r>
              <a:rPr lang="he-IL" sz="1400" dirty="0"/>
              <a:t>".</a:t>
            </a:r>
            <a:endParaRPr sz="14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הטווח הבין-רבעוני הוא בעצם טווח שקרוב יותר לממוצע הערכים</a:t>
            </a:r>
            <a:r>
              <a:rPr lang="he-IL" sz="1400" dirty="0"/>
              <a:t>, </a:t>
            </a:r>
            <a:r>
              <a:rPr lang="iw-IL" sz="1400" dirty="0"/>
              <a:t>ואינו מתחשב בערכים הקיצוניים של התצפיות.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אפשר לחשב את הטווח הבין-רבעוני באקסל באמצעות פונקציות Percentile</a:t>
            </a:r>
            <a:r>
              <a:rPr lang="he-IL" sz="1400" dirty="0"/>
              <a:t> </a:t>
            </a:r>
            <a:r>
              <a:rPr lang="iw-IL" sz="1400" dirty="0"/>
              <a:t>או Quartile</a:t>
            </a:r>
            <a:r>
              <a:rPr lang="he-IL" sz="1400" dirty="0"/>
              <a:t>. </a:t>
            </a:r>
            <a:r>
              <a:rPr lang="iw-IL" sz="1400" dirty="0"/>
              <a:t>פונקציות אלו יילמדו בשיעור הבא.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מדד השונות לוקח בחשבון את ה</a:t>
            </a:r>
            <a:r>
              <a:rPr lang="iw-IL" sz="1400" b="1" dirty="0"/>
              <a:t>מרחקים</a:t>
            </a:r>
            <a:r>
              <a:rPr lang="iw-IL" sz="1400" b="0" dirty="0"/>
              <a:t> של כל הנתונים מהממוצע ומחשב </a:t>
            </a:r>
            <a:r>
              <a:rPr lang="iw-IL" sz="1400" b="1" dirty="0"/>
              <a:t>ממוצע של ריבועי המרחקים</a:t>
            </a:r>
            <a:r>
              <a:rPr lang="iw-IL" sz="1400" b="0" dirty="0"/>
              <a:t>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התבוננו בגרף שב</a:t>
            </a:r>
            <a:r>
              <a:rPr lang="iw-IL" sz="1400" dirty="0"/>
              <a:t>שקופית</a:t>
            </a:r>
            <a:r>
              <a:rPr lang="he-IL" sz="1400" b="0" dirty="0"/>
              <a:t>. </a:t>
            </a:r>
            <a:r>
              <a:rPr lang="iw-IL" sz="1400" b="0" dirty="0"/>
              <a:t>הגרף מציג ערכים של 10</a:t>
            </a:r>
            <a:r>
              <a:rPr lang="he-IL" sz="1400" b="0" dirty="0"/>
              <a:t> </a:t>
            </a:r>
            <a:r>
              <a:rPr lang="iw-IL" sz="1400" b="0" dirty="0"/>
              <a:t>נתונים </a:t>
            </a:r>
            <a:r>
              <a:rPr lang="he-IL" sz="1400" b="0" dirty="0"/>
              <a:t>(10 ת</a:t>
            </a:r>
            <a:r>
              <a:rPr lang="iw-IL" sz="1400" b="0" dirty="0"/>
              <a:t>צפיות</a:t>
            </a:r>
            <a:r>
              <a:rPr lang="he-IL" sz="1400" b="0" dirty="0"/>
              <a:t>), </a:t>
            </a:r>
            <a:r>
              <a:rPr lang="iw-IL" sz="1400" b="0" dirty="0"/>
              <a:t>שערכיהם בין 1</a:t>
            </a:r>
            <a:r>
              <a:rPr lang="he-IL" sz="1400" b="0" dirty="0"/>
              <a:t> </a:t>
            </a:r>
            <a:r>
              <a:rPr lang="iw-IL" sz="1400" b="0" dirty="0"/>
              <a:t>ל</a:t>
            </a:r>
            <a:r>
              <a:rPr lang="he-IL" sz="1400" b="0" dirty="0"/>
              <a:t>-10. </a:t>
            </a:r>
            <a:r>
              <a:rPr lang="iw-IL" sz="1400" b="0" dirty="0"/>
              <a:t>הממוצע הוא 5.5</a:t>
            </a:r>
            <a:r>
              <a:rPr lang="he-IL" sz="1400" b="0" dirty="0"/>
              <a:t>, </a:t>
            </a:r>
            <a:r>
              <a:rPr lang="iw-IL" sz="1400" b="0" dirty="0"/>
              <a:t>והוא הקו המודגש שבמרכז הגרף</a:t>
            </a:r>
            <a:r>
              <a:rPr lang="he-IL" sz="1400" b="0" dirty="0"/>
              <a:t>. </a:t>
            </a: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הקווים האדומים המקווקווים מציינים את ה"מרחקים</a:t>
            </a:r>
            <a:r>
              <a:rPr lang="he-IL" sz="1400" b="0" dirty="0"/>
              <a:t>" </a:t>
            </a:r>
            <a:r>
              <a:rPr lang="iw-IL" sz="1400" b="0" dirty="0"/>
              <a:t>של כל נתון מהערך הממוצע.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כדי</a:t>
            </a:r>
            <a:r>
              <a:rPr lang="iw-IL" sz="1400" b="0" dirty="0"/>
              <a:t> לחשב את השונות של קבוצת ערכים</a:t>
            </a:r>
            <a:r>
              <a:rPr lang="he-IL" sz="1400" b="0" dirty="0"/>
              <a:t>, </a:t>
            </a:r>
            <a:r>
              <a:rPr lang="iw-IL" sz="1400" b="0" dirty="0"/>
              <a:t>משתמשים לרוב בנוסחה</a:t>
            </a:r>
            <a:r>
              <a:rPr lang="he-IL" sz="1400" b="0" dirty="0"/>
              <a:t>.</a:t>
            </a: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אנחנו לא נלמד את הנוסחה הזו במגמה</a:t>
            </a:r>
            <a:r>
              <a:rPr lang="he-IL" sz="1400" b="0" dirty="0"/>
              <a:t>, </a:t>
            </a:r>
            <a:r>
              <a:rPr lang="iw-IL" sz="1400" b="0" dirty="0"/>
              <a:t>ונחשב שונות באמצעות פונקציה באקסל </a:t>
            </a:r>
            <a:r>
              <a:rPr lang="iw-IL" sz="1400" dirty="0"/>
              <a:t>ש</a:t>
            </a:r>
            <a:r>
              <a:rPr lang="iw-IL" sz="1400" b="0" dirty="0"/>
              <a:t>ת</a:t>
            </a:r>
            <a:r>
              <a:rPr lang="iw-IL" sz="1400" dirty="0"/>
              <a:t>י</a:t>
            </a:r>
            <a:r>
              <a:rPr lang="iw-IL" sz="1400" b="0" dirty="0"/>
              <a:t>למד בשיעור הבא.</a:t>
            </a:r>
            <a:endParaRPr sz="1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8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8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 sz="900" b="0" i="0" u="none" strike="noStrike" cap="none"/>
          </a:p>
        </p:txBody>
      </p:sp>
      <p:sp>
        <p:nvSpPr>
          <p:cNvPr id="15" name="Google Shape;15;p18"/>
          <p:cNvSpPr txBox="1"/>
          <p:nvPr/>
        </p:nvSpPr>
        <p:spPr>
          <a:xfrm>
            <a:off x="7137317" y="56673"/>
            <a:ext cx="1879738" cy="39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iw-IL" sz="13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מדדי פיזור</a:t>
            </a:r>
            <a:endParaRPr sz="1200" b="0" i="0" u="none" strike="noStrike" cap="non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8"/>
          <p:cNvCxnSpPr/>
          <p:nvPr/>
        </p:nvCxnSpPr>
        <p:spPr>
          <a:xfrm>
            <a:off x="8262356" y="445207"/>
            <a:ext cx="686269" cy="2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9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19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9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B7E62D5-F973-4FE4-8582-14E270329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13" y="874295"/>
            <a:ext cx="5349658" cy="3385094"/>
          </a:xfrm>
          <a:prstGeom prst="rect">
            <a:avLst/>
          </a:prstGeom>
        </p:spPr>
      </p:pic>
      <p:pic>
        <p:nvPicPr>
          <p:cNvPr id="27" name="Google Shape;27;p1" descr="Google Shape;55;p13"/>
          <p:cNvPicPr preferRelativeResize="0"/>
          <p:nvPr/>
        </p:nvPicPr>
        <p:blipFill rotWithShape="1">
          <a:blip r:embed="rId4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5649963" y="15303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5220000" y="2036447"/>
            <a:ext cx="3226072" cy="185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iw-IL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סטטיסטיקה לניתוח נתונים</a:t>
            </a:r>
            <a:br>
              <a:rPr lang="iw-IL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מדדי פיזור</a:t>
            </a:r>
            <a:endParaRPr sz="1200" b="0" i="0" u="none" strike="noStrike" cap="none" dirty="0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" descr="Google Shape;6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/>
          <p:nvPr/>
        </p:nvSpPr>
        <p:spPr>
          <a:xfrm>
            <a:off x="4872250" y="512064"/>
            <a:ext cx="3843221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סוגי מדדי פיזור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שונות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2921619" y="1286185"/>
            <a:ext cx="5793851" cy="38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SemiBold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השונות מסומנת באות </a:t>
            </a:r>
            <a:r>
              <a:rPr lang="en-US" sz="1600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V</a:t>
            </a:r>
            <a:r>
              <a:rPr lang="he-IL" sz="1600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(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מהמילה Variance</a:t>
            </a:r>
            <a:r>
              <a:rPr lang="he-IL" sz="1600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).</a:t>
            </a:r>
            <a:endParaRPr sz="1600" b="0" i="0" u="none" strike="noStrike" cap="none" dirty="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grpSp>
        <p:nvGrpSpPr>
          <p:cNvPr id="207" name="Google Shape;207;p10"/>
          <p:cNvGrpSpPr/>
          <p:nvPr/>
        </p:nvGrpSpPr>
        <p:grpSpPr>
          <a:xfrm>
            <a:off x="2147230" y="1596306"/>
            <a:ext cx="2928585" cy="1496055"/>
            <a:chOff x="1080430" y="1551856"/>
            <a:chExt cx="2928585" cy="1496055"/>
          </a:xfrm>
        </p:grpSpPr>
        <p:sp>
          <p:nvSpPr>
            <p:cNvPr id="208" name="Google Shape;208;p10"/>
            <p:cNvSpPr/>
            <p:nvPr/>
          </p:nvSpPr>
          <p:spPr>
            <a:xfrm>
              <a:off x="1664293" y="2073583"/>
              <a:ext cx="94130" cy="94102"/>
            </a:xfrm>
            <a:prstGeom prst="ellipse">
              <a:avLst/>
            </a:prstGeom>
            <a:solidFill>
              <a:srgbClr val="597FE9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1966218" y="2077421"/>
              <a:ext cx="94130" cy="94102"/>
            </a:xfrm>
            <a:prstGeom prst="ellipse">
              <a:avLst/>
            </a:prstGeom>
            <a:solidFill>
              <a:srgbClr val="597FE9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2268143" y="2073583"/>
              <a:ext cx="94130" cy="94102"/>
            </a:xfrm>
            <a:prstGeom prst="ellipse">
              <a:avLst/>
            </a:prstGeom>
            <a:solidFill>
              <a:srgbClr val="597FE9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570068" y="2073583"/>
              <a:ext cx="94130" cy="94102"/>
            </a:xfrm>
            <a:prstGeom prst="ellipse">
              <a:avLst/>
            </a:prstGeom>
            <a:solidFill>
              <a:srgbClr val="597FE9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2871993" y="2077421"/>
              <a:ext cx="94130" cy="94102"/>
            </a:xfrm>
            <a:prstGeom prst="ellipse">
              <a:avLst/>
            </a:prstGeom>
            <a:solidFill>
              <a:srgbClr val="597FE9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3178626" y="2073856"/>
              <a:ext cx="94130" cy="94102"/>
            </a:xfrm>
            <a:prstGeom prst="ellipse">
              <a:avLst/>
            </a:prstGeom>
            <a:solidFill>
              <a:srgbClr val="597FE9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3476507" y="2073583"/>
              <a:ext cx="94130" cy="94102"/>
            </a:xfrm>
            <a:prstGeom prst="ellipse">
              <a:avLst/>
            </a:prstGeom>
            <a:solidFill>
              <a:srgbClr val="597FE9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3766986" y="2071071"/>
              <a:ext cx="94130" cy="94102"/>
            </a:xfrm>
            <a:prstGeom prst="ellipse">
              <a:avLst/>
            </a:prstGeom>
            <a:solidFill>
              <a:srgbClr val="597FE9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6" name="Google Shape;216;p10"/>
            <p:cNvCxnSpPr/>
            <p:nvPr/>
          </p:nvCxnSpPr>
          <p:spPr>
            <a:xfrm>
              <a:off x="1479490" y="1672476"/>
              <a:ext cx="0" cy="131897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10"/>
            <p:cNvCxnSpPr/>
            <p:nvPr/>
          </p:nvCxnSpPr>
          <p:spPr>
            <a:xfrm rot="10800000">
              <a:off x="1385360" y="2986588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0"/>
            <p:cNvCxnSpPr/>
            <p:nvPr/>
          </p:nvCxnSpPr>
          <p:spPr>
            <a:xfrm rot="10800000">
              <a:off x="1385360" y="2842466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10"/>
            <p:cNvCxnSpPr/>
            <p:nvPr/>
          </p:nvCxnSpPr>
          <p:spPr>
            <a:xfrm rot="10800000">
              <a:off x="1385360" y="2698834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10"/>
            <p:cNvCxnSpPr/>
            <p:nvPr/>
          </p:nvCxnSpPr>
          <p:spPr>
            <a:xfrm rot="10800000">
              <a:off x="1385360" y="2555608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10"/>
            <p:cNvCxnSpPr/>
            <p:nvPr/>
          </p:nvCxnSpPr>
          <p:spPr>
            <a:xfrm rot="10800000">
              <a:off x="1387699" y="2413182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10"/>
            <p:cNvCxnSpPr/>
            <p:nvPr/>
          </p:nvCxnSpPr>
          <p:spPr>
            <a:xfrm rot="10800000">
              <a:off x="1385360" y="2277306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10"/>
            <p:cNvCxnSpPr/>
            <p:nvPr/>
          </p:nvCxnSpPr>
          <p:spPr>
            <a:xfrm rot="10800000">
              <a:off x="1385888" y="2120634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24;p10"/>
            <p:cNvCxnSpPr/>
            <p:nvPr/>
          </p:nvCxnSpPr>
          <p:spPr>
            <a:xfrm rot="10800000">
              <a:off x="1385360" y="1814967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10"/>
            <p:cNvCxnSpPr/>
            <p:nvPr/>
          </p:nvCxnSpPr>
          <p:spPr>
            <a:xfrm rot="10800000">
              <a:off x="1385360" y="1959452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10"/>
            <p:cNvCxnSpPr/>
            <p:nvPr/>
          </p:nvCxnSpPr>
          <p:spPr>
            <a:xfrm rot="10800000">
              <a:off x="1385360" y="1672476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7" name="Google Shape;227;p10"/>
            <p:cNvSpPr txBox="1"/>
            <p:nvPr/>
          </p:nvSpPr>
          <p:spPr>
            <a:xfrm>
              <a:off x="1087040" y="2870941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0"/>
            <p:cNvSpPr txBox="1"/>
            <p:nvPr/>
          </p:nvSpPr>
          <p:spPr>
            <a:xfrm>
              <a:off x="1084176" y="2726819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0"/>
            <p:cNvSpPr txBox="1"/>
            <p:nvPr/>
          </p:nvSpPr>
          <p:spPr>
            <a:xfrm>
              <a:off x="1081007" y="2595958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0"/>
            <p:cNvSpPr txBox="1"/>
            <p:nvPr/>
          </p:nvSpPr>
          <p:spPr>
            <a:xfrm>
              <a:off x="1080480" y="2456967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0"/>
            <p:cNvSpPr txBox="1"/>
            <p:nvPr/>
          </p:nvSpPr>
          <p:spPr>
            <a:xfrm>
              <a:off x="1080430" y="2308800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0"/>
            <p:cNvSpPr txBox="1"/>
            <p:nvPr/>
          </p:nvSpPr>
          <p:spPr>
            <a:xfrm>
              <a:off x="1083392" y="2013100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70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0"/>
            <p:cNvSpPr txBox="1"/>
            <p:nvPr/>
          </p:nvSpPr>
          <p:spPr>
            <a:xfrm>
              <a:off x="1083392" y="2163771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0"/>
            <p:cNvSpPr txBox="1"/>
            <p:nvPr/>
          </p:nvSpPr>
          <p:spPr>
            <a:xfrm>
              <a:off x="1083392" y="1839085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80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0"/>
            <p:cNvSpPr txBox="1"/>
            <p:nvPr/>
          </p:nvSpPr>
          <p:spPr>
            <a:xfrm>
              <a:off x="1081434" y="1696933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90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0"/>
            <p:cNvSpPr txBox="1"/>
            <p:nvPr/>
          </p:nvSpPr>
          <p:spPr>
            <a:xfrm>
              <a:off x="1082413" y="1551856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7" name="Google Shape;237;p10"/>
            <p:cNvCxnSpPr/>
            <p:nvPr/>
          </p:nvCxnSpPr>
          <p:spPr>
            <a:xfrm>
              <a:off x="1489015" y="2123575"/>
              <a:ext cx="2520000" cy="897"/>
            </a:xfrm>
            <a:prstGeom prst="straightConnector1">
              <a:avLst/>
            </a:prstGeom>
            <a:noFill/>
            <a:ln w="19050" cap="rnd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8" name="Google Shape;238;p10"/>
          <p:cNvSpPr txBox="1"/>
          <p:nvPr/>
        </p:nvSpPr>
        <p:spPr>
          <a:xfrm>
            <a:off x="5414684" y="2003902"/>
            <a:ext cx="1842769" cy="3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קבוצה א</a:t>
            </a:r>
            <a:r>
              <a:rPr lang="he-IL" sz="1600" dirty="0">
                <a:latin typeface="Calibri"/>
                <a:ea typeface="Calibri"/>
                <a:cs typeface="Calibri"/>
                <a:sym typeface="Calibri"/>
              </a:rPr>
              <a:t>': </a:t>
            </a:r>
            <a:r>
              <a:rPr lang="iw-IL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V=0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 txBox="1"/>
          <p:nvPr/>
        </p:nvSpPr>
        <p:spPr>
          <a:xfrm>
            <a:off x="5414683" y="3689030"/>
            <a:ext cx="1842769" cy="3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קבוצה ב</a:t>
            </a:r>
            <a:r>
              <a:rPr lang="he-IL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': </a:t>
            </a:r>
            <a:r>
              <a:rPr lang="iw-IL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V=900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10"/>
          <p:cNvGrpSpPr/>
          <p:nvPr/>
        </p:nvGrpSpPr>
        <p:grpSpPr>
          <a:xfrm>
            <a:off x="2131188" y="3270925"/>
            <a:ext cx="2928585" cy="1496055"/>
            <a:chOff x="1080430" y="3226475"/>
            <a:chExt cx="2928585" cy="1496055"/>
          </a:xfrm>
        </p:grpSpPr>
        <p:cxnSp>
          <p:nvCxnSpPr>
            <p:cNvPr id="241" name="Google Shape;241;p10"/>
            <p:cNvCxnSpPr>
              <a:endCxn id="242" idx="0"/>
            </p:cNvCxnSpPr>
            <p:nvPr/>
          </p:nvCxnSpPr>
          <p:spPr>
            <a:xfrm>
              <a:off x="3810751" y="3805865"/>
              <a:ext cx="3300" cy="3621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243" name="Google Shape;243;p10"/>
            <p:cNvSpPr/>
            <p:nvPr/>
          </p:nvSpPr>
          <p:spPr>
            <a:xfrm>
              <a:off x="1664293" y="3303702"/>
              <a:ext cx="94130" cy="94102"/>
            </a:xfrm>
            <a:prstGeom prst="ellipse">
              <a:avLst/>
            </a:prstGeom>
            <a:solidFill>
              <a:srgbClr val="FEC224"/>
            </a:solidFill>
            <a:ln w="9525" cap="flat" cmpd="sng">
              <a:solidFill>
                <a:srgbClr val="C38C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1966218" y="4177490"/>
              <a:ext cx="94130" cy="94102"/>
            </a:xfrm>
            <a:prstGeom prst="ellipse">
              <a:avLst/>
            </a:prstGeom>
            <a:solidFill>
              <a:srgbClr val="FEC224"/>
            </a:solidFill>
            <a:ln w="9525" cap="flat" cmpd="sng">
              <a:solidFill>
                <a:srgbClr val="C38C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2268143" y="3306877"/>
              <a:ext cx="94130" cy="94102"/>
            </a:xfrm>
            <a:prstGeom prst="ellipse">
              <a:avLst/>
            </a:prstGeom>
            <a:solidFill>
              <a:srgbClr val="FEC224"/>
            </a:solidFill>
            <a:ln w="9525" cap="flat" cmpd="sng">
              <a:solidFill>
                <a:srgbClr val="C38C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2570068" y="4170477"/>
              <a:ext cx="94130" cy="94102"/>
            </a:xfrm>
            <a:prstGeom prst="ellipse">
              <a:avLst/>
            </a:prstGeom>
            <a:solidFill>
              <a:srgbClr val="FEC224"/>
            </a:solidFill>
            <a:ln w="9525" cap="flat" cmpd="sng">
              <a:solidFill>
                <a:srgbClr val="C38C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2871993" y="3310715"/>
              <a:ext cx="94130" cy="94102"/>
            </a:xfrm>
            <a:prstGeom prst="ellipse">
              <a:avLst/>
            </a:prstGeom>
            <a:solidFill>
              <a:srgbClr val="FEC224"/>
            </a:solidFill>
            <a:ln w="9525" cap="flat" cmpd="sng">
              <a:solidFill>
                <a:srgbClr val="C38C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3178626" y="3307150"/>
              <a:ext cx="94130" cy="94102"/>
            </a:xfrm>
            <a:prstGeom prst="ellipse">
              <a:avLst/>
            </a:prstGeom>
            <a:solidFill>
              <a:srgbClr val="FEC224"/>
            </a:solidFill>
            <a:ln w="9525" cap="flat" cmpd="sng">
              <a:solidFill>
                <a:srgbClr val="C38C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3476507" y="4170477"/>
              <a:ext cx="94130" cy="94102"/>
            </a:xfrm>
            <a:prstGeom prst="ellipse">
              <a:avLst/>
            </a:prstGeom>
            <a:solidFill>
              <a:srgbClr val="FEC224"/>
            </a:solidFill>
            <a:ln w="9525" cap="flat" cmpd="sng">
              <a:solidFill>
                <a:srgbClr val="C38C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3766986" y="4167965"/>
              <a:ext cx="94130" cy="94102"/>
            </a:xfrm>
            <a:prstGeom prst="ellipse">
              <a:avLst/>
            </a:prstGeom>
            <a:solidFill>
              <a:srgbClr val="FEC224"/>
            </a:solidFill>
            <a:ln w="9525" cap="flat" cmpd="sng">
              <a:solidFill>
                <a:srgbClr val="C38C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0" name="Google Shape;250;p10"/>
            <p:cNvCxnSpPr/>
            <p:nvPr/>
          </p:nvCxnSpPr>
          <p:spPr>
            <a:xfrm>
              <a:off x="1479490" y="3347095"/>
              <a:ext cx="0" cy="131897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" name="Google Shape;251;p10"/>
            <p:cNvCxnSpPr/>
            <p:nvPr/>
          </p:nvCxnSpPr>
          <p:spPr>
            <a:xfrm rot="10800000">
              <a:off x="1385360" y="4661207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" name="Google Shape;252;p10"/>
            <p:cNvCxnSpPr/>
            <p:nvPr/>
          </p:nvCxnSpPr>
          <p:spPr>
            <a:xfrm rot="10800000">
              <a:off x="1385360" y="4517085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3" name="Google Shape;253;p10"/>
            <p:cNvCxnSpPr/>
            <p:nvPr/>
          </p:nvCxnSpPr>
          <p:spPr>
            <a:xfrm rot="10800000">
              <a:off x="1385360" y="4373453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" name="Google Shape;254;p10"/>
            <p:cNvCxnSpPr/>
            <p:nvPr/>
          </p:nvCxnSpPr>
          <p:spPr>
            <a:xfrm rot="10800000">
              <a:off x="1385360" y="4230227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" name="Google Shape;255;p10"/>
            <p:cNvCxnSpPr/>
            <p:nvPr/>
          </p:nvCxnSpPr>
          <p:spPr>
            <a:xfrm rot="10800000">
              <a:off x="1387699" y="4087801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" name="Google Shape;256;p10"/>
            <p:cNvCxnSpPr/>
            <p:nvPr/>
          </p:nvCxnSpPr>
          <p:spPr>
            <a:xfrm rot="10800000">
              <a:off x="1385360" y="3951925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" name="Google Shape;257;p10"/>
            <p:cNvCxnSpPr/>
            <p:nvPr/>
          </p:nvCxnSpPr>
          <p:spPr>
            <a:xfrm rot="10800000">
              <a:off x="1385888" y="3795253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" name="Google Shape;258;p10"/>
            <p:cNvCxnSpPr/>
            <p:nvPr/>
          </p:nvCxnSpPr>
          <p:spPr>
            <a:xfrm rot="10800000">
              <a:off x="1385360" y="3489586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9" name="Google Shape;259;p10"/>
            <p:cNvCxnSpPr/>
            <p:nvPr/>
          </p:nvCxnSpPr>
          <p:spPr>
            <a:xfrm rot="10800000">
              <a:off x="1385360" y="3634071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0" name="Google Shape;260;p10"/>
            <p:cNvCxnSpPr/>
            <p:nvPr/>
          </p:nvCxnSpPr>
          <p:spPr>
            <a:xfrm rot="10800000">
              <a:off x="1385360" y="3347095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61" name="Google Shape;261;p10"/>
            <p:cNvSpPr txBox="1"/>
            <p:nvPr/>
          </p:nvSpPr>
          <p:spPr>
            <a:xfrm>
              <a:off x="1087040" y="4545560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 txBox="1"/>
            <p:nvPr/>
          </p:nvSpPr>
          <p:spPr>
            <a:xfrm>
              <a:off x="1084176" y="4401438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0"/>
            <p:cNvSpPr txBox="1"/>
            <p:nvPr/>
          </p:nvSpPr>
          <p:spPr>
            <a:xfrm>
              <a:off x="1081007" y="4270577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0"/>
            <p:cNvSpPr txBox="1"/>
            <p:nvPr/>
          </p:nvSpPr>
          <p:spPr>
            <a:xfrm>
              <a:off x="1080480" y="4131586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0"/>
            <p:cNvSpPr txBox="1"/>
            <p:nvPr/>
          </p:nvSpPr>
          <p:spPr>
            <a:xfrm>
              <a:off x="1080430" y="3983419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0"/>
            <p:cNvSpPr txBox="1"/>
            <p:nvPr/>
          </p:nvSpPr>
          <p:spPr>
            <a:xfrm>
              <a:off x="1083392" y="3687719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70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0"/>
            <p:cNvSpPr txBox="1"/>
            <p:nvPr/>
          </p:nvSpPr>
          <p:spPr>
            <a:xfrm>
              <a:off x="1083392" y="3838390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0"/>
            <p:cNvSpPr txBox="1"/>
            <p:nvPr/>
          </p:nvSpPr>
          <p:spPr>
            <a:xfrm>
              <a:off x="1083392" y="3513704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80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0"/>
            <p:cNvSpPr txBox="1"/>
            <p:nvPr/>
          </p:nvSpPr>
          <p:spPr>
            <a:xfrm>
              <a:off x="1081434" y="3371552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90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0"/>
            <p:cNvSpPr txBox="1"/>
            <p:nvPr/>
          </p:nvSpPr>
          <p:spPr>
            <a:xfrm>
              <a:off x="1082413" y="3226475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1" name="Google Shape;271;p10"/>
            <p:cNvCxnSpPr/>
            <p:nvPr/>
          </p:nvCxnSpPr>
          <p:spPr>
            <a:xfrm>
              <a:off x="1489015" y="3798194"/>
              <a:ext cx="2520000" cy="897"/>
            </a:xfrm>
            <a:prstGeom prst="straightConnector1">
              <a:avLst/>
            </a:prstGeom>
            <a:noFill/>
            <a:ln w="19050" cap="rnd" cmpd="sng">
              <a:solidFill>
                <a:srgbClr val="C38C0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2" name="Google Shape;272;p10"/>
            <p:cNvCxnSpPr>
              <a:endCxn id="249" idx="0"/>
            </p:cNvCxnSpPr>
            <p:nvPr/>
          </p:nvCxnSpPr>
          <p:spPr>
            <a:xfrm>
              <a:off x="3522072" y="3805677"/>
              <a:ext cx="1500" cy="3648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73" name="Google Shape;273;p10"/>
            <p:cNvCxnSpPr>
              <a:endCxn id="246" idx="0"/>
            </p:cNvCxnSpPr>
            <p:nvPr/>
          </p:nvCxnSpPr>
          <p:spPr>
            <a:xfrm>
              <a:off x="2613833" y="3802377"/>
              <a:ext cx="3300" cy="3681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74" name="Google Shape;274;p10"/>
            <p:cNvCxnSpPr>
              <a:stCxn id="248" idx="4"/>
            </p:cNvCxnSpPr>
            <p:nvPr/>
          </p:nvCxnSpPr>
          <p:spPr>
            <a:xfrm>
              <a:off x="3225691" y="3401252"/>
              <a:ext cx="3300" cy="3819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75" name="Google Shape;275;p10"/>
            <p:cNvCxnSpPr>
              <a:stCxn id="247" idx="4"/>
            </p:cNvCxnSpPr>
            <p:nvPr/>
          </p:nvCxnSpPr>
          <p:spPr>
            <a:xfrm>
              <a:off x="2919058" y="3404817"/>
              <a:ext cx="3300" cy="3933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76" name="Google Shape;276;p10"/>
            <p:cNvCxnSpPr>
              <a:stCxn id="245" idx="4"/>
            </p:cNvCxnSpPr>
            <p:nvPr/>
          </p:nvCxnSpPr>
          <p:spPr>
            <a:xfrm>
              <a:off x="2315208" y="3400979"/>
              <a:ext cx="0" cy="3972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77" name="Google Shape;277;p10"/>
            <p:cNvCxnSpPr>
              <a:stCxn id="243" idx="4"/>
            </p:cNvCxnSpPr>
            <p:nvPr/>
          </p:nvCxnSpPr>
          <p:spPr>
            <a:xfrm>
              <a:off x="1711358" y="3397804"/>
              <a:ext cx="900" cy="4056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78" name="Google Shape;278;p10"/>
            <p:cNvCxnSpPr>
              <a:endCxn id="244" idx="0"/>
            </p:cNvCxnSpPr>
            <p:nvPr/>
          </p:nvCxnSpPr>
          <p:spPr>
            <a:xfrm>
              <a:off x="2013283" y="3815090"/>
              <a:ext cx="0" cy="3624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279" name="Google Shape;279;p10"/>
          <p:cNvSpPr txBox="1"/>
          <p:nvPr/>
        </p:nvSpPr>
        <p:spPr>
          <a:xfrm>
            <a:off x="7237939" y="1975678"/>
            <a:ext cx="1477532" cy="38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ExtraBold"/>
              <a:buNone/>
            </a:pPr>
            <a:r>
              <a:rPr lang="iw-IL" sz="16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דוגמה:</a:t>
            </a:r>
            <a:endParaRPr sz="1600" b="0" i="0" u="none" strike="noStrike" cap="non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80" name="Google Shape;280;p10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"/>
          <p:cNvSpPr txBox="1"/>
          <p:nvPr/>
        </p:nvSpPr>
        <p:spPr>
          <a:xfrm>
            <a:off x="4351196" y="512064"/>
            <a:ext cx="4364275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סוגי מדדי פיזור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סטיית תקן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86" name="Google Shape;286;p11"/>
          <p:cNvSpPr txBox="1"/>
          <p:nvPr/>
        </p:nvSpPr>
        <p:spPr>
          <a:xfrm>
            <a:off x="2858691" y="1286185"/>
            <a:ext cx="5856780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SemiBold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סטיית התקן 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(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באנגלית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: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Standard Deviation</a:t>
            </a:r>
            <a:r>
              <a:rPr lang="he-IL" sz="1600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)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גם היא מדד לפיזור הערכים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ביחס לממוצע</a:t>
            </a:r>
            <a:r>
              <a:rPr lang="he-IL" sz="1600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.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סטיית התקן מחושבת כשורש ריבועי של השונות.</a:t>
            </a:r>
            <a:endParaRPr sz="1600" b="0" i="0" u="none" strike="noStrike" cap="none" dirty="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cxnSp>
        <p:nvCxnSpPr>
          <p:cNvPr id="329" name="Google Shape;329;p11"/>
          <p:cNvCxnSpPr/>
          <p:nvPr/>
        </p:nvCxnSpPr>
        <p:spPr>
          <a:xfrm>
            <a:off x="8331200" y="3826092"/>
            <a:ext cx="262150" cy="0"/>
          </a:xfrm>
          <a:prstGeom prst="straightConnector1">
            <a:avLst/>
          </a:prstGeom>
          <a:noFill/>
          <a:ln w="19050" cap="rnd" cmpd="sng">
            <a:solidFill>
              <a:srgbClr val="00ACE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0" name="Google Shape;330;p11"/>
          <p:cNvSpPr txBox="1"/>
          <p:nvPr/>
        </p:nvSpPr>
        <p:spPr>
          <a:xfrm>
            <a:off x="6389206" y="3699135"/>
            <a:ext cx="1842769" cy="25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iw-IL" sz="1200" b="0" i="0" u="none" strike="noStrike" cap="none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ערך הממוצע (5.5)</a:t>
            </a:r>
            <a:endParaRPr sz="1200" b="0" i="0" u="none" strike="noStrike" cap="none">
              <a:solidFill>
                <a:srgbClr val="232752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  <p:cxnSp>
        <p:nvCxnSpPr>
          <p:cNvPr id="331" name="Google Shape;331;p11"/>
          <p:cNvCxnSpPr/>
          <p:nvPr/>
        </p:nvCxnSpPr>
        <p:spPr>
          <a:xfrm rot="10800000">
            <a:off x="8331200" y="4121198"/>
            <a:ext cx="262150" cy="0"/>
          </a:xfrm>
          <a:prstGeom prst="straightConnector1">
            <a:avLst/>
          </a:prstGeom>
          <a:noFill/>
          <a:ln w="19050" cap="rnd" cmpd="sng">
            <a:solidFill>
              <a:srgbClr val="C55A1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32" name="Google Shape;332;p11"/>
          <p:cNvSpPr txBox="1"/>
          <p:nvPr/>
        </p:nvSpPr>
        <p:spPr>
          <a:xfrm>
            <a:off x="6389205" y="3995129"/>
            <a:ext cx="1842769" cy="25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iw-IL" sz="12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מרחקי הנתונים מהממוצע</a:t>
            </a:r>
            <a:endParaRPr sz="1200" b="0" i="0" u="none" strike="noStrike" cap="none" dirty="0">
              <a:solidFill>
                <a:srgbClr val="232752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  <p:sp>
        <p:nvSpPr>
          <p:cNvPr id="333" name="Google Shape;333;p11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11</a:t>
            </a:fld>
            <a:endParaRPr/>
          </a:p>
        </p:txBody>
      </p:sp>
      <p:grpSp>
        <p:nvGrpSpPr>
          <p:cNvPr id="51" name="Google Shape;154;p9">
            <a:extLst>
              <a:ext uri="{FF2B5EF4-FFF2-40B4-BE49-F238E27FC236}">
                <a16:creationId xmlns:a16="http://schemas.microsoft.com/office/drawing/2014/main" id="{0FA6B742-8347-4DCD-833E-1CBBA02CC2D6}"/>
              </a:ext>
            </a:extLst>
          </p:cNvPr>
          <p:cNvGrpSpPr/>
          <p:nvPr/>
        </p:nvGrpSpPr>
        <p:grpSpPr>
          <a:xfrm>
            <a:off x="2855826" y="2145235"/>
            <a:ext cx="3437901" cy="1550379"/>
            <a:chOff x="1434349" y="2444750"/>
            <a:chExt cx="3437901" cy="1550379"/>
          </a:xfrm>
        </p:grpSpPr>
        <p:sp>
          <p:nvSpPr>
            <p:cNvPr id="52" name="Google Shape;155;p9">
              <a:extLst>
                <a:ext uri="{FF2B5EF4-FFF2-40B4-BE49-F238E27FC236}">
                  <a16:creationId xmlns:a16="http://schemas.microsoft.com/office/drawing/2014/main" id="{AC4341A3-A3C0-4469-AEE5-BEA2C9399B8A}"/>
                </a:ext>
              </a:extLst>
            </p:cNvPr>
            <p:cNvSpPr/>
            <p:nvPr/>
          </p:nvSpPr>
          <p:spPr>
            <a:xfrm>
              <a:off x="2241610" y="3553990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56;p9">
              <a:extLst>
                <a:ext uri="{FF2B5EF4-FFF2-40B4-BE49-F238E27FC236}">
                  <a16:creationId xmlns:a16="http://schemas.microsoft.com/office/drawing/2014/main" id="{8BA95074-6DD5-407C-AF7E-311AA2A3C640}"/>
                </a:ext>
              </a:extLst>
            </p:cNvPr>
            <p:cNvSpPr/>
            <p:nvPr/>
          </p:nvSpPr>
          <p:spPr>
            <a:xfrm>
              <a:off x="2640093" y="3506939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57;p9">
              <a:extLst>
                <a:ext uri="{FF2B5EF4-FFF2-40B4-BE49-F238E27FC236}">
                  <a16:creationId xmlns:a16="http://schemas.microsoft.com/office/drawing/2014/main" id="{02DEB986-6842-4389-86CA-0464F86267AA}"/>
                </a:ext>
              </a:extLst>
            </p:cNvPr>
            <p:cNvSpPr/>
            <p:nvPr/>
          </p:nvSpPr>
          <p:spPr>
            <a:xfrm>
              <a:off x="2839335" y="3183360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58;p9">
              <a:extLst>
                <a:ext uri="{FF2B5EF4-FFF2-40B4-BE49-F238E27FC236}">
                  <a16:creationId xmlns:a16="http://schemas.microsoft.com/office/drawing/2014/main" id="{0C5BD62E-E9DF-4949-ADE7-928FF2E323B2}"/>
                </a:ext>
              </a:extLst>
            </p:cNvPr>
            <p:cNvSpPr/>
            <p:nvPr/>
          </p:nvSpPr>
          <p:spPr>
            <a:xfrm>
              <a:off x="3108407" y="3412837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59;p9">
              <a:extLst>
                <a:ext uri="{FF2B5EF4-FFF2-40B4-BE49-F238E27FC236}">
                  <a16:creationId xmlns:a16="http://schemas.microsoft.com/office/drawing/2014/main" id="{DAD2F3AC-5460-49EF-A3C9-DF484644A503}"/>
                </a:ext>
              </a:extLst>
            </p:cNvPr>
            <p:cNvSpPr/>
            <p:nvPr/>
          </p:nvSpPr>
          <p:spPr>
            <a:xfrm>
              <a:off x="3378747" y="2811684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60;p9">
              <a:extLst>
                <a:ext uri="{FF2B5EF4-FFF2-40B4-BE49-F238E27FC236}">
                  <a16:creationId xmlns:a16="http://schemas.microsoft.com/office/drawing/2014/main" id="{109A6ACF-6260-4FE8-85F7-C27F14B3DDC0}"/>
                </a:ext>
              </a:extLst>
            </p:cNvPr>
            <p:cNvSpPr/>
            <p:nvPr/>
          </p:nvSpPr>
          <p:spPr>
            <a:xfrm>
              <a:off x="3706132" y="3076099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61;p9">
              <a:extLst>
                <a:ext uri="{FF2B5EF4-FFF2-40B4-BE49-F238E27FC236}">
                  <a16:creationId xmlns:a16="http://schemas.microsoft.com/office/drawing/2014/main" id="{ACB7308F-C4B6-44EC-BB65-88DBE80DFC9F}"/>
                </a:ext>
              </a:extLst>
            </p:cNvPr>
            <p:cNvSpPr/>
            <p:nvPr/>
          </p:nvSpPr>
          <p:spPr>
            <a:xfrm>
              <a:off x="3900515" y="3432269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62;p9">
              <a:extLst>
                <a:ext uri="{FF2B5EF4-FFF2-40B4-BE49-F238E27FC236}">
                  <a16:creationId xmlns:a16="http://schemas.microsoft.com/office/drawing/2014/main" id="{3DBA3493-FCF6-4750-81FB-76A7BA25B48C}"/>
                </a:ext>
              </a:extLst>
            </p:cNvPr>
            <p:cNvSpPr/>
            <p:nvPr/>
          </p:nvSpPr>
          <p:spPr>
            <a:xfrm>
              <a:off x="4128915" y="2852346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63;p9">
              <a:extLst>
                <a:ext uri="{FF2B5EF4-FFF2-40B4-BE49-F238E27FC236}">
                  <a16:creationId xmlns:a16="http://schemas.microsoft.com/office/drawing/2014/main" id="{9779E987-1B5F-42BB-AA0F-956662539D99}"/>
                </a:ext>
              </a:extLst>
            </p:cNvPr>
            <p:cNvSpPr/>
            <p:nvPr/>
          </p:nvSpPr>
          <p:spPr>
            <a:xfrm>
              <a:off x="4399252" y="3128007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64;p9">
              <a:extLst>
                <a:ext uri="{FF2B5EF4-FFF2-40B4-BE49-F238E27FC236}">
                  <a16:creationId xmlns:a16="http://schemas.microsoft.com/office/drawing/2014/main" id="{320F475A-904E-4F30-BFC2-0CB9BC85E092}"/>
                </a:ext>
              </a:extLst>
            </p:cNvPr>
            <p:cNvSpPr/>
            <p:nvPr/>
          </p:nvSpPr>
          <p:spPr>
            <a:xfrm>
              <a:off x="4692624" y="3385219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2" name="Google Shape;165;p9">
              <a:extLst>
                <a:ext uri="{FF2B5EF4-FFF2-40B4-BE49-F238E27FC236}">
                  <a16:creationId xmlns:a16="http://schemas.microsoft.com/office/drawing/2014/main" id="{33C6A1A3-F9DC-4DA0-8340-9E8B315285E2}"/>
                </a:ext>
              </a:extLst>
            </p:cNvPr>
            <p:cNvCxnSpPr/>
            <p:nvPr/>
          </p:nvCxnSpPr>
          <p:spPr>
            <a:xfrm>
              <a:off x="1833409" y="2565370"/>
              <a:ext cx="0" cy="131897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" name="Google Shape;166;p9">
              <a:extLst>
                <a:ext uri="{FF2B5EF4-FFF2-40B4-BE49-F238E27FC236}">
                  <a16:creationId xmlns:a16="http://schemas.microsoft.com/office/drawing/2014/main" id="{2EB0A2A6-FB21-47BB-B4D1-3A22EDB57057}"/>
                </a:ext>
              </a:extLst>
            </p:cNvPr>
            <p:cNvCxnSpPr/>
            <p:nvPr/>
          </p:nvCxnSpPr>
          <p:spPr>
            <a:xfrm rot="10800000">
              <a:off x="1739279" y="3879482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" name="Google Shape;167;p9">
              <a:extLst>
                <a:ext uri="{FF2B5EF4-FFF2-40B4-BE49-F238E27FC236}">
                  <a16:creationId xmlns:a16="http://schemas.microsoft.com/office/drawing/2014/main" id="{9659FF9E-09B8-437F-A694-37953AEB58D0}"/>
                </a:ext>
              </a:extLst>
            </p:cNvPr>
            <p:cNvCxnSpPr/>
            <p:nvPr/>
          </p:nvCxnSpPr>
          <p:spPr>
            <a:xfrm rot="10800000">
              <a:off x="1739279" y="3735360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" name="Google Shape;168;p9">
              <a:extLst>
                <a:ext uri="{FF2B5EF4-FFF2-40B4-BE49-F238E27FC236}">
                  <a16:creationId xmlns:a16="http://schemas.microsoft.com/office/drawing/2014/main" id="{4F2414B1-361D-4CF6-88A6-B6873FB92DF3}"/>
                </a:ext>
              </a:extLst>
            </p:cNvPr>
            <p:cNvCxnSpPr/>
            <p:nvPr/>
          </p:nvCxnSpPr>
          <p:spPr>
            <a:xfrm rot="10800000">
              <a:off x="1739279" y="3591728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" name="Google Shape;169;p9">
              <a:extLst>
                <a:ext uri="{FF2B5EF4-FFF2-40B4-BE49-F238E27FC236}">
                  <a16:creationId xmlns:a16="http://schemas.microsoft.com/office/drawing/2014/main" id="{84EB7A6A-11F1-4CD3-8CF2-210A06B47D97}"/>
                </a:ext>
              </a:extLst>
            </p:cNvPr>
            <p:cNvCxnSpPr/>
            <p:nvPr/>
          </p:nvCxnSpPr>
          <p:spPr>
            <a:xfrm rot="10800000">
              <a:off x="1739279" y="3448502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" name="Google Shape;170;p9">
              <a:extLst>
                <a:ext uri="{FF2B5EF4-FFF2-40B4-BE49-F238E27FC236}">
                  <a16:creationId xmlns:a16="http://schemas.microsoft.com/office/drawing/2014/main" id="{371171EE-B1D4-437B-9CED-ECC080E6BD2D}"/>
                </a:ext>
              </a:extLst>
            </p:cNvPr>
            <p:cNvCxnSpPr/>
            <p:nvPr/>
          </p:nvCxnSpPr>
          <p:spPr>
            <a:xfrm rot="10800000">
              <a:off x="1741618" y="3306076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" name="Google Shape;171;p9">
              <a:extLst>
                <a:ext uri="{FF2B5EF4-FFF2-40B4-BE49-F238E27FC236}">
                  <a16:creationId xmlns:a16="http://schemas.microsoft.com/office/drawing/2014/main" id="{37418725-C2F4-49F2-89FE-C948186162A7}"/>
                </a:ext>
              </a:extLst>
            </p:cNvPr>
            <p:cNvCxnSpPr/>
            <p:nvPr/>
          </p:nvCxnSpPr>
          <p:spPr>
            <a:xfrm rot="10800000">
              <a:off x="1739279" y="3170200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" name="Google Shape;172;p9">
              <a:extLst>
                <a:ext uri="{FF2B5EF4-FFF2-40B4-BE49-F238E27FC236}">
                  <a16:creationId xmlns:a16="http://schemas.microsoft.com/office/drawing/2014/main" id="{44897C47-2F62-4AFC-9A70-6694A955064D}"/>
                </a:ext>
              </a:extLst>
            </p:cNvPr>
            <p:cNvCxnSpPr/>
            <p:nvPr/>
          </p:nvCxnSpPr>
          <p:spPr>
            <a:xfrm rot="10800000">
              <a:off x="1739807" y="3013528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Google Shape;173;p9">
              <a:extLst>
                <a:ext uri="{FF2B5EF4-FFF2-40B4-BE49-F238E27FC236}">
                  <a16:creationId xmlns:a16="http://schemas.microsoft.com/office/drawing/2014/main" id="{9D4218BB-B70A-43ED-891F-ED5BD17FA80E}"/>
                </a:ext>
              </a:extLst>
            </p:cNvPr>
            <p:cNvCxnSpPr/>
            <p:nvPr/>
          </p:nvCxnSpPr>
          <p:spPr>
            <a:xfrm rot="10800000">
              <a:off x="1739279" y="2707861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" name="Google Shape;174;p9">
              <a:extLst>
                <a:ext uri="{FF2B5EF4-FFF2-40B4-BE49-F238E27FC236}">
                  <a16:creationId xmlns:a16="http://schemas.microsoft.com/office/drawing/2014/main" id="{04C6714E-16E6-4A9D-AC8D-6CB6B62B9B2F}"/>
                </a:ext>
              </a:extLst>
            </p:cNvPr>
            <p:cNvCxnSpPr/>
            <p:nvPr/>
          </p:nvCxnSpPr>
          <p:spPr>
            <a:xfrm rot="10800000">
              <a:off x="1739279" y="2852346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" name="Google Shape;175;p9">
              <a:extLst>
                <a:ext uri="{FF2B5EF4-FFF2-40B4-BE49-F238E27FC236}">
                  <a16:creationId xmlns:a16="http://schemas.microsoft.com/office/drawing/2014/main" id="{A748E0CC-284F-4E13-A38E-F5654D39107A}"/>
                </a:ext>
              </a:extLst>
            </p:cNvPr>
            <p:cNvCxnSpPr/>
            <p:nvPr/>
          </p:nvCxnSpPr>
          <p:spPr>
            <a:xfrm rot="10800000">
              <a:off x="1739279" y="2565370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" name="Google Shape;176;p9">
              <a:extLst>
                <a:ext uri="{FF2B5EF4-FFF2-40B4-BE49-F238E27FC236}">
                  <a16:creationId xmlns:a16="http://schemas.microsoft.com/office/drawing/2014/main" id="{A6E5B253-FF6A-4951-A2CD-DC2BCED82F40}"/>
                </a:ext>
              </a:extLst>
            </p:cNvPr>
            <p:cNvSpPr txBox="1"/>
            <p:nvPr/>
          </p:nvSpPr>
          <p:spPr>
            <a:xfrm>
              <a:off x="1440959" y="3763835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77;p9">
              <a:extLst>
                <a:ext uri="{FF2B5EF4-FFF2-40B4-BE49-F238E27FC236}">
                  <a16:creationId xmlns:a16="http://schemas.microsoft.com/office/drawing/2014/main" id="{D369D926-E939-490C-84B2-8B5521D8067C}"/>
                </a:ext>
              </a:extLst>
            </p:cNvPr>
            <p:cNvSpPr txBox="1"/>
            <p:nvPr/>
          </p:nvSpPr>
          <p:spPr>
            <a:xfrm>
              <a:off x="1438095" y="3619713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78;p9">
              <a:extLst>
                <a:ext uri="{FF2B5EF4-FFF2-40B4-BE49-F238E27FC236}">
                  <a16:creationId xmlns:a16="http://schemas.microsoft.com/office/drawing/2014/main" id="{FE9FCB83-76BA-4445-A4A0-701070A89485}"/>
                </a:ext>
              </a:extLst>
            </p:cNvPr>
            <p:cNvSpPr txBox="1"/>
            <p:nvPr/>
          </p:nvSpPr>
          <p:spPr>
            <a:xfrm>
              <a:off x="1434926" y="3488852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79;p9">
              <a:extLst>
                <a:ext uri="{FF2B5EF4-FFF2-40B4-BE49-F238E27FC236}">
                  <a16:creationId xmlns:a16="http://schemas.microsoft.com/office/drawing/2014/main" id="{974FD9ED-6B44-49D5-9CA0-99F3A3561F9F}"/>
                </a:ext>
              </a:extLst>
            </p:cNvPr>
            <p:cNvSpPr txBox="1"/>
            <p:nvPr/>
          </p:nvSpPr>
          <p:spPr>
            <a:xfrm>
              <a:off x="1434399" y="3349861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80;p9">
              <a:extLst>
                <a:ext uri="{FF2B5EF4-FFF2-40B4-BE49-F238E27FC236}">
                  <a16:creationId xmlns:a16="http://schemas.microsoft.com/office/drawing/2014/main" id="{D804E4B1-F232-49F4-B1CB-8D8D2AAA7C49}"/>
                </a:ext>
              </a:extLst>
            </p:cNvPr>
            <p:cNvSpPr txBox="1"/>
            <p:nvPr/>
          </p:nvSpPr>
          <p:spPr>
            <a:xfrm>
              <a:off x="1434349" y="3201694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81;p9">
              <a:extLst>
                <a:ext uri="{FF2B5EF4-FFF2-40B4-BE49-F238E27FC236}">
                  <a16:creationId xmlns:a16="http://schemas.microsoft.com/office/drawing/2014/main" id="{7907D948-0637-4D08-9668-8CEFF8A3E964}"/>
                </a:ext>
              </a:extLst>
            </p:cNvPr>
            <p:cNvSpPr txBox="1"/>
            <p:nvPr/>
          </p:nvSpPr>
          <p:spPr>
            <a:xfrm>
              <a:off x="1437311" y="2905994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82;p9">
              <a:extLst>
                <a:ext uri="{FF2B5EF4-FFF2-40B4-BE49-F238E27FC236}">
                  <a16:creationId xmlns:a16="http://schemas.microsoft.com/office/drawing/2014/main" id="{44EC104E-2236-490D-AE52-EC9D8EAF78AE}"/>
                </a:ext>
              </a:extLst>
            </p:cNvPr>
            <p:cNvSpPr txBox="1"/>
            <p:nvPr/>
          </p:nvSpPr>
          <p:spPr>
            <a:xfrm>
              <a:off x="1437311" y="3056665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83;p9">
              <a:extLst>
                <a:ext uri="{FF2B5EF4-FFF2-40B4-BE49-F238E27FC236}">
                  <a16:creationId xmlns:a16="http://schemas.microsoft.com/office/drawing/2014/main" id="{3AC26D76-7E29-4F96-A974-1A55D118BF80}"/>
                </a:ext>
              </a:extLst>
            </p:cNvPr>
            <p:cNvSpPr txBox="1"/>
            <p:nvPr/>
          </p:nvSpPr>
          <p:spPr>
            <a:xfrm>
              <a:off x="1437311" y="2731979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84;p9">
              <a:extLst>
                <a:ext uri="{FF2B5EF4-FFF2-40B4-BE49-F238E27FC236}">
                  <a16:creationId xmlns:a16="http://schemas.microsoft.com/office/drawing/2014/main" id="{7AE888D0-6B2C-4125-8967-96F13E4477F4}"/>
                </a:ext>
              </a:extLst>
            </p:cNvPr>
            <p:cNvSpPr txBox="1"/>
            <p:nvPr/>
          </p:nvSpPr>
          <p:spPr>
            <a:xfrm>
              <a:off x="1435353" y="2589827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85;p9">
              <a:extLst>
                <a:ext uri="{FF2B5EF4-FFF2-40B4-BE49-F238E27FC236}">
                  <a16:creationId xmlns:a16="http://schemas.microsoft.com/office/drawing/2014/main" id="{046F2F38-6C1A-4F84-95C9-25524AD6C5BA}"/>
                </a:ext>
              </a:extLst>
            </p:cNvPr>
            <p:cNvSpPr txBox="1"/>
            <p:nvPr/>
          </p:nvSpPr>
          <p:spPr>
            <a:xfrm>
              <a:off x="1436332" y="2444750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3" name="Google Shape;186;p9">
              <a:extLst>
                <a:ext uri="{FF2B5EF4-FFF2-40B4-BE49-F238E27FC236}">
                  <a16:creationId xmlns:a16="http://schemas.microsoft.com/office/drawing/2014/main" id="{A9701542-17A2-4376-B16B-682DE1ACFF91}"/>
                </a:ext>
              </a:extLst>
            </p:cNvPr>
            <p:cNvCxnSpPr/>
            <p:nvPr/>
          </p:nvCxnSpPr>
          <p:spPr>
            <a:xfrm>
              <a:off x="1833409" y="3232635"/>
              <a:ext cx="3038841" cy="0"/>
            </a:xfrm>
            <a:prstGeom prst="straightConnector1">
              <a:avLst/>
            </a:prstGeom>
            <a:solidFill>
              <a:srgbClr val="00ACE6">
                <a:alpha val="20000"/>
              </a:srgbClr>
            </a:solidFill>
            <a:ln w="19050" cap="rnd" cmpd="sng">
              <a:solidFill>
                <a:srgbClr val="00ACE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4" name="Google Shape;187;p9">
              <a:extLst>
                <a:ext uri="{FF2B5EF4-FFF2-40B4-BE49-F238E27FC236}">
                  <a16:creationId xmlns:a16="http://schemas.microsoft.com/office/drawing/2014/main" id="{014F8B91-71D1-42D8-B204-9FB3C0FDCA52}"/>
                </a:ext>
              </a:extLst>
            </p:cNvPr>
            <p:cNvCxnSpPr>
              <a:stCxn id="59" idx="4"/>
            </p:cNvCxnSpPr>
            <p:nvPr/>
          </p:nvCxnSpPr>
          <p:spPr>
            <a:xfrm>
              <a:off x="4175980" y="2946448"/>
              <a:ext cx="0" cy="2862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85" name="Google Shape;188;p9">
              <a:extLst>
                <a:ext uri="{FF2B5EF4-FFF2-40B4-BE49-F238E27FC236}">
                  <a16:creationId xmlns:a16="http://schemas.microsoft.com/office/drawing/2014/main" id="{014B2146-4F08-4A7B-A2ED-EA972718677B}"/>
                </a:ext>
              </a:extLst>
            </p:cNvPr>
            <p:cNvCxnSpPr>
              <a:endCxn id="61" idx="0"/>
            </p:cNvCxnSpPr>
            <p:nvPr/>
          </p:nvCxnSpPr>
          <p:spPr>
            <a:xfrm>
              <a:off x="4739689" y="3243019"/>
              <a:ext cx="0" cy="1422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86" name="Google Shape;189;p9">
              <a:extLst>
                <a:ext uri="{FF2B5EF4-FFF2-40B4-BE49-F238E27FC236}">
                  <a16:creationId xmlns:a16="http://schemas.microsoft.com/office/drawing/2014/main" id="{45CD8054-B6E8-40D6-AAB6-DC19A8CA6591}"/>
                </a:ext>
              </a:extLst>
            </p:cNvPr>
            <p:cNvCxnSpPr>
              <a:stCxn id="56" idx="4"/>
            </p:cNvCxnSpPr>
            <p:nvPr/>
          </p:nvCxnSpPr>
          <p:spPr>
            <a:xfrm>
              <a:off x="3425812" y="2905786"/>
              <a:ext cx="0" cy="3270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87" name="Google Shape;190;p9">
              <a:extLst>
                <a:ext uri="{FF2B5EF4-FFF2-40B4-BE49-F238E27FC236}">
                  <a16:creationId xmlns:a16="http://schemas.microsoft.com/office/drawing/2014/main" id="{B818F6BA-BE59-4915-9FC1-038E7DE7C194}"/>
                </a:ext>
              </a:extLst>
            </p:cNvPr>
            <p:cNvCxnSpPr>
              <a:endCxn id="58" idx="0"/>
            </p:cNvCxnSpPr>
            <p:nvPr/>
          </p:nvCxnSpPr>
          <p:spPr>
            <a:xfrm>
              <a:off x="3947580" y="3243269"/>
              <a:ext cx="0" cy="1890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88" name="Google Shape;191;p9">
              <a:extLst>
                <a:ext uri="{FF2B5EF4-FFF2-40B4-BE49-F238E27FC236}">
                  <a16:creationId xmlns:a16="http://schemas.microsoft.com/office/drawing/2014/main" id="{3748CF53-C537-4C61-8823-0368ADF12562}"/>
                </a:ext>
              </a:extLst>
            </p:cNvPr>
            <p:cNvCxnSpPr>
              <a:stCxn id="57" idx="4"/>
            </p:cNvCxnSpPr>
            <p:nvPr/>
          </p:nvCxnSpPr>
          <p:spPr>
            <a:xfrm>
              <a:off x="3753197" y="3170201"/>
              <a:ext cx="0" cy="519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192;p9">
              <a:extLst>
                <a:ext uri="{FF2B5EF4-FFF2-40B4-BE49-F238E27FC236}">
                  <a16:creationId xmlns:a16="http://schemas.microsoft.com/office/drawing/2014/main" id="{8F6E7772-4CFA-4BBB-A0E0-73F1EE0B5B8C}"/>
                </a:ext>
              </a:extLst>
            </p:cNvPr>
            <p:cNvCxnSpPr>
              <a:endCxn id="55" idx="0"/>
            </p:cNvCxnSpPr>
            <p:nvPr/>
          </p:nvCxnSpPr>
          <p:spPr>
            <a:xfrm>
              <a:off x="3155472" y="3243037"/>
              <a:ext cx="0" cy="1698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193;p9">
              <a:extLst>
                <a:ext uri="{FF2B5EF4-FFF2-40B4-BE49-F238E27FC236}">
                  <a16:creationId xmlns:a16="http://schemas.microsoft.com/office/drawing/2014/main" id="{21766447-ABE6-44D9-B7D5-E302FEB3C0F4}"/>
                </a:ext>
              </a:extLst>
            </p:cNvPr>
            <p:cNvCxnSpPr>
              <a:endCxn id="53" idx="0"/>
            </p:cNvCxnSpPr>
            <p:nvPr/>
          </p:nvCxnSpPr>
          <p:spPr>
            <a:xfrm>
              <a:off x="2687158" y="3243239"/>
              <a:ext cx="0" cy="2637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194;p9">
              <a:extLst>
                <a:ext uri="{FF2B5EF4-FFF2-40B4-BE49-F238E27FC236}">
                  <a16:creationId xmlns:a16="http://schemas.microsoft.com/office/drawing/2014/main" id="{CF20962B-0A32-41AC-BB85-3F864E9F2C63}"/>
                </a:ext>
              </a:extLst>
            </p:cNvPr>
            <p:cNvCxnSpPr>
              <a:endCxn id="52" idx="0"/>
            </p:cNvCxnSpPr>
            <p:nvPr/>
          </p:nvCxnSpPr>
          <p:spPr>
            <a:xfrm>
              <a:off x="2288675" y="3242890"/>
              <a:ext cx="0" cy="3111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195;p9">
              <a:extLst>
                <a:ext uri="{FF2B5EF4-FFF2-40B4-BE49-F238E27FC236}">
                  <a16:creationId xmlns:a16="http://schemas.microsoft.com/office/drawing/2014/main" id="{96FACEA9-9AE7-406F-BCBE-56B120A177CC}"/>
                </a:ext>
              </a:extLst>
            </p:cNvPr>
            <p:cNvCxnSpPr>
              <a:stCxn id="60" idx="4"/>
            </p:cNvCxnSpPr>
            <p:nvPr/>
          </p:nvCxnSpPr>
          <p:spPr>
            <a:xfrm>
              <a:off x="4446317" y="3222109"/>
              <a:ext cx="0" cy="210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/>
          <p:nvPr/>
        </p:nvSpPr>
        <p:spPr>
          <a:xfrm>
            <a:off x="4339556" y="512064"/>
            <a:ext cx="4375915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סוגי מדדי פיזור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סטיית תקן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339" name="Google Shape;339;p12"/>
          <p:cNvSpPr txBox="1"/>
          <p:nvPr/>
        </p:nvSpPr>
        <p:spPr>
          <a:xfrm>
            <a:off x="1687552" y="1123638"/>
            <a:ext cx="7027919" cy="38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SemiBold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סטיית התקן מחושבת כשורש ריבועי של השונות</a:t>
            </a:r>
            <a:r>
              <a:rPr lang="he-IL" sz="1600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ומסומנת באות היוונית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rial"/>
                <a:ea typeface="Arial"/>
                <a:cs typeface="Arial"/>
                <a:sym typeface="Arial"/>
              </a:rPr>
              <a:t>σ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rial"/>
                <a:ea typeface="Arial"/>
                <a:cs typeface="Arial"/>
                <a:sym typeface="Arial"/>
              </a:rPr>
              <a:t>סיגמא</a:t>
            </a:r>
            <a:r>
              <a:rPr lang="he-IL" sz="1600" dirty="0">
                <a:solidFill>
                  <a:srgbClr val="232752"/>
                </a:solidFill>
              </a:rPr>
              <a:t>).</a:t>
            </a:r>
            <a:endParaRPr sz="1600" b="0" i="0" u="none" strike="noStrike" cap="none" dirty="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grpSp>
        <p:nvGrpSpPr>
          <p:cNvPr id="340" name="Google Shape;340;p12"/>
          <p:cNvGrpSpPr/>
          <p:nvPr/>
        </p:nvGrpSpPr>
        <p:grpSpPr>
          <a:xfrm>
            <a:off x="2172575" y="1734464"/>
            <a:ext cx="2928585" cy="1496055"/>
            <a:chOff x="1080430" y="1551856"/>
            <a:chExt cx="2928585" cy="1496055"/>
          </a:xfrm>
        </p:grpSpPr>
        <p:sp>
          <p:nvSpPr>
            <p:cNvPr id="341" name="Google Shape;341;p12"/>
            <p:cNvSpPr/>
            <p:nvPr/>
          </p:nvSpPr>
          <p:spPr>
            <a:xfrm>
              <a:off x="1664293" y="2073583"/>
              <a:ext cx="94130" cy="94102"/>
            </a:xfrm>
            <a:prstGeom prst="ellipse">
              <a:avLst/>
            </a:prstGeom>
            <a:solidFill>
              <a:srgbClr val="597FE9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2"/>
            <p:cNvSpPr/>
            <p:nvPr/>
          </p:nvSpPr>
          <p:spPr>
            <a:xfrm>
              <a:off x="1966218" y="2077421"/>
              <a:ext cx="94130" cy="94102"/>
            </a:xfrm>
            <a:prstGeom prst="ellipse">
              <a:avLst/>
            </a:prstGeom>
            <a:solidFill>
              <a:srgbClr val="597FE9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2268143" y="2073583"/>
              <a:ext cx="94130" cy="94102"/>
            </a:xfrm>
            <a:prstGeom prst="ellipse">
              <a:avLst/>
            </a:prstGeom>
            <a:solidFill>
              <a:srgbClr val="597FE9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2"/>
            <p:cNvSpPr/>
            <p:nvPr/>
          </p:nvSpPr>
          <p:spPr>
            <a:xfrm>
              <a:off x="2570068" y="2073583"/>
              <a:ext cx="94130" cy="94102"/>
            </a:xfrm>
            <a:prstGeom prst="ellipse">
              <a:avLst/>
            </a:prstGeom>
            <a:solidFill>
              <a:srgbClr val="597FE9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2871993" y="2077421"/>
              <a:ext cx="94130" cy="94102"/>
            </a:xfrm>
            <a:prstGeom prst="ellipse">
              <a:avLst/>
            </a:prstGeom>
            <a:solidFill>
              <a:srgbClr val="597FE9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3178626" y="2073856"/>
              <a:ext cx="94130" cy="94102"/>
            </a:xfrm>
            <a:prstGeom prst="ellipse">
              <a:avLst/>
            </a:prstGeom>
            <a:solidFill>
              <a:srgbClr val="597FE9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3476507" y="2073583"/>
              <a:ext cx="94130" cy="94102"/>
            </a:xfrm>
            <a:prstGeom prst="ellipse">
              <a:avLst/>
            </a:prstGeom>
            <a:solidFill>
              <a:srgbClr val="597FE9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3766986" y="2071071"/>
              <a:ext cx="94130" cy="94102"/>
            </a:xfrm>
            <a:prstGeom prst="ellipse">
              <a:avLst/>
            </a:prstGeom>
            <a:solidFill>
              <a:srgbClr val="597FE9"/>
            </a:solidFill>
            <a:ln w="9525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9" name="Google Shape;349;p12"/>
            <p:cNvCxnSpPr/>
            <p:nvPr/>
          </p:nvCxnSpPr>
          <p:spPr>
            <a:xfrm>
              <a:off x="1479490" y="1672476"/>
              <a:ext cx="0" cy="131897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0" name="Google Shape;350;p12"/>
            <p:cNvCxnSpPr/>
            <p:nvPr/>
          </p:nvCxnSpPr>
          <p:spPr>
            <a:xfrm rot="10800000">
              <a:off x="1385360" y="2986588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1" name="Google Shape;351;p12"/>
            <p:cNvCxnSpPr/>
            <p:nvPr/>
          </p:nvCxnSpPr>
          <p:spPr>
            <a:xfrm rot="10800000">
              <a:off x="1385360" y="2842466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2" name="Google Shape;352;p12"/>
            <p:cNvCxnSpPr/>
            <p:nvPr/>
          </p:nvCxnSpPr>
          <p:spPr>
            <a:xfrm rot="10800000">
              <a:off x="1385360" y="2698834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3" name="Google Shape;353;p12"/>
            <p:cNvCxnSpPr/>
            <p:nvPr/>
          </p:nvCxnSpPr>
          <p:spPr>
            <a:xfrm rot="10800000">
              <a:off x="1385360" y="2555608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4" name="Google Shape;354;p12"/>
            <p:cNvCxnSpPr/>
            <p:nvPr/>
          </p:nvCxnSpPr>
          <p:spPr>
            <a:xfrm rot="10800000">
              <a:off x="1387699" y="2413182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5" name="Google Shape;355;p12"/>
            <p:cNvCxnSpPr/>
            <p:nvPr/>
          </p:nvCxnSpPr>
          <p:spPr>
            <a:xfrm rot="10800000">
              <a:off x="1385360" y="2277306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6" name="Google Shape;356;p12"/>
            <p:cNvCxnSpPr/>
            <p:nvPr/>
          </p:nvCxnSpPr>
          <p:spPr>
            <a:xfrm rot="10800000">
              <a:off x="1385888" y="2120634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7" name="Google Shape;357;p12"/>
            <p:cNvCxnSpPr/>
            <p:nvPr/>
          </p:nvCxnSpPr>
          <p:spPr>
            <a:xfrm rot="10800000">
              <a:off x="1385360" y="1814967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8" name="Google Shape;358;p12"/>
            <p:cNvCxnSpPr/>
            <p:nvPr/>
          </p:nvCxnSpPr>
          <p:spPr>
            <a:xfrm rot="10800000">
              <a:off x="1385360" y="1959452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9" name="Google Shape;359;p12"/>
            <p:cNvCxnSpPr/>
            <p:nvPr/>
          </p:nvCxnSpPr>
          <p:spPr>
            <a:xfrm rot="10800000">
              <a:off x="1385360" y="1672476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60" name="Google Shape;360;p12"/>
            <p:cNvSpPr txBox="1"/>
            <p:nvPr/>
          </p:nvSpPr>
          <p:spPr>
            <a:xfrm>
              <a:off x="1087040" y="2870941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2"/>
            <p:cNvSpPr txBox="1"/>
            <p:nvPr/>
          </p:nvSpPr>
          <p:spPr>
            <a:xfrm>
              <a:off x="1084176" y="2726819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2"/>
            <p:cNvSpPr txBox="1"/>
            <p:nvPr/>
          </p:nvSpPr>
          <p:spPr>
            <a:xfrm>
              <a:off x="1081007" y="2595958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2"/>
            <p:cNvSpPr txBox="1"/>
            <p:nvPr/>
          </p:nvSpPr>
          <p:spPr>
            <a:xfrm>
              <a:off x="1080480" y="2456967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2"/>
            <p:cNvSpPr txBox="1"/>
            <p:nvPr/>
          </p:nvSpPr>
          <p:spPr>
            <a:xfrm>
              <a:off x="1080430" y="2308800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2"/>
            <p:cNvSpPr txBox="1"/>
            <p:nvPr/>
          </p:nvSpPr>
          <p:spPr>
            <a:xfrm>
              <a:off x="1083392" y="2013100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70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2"/>
            <p:cNvSpPr txBox="1"/>
            <p:nvPr/>
          </p:nvSpPr>
          <p:spPr>
            <a:xfrm>
              <a:off x="1083392" y="2163771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2"/>
            <p:cNvSpPr txBox="1"/>
            <p:nvPr/>
          </p:nvSpPr>
          <p:spPr>
            <a:xfrm>
              <a:off x="1083392" y="1839085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80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2"/>
            <p:cNvSpPr txBox="1"/>
            <p:nvPr/>
          </p:nvSpPr>
          <p:spPr>
            <a:xfrm>
              <a:off x="1081434" y="1696933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90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2"/>
            <p:cNvSpPr txBox="1"/>
            <p:nvPr/>
          </p:nvSpPr>
          <p:spPr>
            <a:xfrm>
              <a:off x="1082413" y="1551856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0" name="Google Shape;370;p12"/>
            <p:cNvCxnSpPr/>
            <p:nvPr/>
          </p:nvCxnSpPr>
          <p:spPr>
            <a:xfrm>
              <a:off x="1489015" y="2123575"/>
              <a:ext cx="2520000" cy="897"/>
            </a:xfrm>
            <a:prstGeom prst="straightConnector1">
              <a:avLst/>
            </a:prstGeom>
            <a:noFill/>
            <a:ln w="19050" cap="rnd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71" name="Google Shape;371;p12"/>
          <p:cNvSpPr txBox="1"/>
          <p:nvPr/>
        </p:nvSpPr>
        <p:spPr>
          <a:xfrm>
            <a:off x="5414684" y="2145507"/>
            <a:ext cx="1842769" cy="3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קבוצה א</a:t>
            </a:r>
            <a:r>
              <a:rPr lang="he-IL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': </a:t>
            </a:r>
            <a:r>
              <a:rPr lang="iw-IL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σ=0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 txBox="1"/>
          <p:nvPr/>
        </p:nvSpPr>
        <p:spPr>
          <a:xfrm>
            <a:off x="5414683" y="3830635"/>
            <a:ext cx="1842769" cy="3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קבוצה ב</a:t>
            </a:r>
            <a:r>
              <a:rPr lang="he-IL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': </a:t>
            </a:r>
            <a:r>
              <a:rPr lang="iw-IL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σ=30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12"/>
          <p:cNvGrpSpPr/>
          <p:nvPr/>
        </p:nvGrpSpPr>
        <p:grpSpPr>
          <a:xfrm>
            <a:off x="2147230" y="3439201"/>
            <a:ext cx="2928585" cy="1496055"/>
            <a:chOff x="1080430" y="3226475"/>
            <a:chExt cx="2928585" cy="1496055"/>
          </a:xfrm>
        </p:grpSpPr>
        <p:cxnSp>
          <p:nvCxnSpPr>
            <p:cNvPr id="374" name="Google Shape;374;p12"/>
            <p:cNvCxnSpPr>
              <a:endCxn id="375" idx="0"/>
            </p:cNvCxnSpPr>
            <p:nvPr/>
          </p:nvCxnSpPr>
          <p:spPr>
            <a:xfrm>
              <a:off x="3810751" y="3805865"/>
              <a:ext cx="3300" cy="3621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376" name="Google Shape;376;p12"/>
            <p:cNvSpPr/>
            <p:nvPr/>
          </p:nvSpPr>
          <p:spPr>
            <a:xfrm>
              <a:off x="1664293" y="3303702"/>
              <a:ext cx="94130" cy="94102"/>
            </a:xfrm>
            <a:prstGeom prst="ellipse">
              <a:avLst/>
            </a:prstGeom>
            <a:solidFill>
              <a:srgbClr val="FEC224"/>
            </a:solidFill>
            <a:ln w="9525" cap="flat" cmpd="sng">
              <a:solidFill>
                <a:srgbClr val="C38C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966218" y="4177490"/>
              <a:ext cx="94130" cy="94102"/>
            </a:xfrm>
            <a:prstGeom prst="ellipse">
              <a:avLst/>
            </a:prstGeom>
            <a:solidFill>
              <a:srgbClr val="FEC224"/>
            </a:solidFill>
            <a:ln w="9525" cap="flat" cmpd="sng">
              <a:solidFill>
                <a:srgbClr val="C38C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2"/>
            <p:cNvSpPr/>
            <p:nvPr/>
          </p:nvSpPr>
          <p:spPr>
            <a:xfrm>
              <a:off x="2268143" y="3306877"/>
              <a:ext cx="94130" cy="94102"/>
            </a:xfrm>
            <a:prstGeom prst="ellipse">
              <a:avLst/>
            </a:prstGeom>
            <a:solidFill>
              <a:srgbClr val="FEC224"/>
            </a:solidFill>
            <a:ln w="9525" cap="flat" cmpd="sng">
              <a:solidFill>
                <a:srgbClr val="C38C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2"/>
            <p:cNvSpPr/>
            <p:nvPr/>
          </p:nvSpPr>
          <p:spPr>
            <a:xfrm>
              <a:off x="2570068" y="4170477"/>
              <a:ext cx="94130" cy="94102"/>
            </a:xfrm>
            <a:prstGeom prst="ellipse">
              <a:avLst/>
            </a:prstGeom>
            <a:solidFill>
              <a:srgbClr val="FEC224"/>
            </a:solidFill>
            <a:ln w="9525" cap="flat" cmpd="sng">
              <a:solidFill>
                <a:srgbClr val="C38C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2"/>
            <p:cNvSpPr/>
            <p:nvPr/>
          </p:nvSpPr>
          <p:spPr>
            <a:xfrm>
              <a:off x="2871993" y="3310715"/>
              <a:ext cx="94130" cy="94102"/>
            </a:xfrm>
            <a:prstGeom prst="ellipse">
              <a:avLst/>
            </a:prstGeom>
            <a:solidFill>
              <a:srgbClr val="FEC224"/>
            </a:solidFill>
            <a:ln w="9525" cap="flat" cmpd="sng">
              <a:solidFill>
                <a:srgbClr val="C38C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2"/>
            <p:cNvSpPr/>
            <p:nvPr/>
          </p:nvSpPr>
          <p:spPr>
            <a:xfrm>
              <a:off x="3178626" y="3307150"/>
              <a:ext cx="94130" cy="94102"/>
            </a:xfrm>
            <a:prstGeom prst="ellipse">
              <a:avLst/>
            </a:prstGeom>
            <a:solidFill>
              <a:srgbClr val="FEC224"/>
            </a:solidFill>
            <a:ln w="9525" cap="flat" cmpd="sng">
              <a:solidFill>
                <a:srgbClr val="C38C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2"/>
            <p:cNvSpPr/>
            <p:nvPr/>
          </p:nvSpPr>
          <p:spPr>
            <a:xfrm>
              <a:off x="3476507" y="4170477"/>
              <a:ext cx="94130" cy="94102"/>
            </a:xfrm>
            <a:prstGeom prst="ellipse">
              <a:avLst/>
            </a:prstGeom>
            <a:solidFill>
              <a:srgbClr val="FEC224"/>
            </a:solidFill>
            <a:ln w="9525" cap="flat" cmpd="sng">
              <a:solidFill>
                <a:srgbClr val="C38C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2"/>
            <p:cNvSpPr/>
            <p:nvPr/>
          </p:nvSpPr>
          <p:spPr>
            <a:xfrm>
              <a:off x="3766986" y="4167965"/>
              <a:ext cx="94130" cy="94102"/>
            </a:xfrm>
            <a:prstGeom prst="ellipse">
              <a:avLst/>
            </a:prstGeom>
            <a:solidFill>
              <a:srgbClr val="FEC224"/>
            </a:solidFill>
            <a:ln w="9525" cap="flat" cmpd="sng">
              <a:solidFill>
                <a:srgbClr val="C38C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3" name="Google Shape;383;p12"/>
            <p:cNvCxnSpPr/>
            <p:nvPr/>
          </p:nvCxnSpPr>
          <p:spPr>
            <a:xfrm>
              <a:off x="1479490" y="3347095"/>
              <a:ext cx="0" cy="131897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4" name="Google Shape;384;p12"/>
            <p:cNvCxnSpPr/>
            <p:nvPr/>
          </p:nvCxnSpPr>
          <p:spPr>
            <a:xfrm rot="10800000">
              <a:off x="1385360" y="4661207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" name="Google Shape;385;p12"/>
            <p:cNvCxnSpPr/>
            <p:nvPr/>
          </p:nvCxnSpPr>
          <p:spPr>
            <a:xfrm rot="10800000">
              <a:off x="1385360" y="4517085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6" name="Google Shape;386;p12"/>
            <p:cNvCxnSpPr/>
            <p:nvPr/>
          </p:nvCxnSpPr>
          <p:spPr>
            <a:xfrm rot="10800000">
              <a:off x="1385360" y="4373453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7" name="Google Shape;387;p12"/>
            <p:cNvCxnSpPr/>
            <p:nvPr/>
          </p:nvCxnSpPr>
          <p:spPr>
            <a:xfrm rot="10800000">
              <a:off x="1385360" y="4230227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8" name="Google Shape;388;p12"/>
            <p:cNvCxnSpPr/>
            <p:nvPr/>
          </p:nvCxnSpPr>
          <p:spPr>
            <a:xfrm rot="10800000">
              <a:off x="1387699" y="4087801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9" name="Google Shape;389;p12"/>
            <p:cNvCxnSpPr/>
            <p:nvPr/>
          </p:nvCxnSpPr>
          <p:spPr>
            <a:xfrm rot="10800000">
              <a:off x="1385360" y="3951925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0" name="Google Shape;390;p12"/>
            <p:cNvCxnSpPr/>
            <p:nvPr/>
          </p:nvCxnSpPr>
          <p:spPr>
            <a:xfrm rot="10800000">
              <a:off x="1385888" y="3795253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1" name="Google Shape;391;p12"/>
            <p:cNvCxnSpPr/>
            <p:nvPr/>
          </p:nvCxnSpPr>
          <p:spPr>
            <a:xfrm rot="10800000">
              <a:off x="1385360" y="3489586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2" name="Google Shape;392;p12"/>
            <p:cNvCxnSpPr/>
            <p:nvPr/>
          </p:nvCxnSpPr>
          <p:spPr>
            <a:xfrm rot="10800000">
              <a:off x="1385360" y="3634071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3" name="Google Shape;393;p12"/>
            <p:cNvCxnSpPr/>
            <p:nvPr/>
          </p:nvCxnSpPr>
          <p:spPr>
            <a:xfrm rot="10800000">
              <a:off x="1385360" y="3347095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4" name="Google Shape;394;p12"/>
            <p:cNvSpPr txBox="1"/>
            <p:nvPr/>
          </p:nvSpPr>
          <p:spPr>
            <a:xfrm>
              <a:off x="1087040" y="4545560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2"/>
            <p:cNvSpPr txBox="1"/>
            <p:nvPr/>
          </p:nvSpPr>
          <p:spPr>
            <a:xfrm>
              <a:off x="1084176" y="4401438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2"/>
            <p:cNvSpPr txBox="1"/>
            <p:nvPr/>
          </p:nvSpPr>
          <p:spPr>
            <a:xfrm>
              <a:off x="1081007" y="4270577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2"/>
            <p:cNvSpPr txBox="1"/>
            <p:nvPr/>
          </p:nvSpPr>
          <p:spPr>
            <a:xfrm>
              <a:off x="1080480" y="4131586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2"/>
            <p:cNvSpPr txBox="1"/>
            <p:nvPr/>
          </p:nvSpPr>
          <p:spPr>
            <a:xfrm>
              <a:off x="1080430" y="3983419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2"/>
            <p:cNvSpPr txBox="1"/>
            <p:nvPr/>
          </p:nvSpPr>
          <p:spPr>
            <a:xfrm>
              <a:off x="1083392" y="3687719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70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2"/>
            <p:cNvSpPr txBox="1"/>
            <p:nvPr/>
          </p:nvSpPr>
          <p:spPr>
            <a:xfrm>
              <a:off x="1083392" y="3838390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2"/>
            <p:cNvSpPr txBox="1"/>
            <p:nvPr/>
          </p:nvSpPr>
          <p:spPr>
            <a:xfrm>
              <a:off x="1083392" y="3513704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80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2"/>
            <p:cNvSpPr txBox="1"/>
            <p:nvPr/>
          </p:nvSpPr>
          <p:spPr>
            <a:xfrm>
              <a:off x="1081434" y="3371552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90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2"/>
            <p:cNvSpPr txBox="1"/>
            <p:nvPr/>
          </p:nvSpPr>
          <p:spPr>
            <a:xfrm>
              <a:off x="1082413" y="3226475"/>
              <a:ext cx="275916" cy="176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4" name="Google Shape;404;p12"/>
            <p:cNvCxnSpPr/>
            <p:nvPr/>
          </p:nvCxnSpPr>
          <p:spPr>
            <a:xfrm>
              <a:off x="1489015" y="3798194"/>
              <a:ext cx="2520000" cy="897"/>
            </a:xfrm>
            <a:prstGeom prst="straightConnector1">
              <a:avLst/>
            </a:prstGeom>
            <a:noFill/>
            <a:ln w="19050" cap="rnd" cmpd="sng">
              <a:solidFill>
                <a:srgbClr val="C38C0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5" name="Google Shape;405;p12"/>
            <p:cNvCxnSpPr>
              <a:endCxn id="382" idx="0"/>
            </p:cNvCxnSpPr>
            <p:nvPr/>
          </p:nvCxnSpPr>
          <p:spPr>
            <a:xfrm>
              <a:off x="3522072" y="3805677"/>
              <a:ext cx="1500" cy="3648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406" name="Google Shape;406;p12"/>
            <p:cNvCxnSpPr>
              <a:endCxn id="379" idx="0"/>
            </p:cNvCxnSpPr>
            <p:nvPr/>
          </p:nvCxnSpPr>
          <p:spPr>
            <a:xfrm>
              <a:off x="2613833" y="3802377"/>
              <a:ext cx="3300" cy="3681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407" name="Google Shape;407;p12"/>
            <p:cNvCxnSpPr>
              <a:stCxn id="381" idx="4"/>
            </p:cNvCxnSpPr>
            <p:nvPr/>
          </p:nvCxnSpPr>
          <p:spPr>
            <a:xfrm>
              <a:off x="3225691" y="3401252"/>
              <a:ext cx="3300" cy="3819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408" name="Google Shape;408;p12"/>
            <p:cNvCxnSpPr>
              <a:stCxn id="380" idx="4"/>
            </p:cNvCxnSpPr>
            <p:nvPr/>
          </p:nvCxnSpPr>
          <p:spPr>
            <a:xfrm>
              <a:off x="2919058" y="3404817"/>
              <a:ext cx="3300" cy="3933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409" name="Google Shape;409;p12"/>
            <p:cNvCxnSpPr>
              <a:stCxn id="378" idx="4"/>
            </p:cNvCxnSpPr>
            <p:nvPr/>
          </p:nvCxnSpPr>
          <p:spPr>
            <a:xfrm>
              <a:off x="2315208" y="3400979"/>
              <a:ext cx="0" cy="3972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410" name="Google Shape;410;p12"/>
            <p:cNvCxnSpPr>
              <a:stCxn id="376" idx="4"/>
            </p:cNvCxnSpPr>
            <p:nvPr/>
          </p:nvCxnSpPr>
          <p:spPr>
            <a:xfrm>
              <a:off x="1711358" y="3397804"/>
              <a:ext cx="900" cy="4056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411" name="Google Shape;411;p12"/>
            <p:cNvCxnSpPr>
              <a:endCxn id="377" idx="0"/>
            </p:cNvCxnSpPr>
            <p:nvPr/>
          </p:nvCxnSpPr>
          <p:spPr>
            <a:xfrm>
              <a:off x="2013283" y="3815090"/>
              <a:ext cx="0" cy="3624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412" name="Google Shape;412;p12"/>
          <p:cNvSpPr txBox="1"/>
          <p:nvPr/>
        </p:nvSpPr>
        <p:spPr>
          <a:xfrm>
            <a:off x="7237939" y="2092442"/>
            <a:ext cx="1477532" cy="38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ExtraBold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דוגמה:</a:t>
            </a:r>
            <a:endParaRPr sz="16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13" name="Google Shape;413;p12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12</a:t>
            </a:fld>
            <a:endParaRPr/>
          </a:p>
        </p:txBody>
      </p:sp>
      <p:sp>
        <p:nvSpPr>
          <p:cNvPr id="414" name="Google Shape;414;p12"/>
          <p:cNvSpPr txBox="1"/>
          <p:nvPr/>
        </p:nvSpPr>
        <p:spPr>
          <a:xfrm>
            <a:off x="1099690" y="1054461"/>
            <a:ext cx="1175723" cy="5114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iw-IL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13" descr="shutterstock_1761954272.jpeg"/>
          <p:cNvPicPr preferRelativeResize="0"/>
          <p:nvPr/>
        </p:nvPicPr>
        <p:blipFill rotWithShape="1">
          <a:blip r:embed="rId3">
            <a:alphaModFix/>
          </a:blip>
          <a:srcRect l="11906" t="1610" r="103"/>
          <a:stretch/>
        </p:blipFill>
        <p:spPr>
          <a:xfrm>
            <a:off x="0" y="0"/>
            <a:ext cx="9143999" cy="506077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3"/>
          <p:cNvSpPr/>
          <p:nvPr/>
        </p:nvSpPr>
        <p:spPr>
          <a:xfrm>
            <a:off x="0" y="0"/>
            <a:ext cx="9143999" cy="5060770"/>
          </a:xfrm>
          <a:prstGeom prst="rect">
            <a:avLst/>
          </a:prstGeom>
          <a:solidFill>
            <a:srgbClr val="232752">
              <a:alpha val="77647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3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>
                <a:solidFill>
                  <a:srgbClr val="FFFFFF"/>
                </a:solidFill>
              </a:rPr>
              <a:t>13</a:t>
            </a:fld>
            <a:endParaRPr sz="900" b="0" i="0" u="none" strike="noStrike" cap="none">
              <a:solidFill>
                <a:srgbClr val="FFFFFF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422" name="Google Shape;422;p13"/>
          <p:cNvSpPr txBox="1"/>
          <p:nvPr/>
        </p:nvSpPr>
        <p:spPr>
          <a:xfrm>
            <a:off x="1458846" y="1938466"/>
            <a:ext cx="6224619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האם ערכו של מדד פיזור יכול להיות שלילי?</a:t>
            </a:r>
            <a:endParaRPr sz="2800" b="0" i="0" u="none" strike="noStrike" cap="non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cxnSp>
        <p:nvCxnSpPr>
          <p:cNvPr id="423" name="Google Shape;423;p13"/>
          <p:cNvCxnSpPr/>
          <p:nvPr/>
        </p:nvCxnSpPr>
        <p:spPr>
          <a:xfrm>
            <a:off x="3882946" y="2593547"/>
            <a:ext cx="137642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24" name="Google Shape;424;p13"/>
          <p:cNvSpPr txBox="1"/>
          <p:nvPr/>
        </p:nvSpPr>
        <p:spPr>
          <a:xfrm>
            <a:off x="2636211" y="1322267"/>
            <a:ext cx="3871578" cy="55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94736"/>
              </a:lnSpc>
              <a:spcBef>
                <a:spcPts val="0"/>
              </a:spcBef>
              <a:spcAft>
                <a:spcPts val="0"/>
              </a:spcAft>
              <a:buClr>
                <a:srgbClr val="FFCF3F"/>
              </a:buClr>
              <a:buSzPts val="1900"/>
              <a:buFont typeface="Assistant ExtraBold"/>
              <a:buNone/>
            </a:pPr>
            <a:r>
              <a:rPr lang="iw-IL" sz="1900" b="0" i="0" u="none" strike="noStrike" cap="none">
                <a:solidFill>
                  <a:srgbClr val="FFCF3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שאלה למחשבה:</a:t>
            </a:r>
            <a:endParaRPr sz="1900" b="0" i="0" u="none" strike="noStrike" cap="none">
              <a:solidFill>
                <a:srgbClr val="FFCF3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425" name="Google Shape;425;p13" descr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059" y="2876250"/>
            <a:ext cx="526192" cy="47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3" descr="Google Shape;6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133876">
            <a:off x="3976876" y="905181"/>
            <a:ext cx="1186876" cy="709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14" descr="shutterstock_1761954272.jpeg"/>
          <p:cNvPicPr preferRelativeResize="0"/>
          <p:nvPr/>
        </p:nvPicPr>
        <p:blipFill rotWithShape="1">
          <a:blip r:embed="rId3">
            <a:alphaModFix/>
          </a:blip>
          <a:srcRect l="11906" t="1610" r="103"/>
          <a:stretch/>
        </p:blipFill>
        <p:spPr>
          <a:xfrm>
            <a:off x="0" y="0"/>
            <a:ext cx="9143999" cy="506077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4"/>
          <p:cNvSpPr/>
          <p:nvPr/>
        </p:nvSpPr>
        <p:spPr>
          <a:xfrm>
            <a:off x="0" y="-96643"/>
            <a:ext cx="9143999" cy="5060770"/>
          </a:xfrm>
          <a:prstGeom prst="rect">
            <a:avLst/>
          </a:prstGeom>
          <a:solidFill>
            <a:srgbClr val="232752">
              <a:alpha val="77647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4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14</a:t>
            </a:fld>
            <a:endParaRPr sz="900" b="0" i="0" u="none" strike="noStrike" cap="none">
              <a:solidFill>
                <a:srgbClr val="FFFFFF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434" name="Google Shape;434;p14"/>
          <p:cNvSpPr txBox="1"/>
          <p:nvPr/>
        </p:nvSpPr>
        <p:spPr>
          <a:xfrm>
            <a:off x="1458846" y="1938466"/>
            <a:ext cx="6224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האם </a:t>
            </a:r>
            <a:r>
              <a:rPr lang="iw-IL" sz="280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אפשר</a:t>
            </a:r>
            <a:r>
              <a:rPr lang="iw-IL" sz="2800" b="0" i="0" u="none" strike="noStrike" cap="none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לחשב פיזור למשתנה איכותי?</a:t>
            </a:r>
            <a:endParaRPr sz="2800" b="0" i="0" u="none" strike="noStrike" cap="non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cxnSp>
        <p:nvCxnSpPr>
          <p:cNvPr id="435" name="Google Shape;435;p14"/>
          <p:cNvCxnSpPr/>
          <p:nvPr/>
        </p:nvCxnSpPr>
        <p:spPr>
          <a:xfrm>
            <a:off x="3882946" y="2593547"/>
            <a:ext cx="137642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36" name="Google Shape;436;p14"/>
          <p:cNvSpPr txBox="1"/>
          <p:nvPr/>
        </p:nvSpPr>
        <p:spPr>
          <a:xfrm>
            <a:off x="2636211" y="1322267"/>
            <a:ext cx="3871578" cy="55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94736"/>
              </a:lnSpc>
              <a:spcBef>
                <a:spcPts val="0"/>
              </a:spcBef>
              <a:spcAft>
                <a:spcPts val="0"/>
              </a:spcAft>
              <a:buClr>
                <a:srgbClr val="FFCF3F"/>
              </a:buClr>
              <a:buSzPts val="1900"/>
              <a:buFont typeface="Assistant ExtraBold"/>
              <a:buNone/>
            </a:pPr>
            <a:r>
              <a:rPr lang="iw-IL" sz="1900" b="0" i="0" u="none" strike="noStrike" cap="none">
                <a:solidFill>
                  <a:srgbClr val="FFCF3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שאלה למחשבה:</a:t>
            </a:r>
            <a:endParaRPr sz="1900" b="0" i="0" u="none" strike="noStrike" cap="none">
              <a:solidFill>
                <a:srgbClr val="FFCF3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437" name="Google Shape;437;p14" descr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059" y="2872578"/>
            <a:ext cx="526192" cy="47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4" descr="Google Shape;6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133876">
            <a:off x="3978560" y="909020"/>
            <a:ext cx="1186876" cy="709444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14"/>
          <p:cNvSpPr txBox="1"/>
          <p:nvPr/>
        </p:nvSpPr>
        <p:spPr>
          <a:xfrm>
            <a:off x="1417081" y="3445527"/>
            <a:ext cx="6308148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26428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ssistant ExtraBold"/>
              <a:buNone/>
            </a:pPr>
            <a:r>
              <a:rPr lang="iw-IL" sz="14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רמז</a:t>
            </a:r>
            <a:r>
              <a:rPr lang="he-IL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: </a:t>
            </a:r>
            <a:r>
              <a:rPr lang="iw-IL" sz="14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משתנה איכותי יכול להיות משתנה שמי או משתנה סדר</a:t>
            </a:r>
            <a:r>
              <a:rPr lang="he-IL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.</a:t>
            </a:r>
            <a:r>
              <a:rPr lang="he-IL" sz="14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iw-IL" sz="14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חשבו על ההבדלים ביניהם.</a:t>
            </a:r>
            <a:endParaRPr sz="1400" b="0" i="0" u="none" strike="noStrike" cap="none" dirty="0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5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445" name="Google Shape;445;p15"/>
          <p:cNvSpPr txBox="1"/>
          <p:nvPr/>
        </p:nvSpPr>
        <p:spPr>
          <a:xfrm>
            <a:off x="4264920" y="511059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0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תרגיל – טווח וטווח בין-רבעוני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446" name="Google Shape;446;p15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035541" y="260626"/>
            <a:ext cx="271944" cy="6001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7" name="Google Shape;447;p15"/>
          <p:cNvGraphicFramePr/>
          <p:nvPr>
            <p:extLst>
              <p:ext uri="{D42A27DB-BD31-4B8C-83A1-F6EECF244321}">
                <p14:modId xmlns:p14="http://schemas.microsoft.com/office/powerpoint/2010/main" val="283996455"/>
              </p:ext>
            </p:extLst>
          </p:nvPr>
        </p:nvGraphicFramePr>
        <p:xfrm>
          <a:off x="3014546" y="1275421"/>
          <a:ext cx="3114900" cy="3169400"/>
        </p:xfrm>
        <a:graphic>
          <a:graphicData uri="http://schemas.openxmlformats.org/drawingml/2006/table">
            <a:tbl>
              <a:tblPr>
                <a:noFill/>
                <a:tableStyleId>{71BB4CFC-AAF1-4B5D-892E-C35436CFFFF1}</a:tableStyleId>
              </a:tblPr>
              <a:tblGrid>
                <a:gridCol w="1445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9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iw-IL" sz="1200" b="1" i="0" u="none" strike="noStrike" cap="none">
                          <a:solidFill>
                            <a:srgbClr val="FFFFFF"/>
                          </a:solidFill>
                          <a:latin typeface="Assistant" pitchFamily="2" charset="-79"/>
                          <a:ea typeface="Calibri"/>
                          <a:cs typeface="Assistant" pitchFamily="2" charset="-79"/>
                          <a:sym typeface="Calibri"/>
                        </a:rPr>
                        <a:t>חודש לידה</a:t>
                      </a:r>
                      <a:endParaRPr sz="1200" u="none" strike="noStrike" cap="none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iw-IL" sz="1200" b="1" i="0" u="none" strike="noStrike" cap="none" dirty="0">
                          <a:solidFill>
                            <a:srgbClr val="FFFFFF"/>
                          </a:solidFill>
                          <a:latin typeface="Assistant" pitchFamily="2" charset="-79"/>
                          <a:ea typeface="Calibri"/>
                          <a:cs typeface="Assistant" pitchFamily="2" charset="-79"/>
                          <a:sym typeface="Calibri"/>
                        </a:rPr>
                        <a:t>מספר חודש הלידה </a:t>
                      </a:r>
                      <a:endParaRPr sz="1200" u="none" strike="noStrike" cap="none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ינואר</a:t>
                      </a:r>
                      <a:endParaRPr sz="12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פברואר</a:t>
                      </a:r>
                      <a:endParaRPr sz="12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2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מרץ</a:t>
                      </a:r>
                      <a:endParaRPr sz="12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3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אפריל</a:t>
                      </a:r>
                      <a:endParaRPr sz="12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4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מאי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5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יוני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6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יולי</a:t>
                      </a:r>
                      <a:endParaRPr sz="12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7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אוגוסט</a:t>
                      </a:r>
                      <a:endParaRPr sz="12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8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ספטמבר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9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אוקטובר</a:t>
                      </a:r>
                      <a:endParaRPr sz="12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10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נובמבר</a:t>
                      </a:r>
                      <a:endParaRPr sz="12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11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דצמבר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Quattrocento Sans"/>
                        <a:buNone/>
                      </a:pPr>
                      <a:r>
                        <a:rPr lang="iw-IL" sz="12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Quattrocento Sans"/>
                          <a:cs typeface="Assistant" pitchFamily="2" charset="-79"/>
                          <a:sym typeface="Quattrocento Sans"/>
                        </a:rPr>
                        <a:t>12</a:t>
                      </a:r>
                      <a:endParaRPr sz="12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4425" marR="44425" marT="22200" marB="2220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6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iw-IL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453" name="Google Shape;453;p16"/>
          <p:cNvSpPr txBox="1"/>
          <p:nvPr/>
        </p:nvSpPr>
        <p:spPr>
          <a:xfrm>
            <a:off x="1095350" y="2629764"/>
            <a:ext cx="6873300" cy="73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iw-IL" sz="40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/>
          </a:p>
        </p:txBody>
      </p:sp>
      <p:sp>
        <p:nvSpPr>
          <p:cNvPr id="454" name="Google Shape;454;p16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5" name="Google Shape;455;p16"/>
          <p:cNvCxnSpPr/>
          <p:nvPr/>
        </p:nvCxnSpPr>
        <p:spPr>
          <a:xfrm>
            <a:off x="3923450" y="4587148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456" name="Google Shape;456;p16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6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16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iw-IL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459" name="Google Shape;459;p16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AC68EB-027A-4724-9C9A-91CACC2AE8E4}"/>
              </a:ext>
            </a:extLst>
          </p:cNvPr>
          <p:cNvSpPr txBox="1"/>
          <p:nvPr/>
        </p:nvSpPr>
        <p:spPr>
          <a:xfrm>
            <a:off x="2841158" y="4676917"/>
            <a:ext cx="3371434" cy="28469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1" anchor="t">
            <a:spAutoFit/>
          </a:bodyPr>
          <a:lstStyle/>
          <a:p>
            <a:pPr algn="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Shutterstock.com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4264926" y="508132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מבוא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מהם מדדי פיזור?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1188000" y="1995891"/>
            <a:ext cx="3384000" cy="12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מדדי פיזור הם מדדים שנועדו לתאר </a:t>
            </a:r>
            <a:br>
              <a:rPr lang="en-US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את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מידת הפיזור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של הנתונים</a:t>
            </a: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כלומר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– </a:t>
            </a:r>
            <a:br>
              <a:rPr lang="en-US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עד כמה הנתונים רחוקים ושונים זה מזה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sz="1600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2" name="Google Shape;42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3933" y="2179033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4659082" y="324983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99512CA-B683-484D-A69D-CA85DF5360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2" r="19845"/>
          <a:stretch/>
        </p:blipFill>
        <p:spPr>
          <a:xfrm>
            <a:off x="5259519" y="1614806"/>
            <a:ext cx="3276000" cy="25503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50" name="Google Shape;50;p3"/>
          <p:cNvSpPr txBox="1"/>
          <p:nvPr/>
        </p:nvSpPr>
        <p:spPr>
          <a:xfrm>
            <a:off x="4264922" y="512028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דוגמה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51" name="Google Shape;51;p3"/>
          <p:cNvSpPr txBox="1"/>
          <p:nvPr/>
        </p:nvSpPr>
        <p:spPr>
          <a:xfrm>
            <a:off x="6050165" y="820202"/>
            <a:ext cx="2663795" cy="54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23125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SemiBold"/>
              <a:buNone/>
            </a:pPr>
            <a:r>
              <a:rPr lang="iw-IL" sz="16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מדוע אנו זקוקים למדדי פיזור?</a:t>
            </a:r>
            <a:endParaRPr sz="16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5567818" y="1510159"/>
            <a:ext cx="3141785" cy="44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iw-IL" sz="15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ציוני מבחן של תלמידי שתי קבוצות:</a:t>
            </a:r>
            <a:endParaRPr sz="15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graphicFrame>
        <p:nvGraphicFramePr>
          <p:cNvPr id="53" name="Google Shape;53;p3"/>
          <p:cNvGraphicFramePr/>
          <p:nvPr>
            <p:extLst>
              <p:ext uri="{D42A27DB-BD31-4B8C-83A1-F6EECF244321}">
                <p14:modId xmlns:p14="http://schemas.microsoft.com/office/powerpoint/2010/main" val="1699554348"/>
              </p:ext>
            </p:extLst>
          </p:nvPr>
        </p:nvGraphicFramePr>
        <p:xfrm>
          <a:off x="564992" y="2101523"/>
          <a:ext cx="8013975" cy="811575"/>
        </p:xfrm>
        <a:graphic>
          <a:graphicData uri="http://schemas.openxmlformats.org/drawingml/2006/table">
            <a:tbl>
              <a:tblPr firstRow="1" firstCol="1">
                <a:noFill/>
                <a:tableStyleId>{63C2397B-1280-408E-B144-13EA21A9704C}</a:tableStyleId>
              </a:tblPr>
              <a:tblGrid>
                <a:gridCol w="85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3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1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קבוצה א'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</a:t>
                      </a:r>
                      <a:endParaRPr sz="1400" b="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</a:t>
                      </a:r>
                      <a:endParaRPr sz="1400" b="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</a:t>
                      </a:r>
                      <a:endParaRPr sz="140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</a:t>
                      </a:r>
                      <a:endParaRPr sz="1400" b="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</a:t>
                      </a:r>
                      <a:endParaRPr sz="1400" b="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</a:t>
                      </a:r>
                      <a:endParaRPr sz="1400" b="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</a:t>
                      </a:r>
                      <a:endParaRPr sz="1400" b="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</a:t>
                      </a:r>
                      <a:endParaRPr sz="140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קבוצה ב'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4" name="Google Shape;54;p3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7002737" y="426519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0" name="Google Shape;60;p4"/>
          <p:cNvSpPr txBox="1"/>
          <p:nvPr/>
        </p:nvSpPr>
        <p:spPr>
          <a:xfrm>
            <a:off x="7315200" y="512028"/>
            <a:ext cx="1398760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דוגמה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61" name="Google Shape;61;p4"/>
          <p:cNvSpPr txBox="1"/>
          <p:nvPr/>
        </p:nvSpPr>
        <p:spPr>
          <a:xfrm>
            <a:off x="6050165" y="820202"/>
            <a:ext cx="2663795" cy="54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23125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SemiBold"/>
              <a:buNone/>
            </a:pPr>
            <a:r>
              <a:rPr lang="iw-IL" sz="16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מדוע אנו זקוקים למדדי פיזור?</a:t>
            </a:r>
            <a:endParaRPr sz="16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2" name="Google Shape;62;p4"/>
          <p:cNvSpPr txBox="1"/>
          <p:nvPr/>
        </p:nvSpPr>
        <p:spPr>
          <a:xfrm>
            <a:off x="5567818" y="1510159"/>
            <a:ext cx="3141785" cy="44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iw-IL" sz="15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ציוני מבחן של תלמידי שתי קבוצות:</a:t>
            </a:r>
            <a:endParaRPr sz="1500" b="0" i="0" u="none" strike="noStrike" cap="non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graphicFrame>
        <p:nvGraphicFramePr>
          <p:cNvPr id="63" name="Google Shape;63;p4"/>
          <p:cNvGraphicFramePr/>
          <p:nvPr>
            <p:extLst>
              <p:ext uri="{D42A27DB-BD31-4B8C-83A1-F6EECF244321}">
                <p14:modId xmlns:p14="http://schemas.microsoft.com/office/powerpoint/2010/main" val="231187527"/>
              </p:ext>
            </p:extLst>
          </p:nvPr>
        </p:nvGraphicFramePr>
        <p:xfrm>
          <a:off x="564992" y="2044838"/>
          <a:ext cx="8013975" cy="811575"/>
        </p:xfrm>
        <a:graphic>
          <a:graphicData uri="http://schemas.openxmlformats.org/drawingml/2006/table">
            <a:tbl>
              <a:tblPr firstRow="1" firstCol="1">
                <a:noFill/>
                <a:tableStyleId>{63C2397B-1280-408E-B144-13EA21A9704C}</a:tableStyleId>
              </a:tblPr>
              <a:tblGrid>
                <a:gridCol w="85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3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1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1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קבוצה א'</a:t>
                      </a:r>
                      <a:endParaRPr sz="1400" b="1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</a:t>
                      </a:r>
                      <a:endParaRPr sz="1400" b="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</a:t>
                      </a:r>
                      <a:endParaRPr sz="1400" b="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</a:t>
                      </a:r>
                      <a:endParaRPr sz="1400" b="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</a:t>
                      </a:r>
                      <a:endParaRPr sz="1400" b="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</a:t>
                      </a:r>
                      <a:endParaRPr sz="140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</a:t>
                      </a:r>
                      <a:endParaRPr sz="1400" b="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</a:t>
                      </a:r>
                      <a:endParaRPr sz="140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70</a:t>
                      </a:r>
                      <a:endParaRPr sz="140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קבוצה ב'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4" name="Google Shape;64;p4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7097307" y="411026"/>
            <a:ext cx="271944" cy="6001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5" name="Google Shape;65;p4"/>
          <p:cNvGraphicFramePr/>
          <p:nvPr>
            <p:extLst>
              <p:ext uri="{D42A27DB-BD31-4B8C-83A1-F6EECF244321}">
                <p14:modId xmlns:p14="http://schemas.microsoft.com/office/powerpoint/2010/main" val="257729830"/>
              </p:ext>
            </p:extLst>
          </p:nvPr>
        </p:nvGraphicFramePr>
        <p:xfrm>
          <a:off x="2465754" y="3097748"/>
          <a:ext cx="3598350" cy="1790545"/>
        </p:xfrm>
        <a:graphic>
          <a:graphicData uri="http://schemas.openxmlformats.org/drawingml/2006/table">
            <a:tbl>
              <a:tblPr firstRow="1" bandRow="1">
                <a:noFill/>
                <a:tableStyleId>{388FC728-F396-43F9-96A2-3A552DE03298}</a:tableStyleId>
              </a:tblPr>
              <a:tblGrid>
                <a:gridCol w="119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iw-IL" sz="1400" b="1" u="none" strike="noStrike" cap="none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קבוצה ב'</a:t>
                      </a:r>
                      <a:endParaRPr sz="1400" b="1" u="none" strike="noStrike" cap="none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iw-IL" sz="1400" b="1" u="none" strike="noStrike" cap="none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קבוצה א'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iw-IL" sz="1400" b="1" u="none" strike="noStrike" cap="none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מדדי מיקום מרכזי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70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70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ממוצע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70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70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חציון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40, 100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70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 SemiBold" pitchFamily="2" charset="-79"/>
                          <a:cs typeface="Assistant SemiBold" pitchFamily="2" charset="-79"/>
                        </a:rPr>
                        <a:t>שכיח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 SemiBold" pitchFamily="2" charset="-79"/>
                        <a:cs typeface="Assistant SemiBold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1" name="Google Shape;71;p5"/>
          <p:cNvSpPr txBox="1"/>
          <p:nvPr/>
        </p:nvSpPr>
        <p:spPr>
          <a:xfrm>
            <a:off x="6152147" y="512064"/>
            <a:ext cx="2563324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סוגי מדדי פיזור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2506450" y="1134425"/>
            <a:ext cx="3843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iw-IL" sz="20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קיימים</a:t>
            </a:r>
            <a:r>
              <a:rPr lang="iw-IL" sz="20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שלושה מדדי פיזור עיקריים:</a:t>
            </a:r>
            <a:endParaRPr sz="2000" b="0" i="0" u="none" strike="noStrike" cap="non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8633" y="1974136"/>
            <a:ext cx="1585385" cy="1585385"/>
          </a:xfrm>
          <a:prstGeom prst="ellipse">
            <a:avLst/>
          </a:pr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1693233" y="2525332"/>
            <a:ext cx="1610785" cy="48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ssistant ExtraBold"/>
              <a:buNone/>
            </a:pPr>
            <a:r>
              <a:rPr lang="iw-IL" sz="2000" b="0" i="0" u="none" strike="noStrike" cap="non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סטיית תקן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3772484" y="1974136"/>
            <a:ext cx="1585385" cy="15853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 txBox="1"/>
          <p:nvPr/>
        </p:nvSpPr>
        <p:spPr>
          <a:xfrm>
            <a:off x="3747084" y="2525332"/>
            <a:ext cx="1610785" cy="48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ssistant ExtraBold"/>
              <a:buNone/>
            </a:pPr>
            <a:r>
              <a:rPr lang="iw-IL" sz="2000" b="0" i="0" u="none" strike="noStrike" cap="non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שונות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5826334" y="1974136"/>
            <a:ext cx="1585385" cy="1585385"/>
          </a:xfrm>
          <a:prstGeom prst="ellipse">
            <a:avLst/>
          </a:prstGeom>
          <a:solidFill>
            <a:srgbClr val="918D8E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5800934" y="2525332"/>
            <a:ext cx="1610785" cy="48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ssistant ExtraBold"/>
              <a:buNone/>
            </a:pPr>
            <a:r>
              <a:rPr lang="iw-IL" sz="2000" b="0" i="0" u="none" strike="noStrike" cap="none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טווח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5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5825097" y="283160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/>
          <p:nvPr/>
        </p:nvSpPr>
        <p:spPr>
          <a:xfrm>
            <a:off x="4872250" y="512064"/>
            <a:ext cx="3843221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סוגי מדדי פיזור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טווח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5" name="Google Shape;85;p6"/>
          <p:cNvSpPr txBox="1"/>
          <p:nvPr/>
        </p:nvSpPr>
        <p:spPr>
          <a:xfrm>
            <a:off x="4061871" y="2526324"/>
            <a:ext cx="2066693" cy="3462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26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iw-IL" sz="1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86" name="Google Shape;86;p6"/>
          <p:cNvSpPr txBox="1"/>
          <p:nvPr/>
        </p:nvSpPr>
        <p:spPr>
          <a:xfrm>
            <a:off x="2921619" y="1286185"/>
            <a:ext cx="5793851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SemiBold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טווח 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(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באנגלית</a:t>
            </a:r>
            <a:r>
              <a:rPr lang="he-IL" sz="1600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: </a:t>
            </a:r>
            <a:r>
              <a:rPr lang="en-US" sz="1600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Range</a:t>
            </a:r>
            <a:r>
              <a:rPr lang="he-IL" sz="1600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)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הוא ה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הפרש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בין הנתון בעל הערך הגבוה ביותר לנתון בעל הערך הנמוך ביותר.</a:t>
            </a:r>
            <a:endParaRPr sz="1600" b="0" i="0" u="none" strike="noStrike" cap="none" dirty="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7" name="Google Shape;87;p6"/>
          <p:cNvSpPr txBox="1"/>
          <p:nvPr/>
        </p:nvSpPr>
        <p:spPr>
          <a:xfrm>
            <a:off x="5839522" y="2552526"/>
            <a:ext cx="2875948" cy="38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SemiBold"/>
              <a:buNone/>
            </a:pPr>
            <a:r>
              <a:rPr lang="iw-IL" sz="16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הנוסחה המתמטית לחישוב טווח:</a:t>
            </a:r>
            <a:endParaRPr sz="16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grpSp>
        <p:nvGrpSpPr>
          <p:cNvPr id="88" name="Google Shape;88;p6"/>
          <p:cNvGrpSpPr/>
          <p:nvPr/>
        </p:nvGrpSpPr>
        <p:grpSpPr>
          <a:xfrm>
            <a:off x="518412" y="1091787"/>
            <a:ext cx="3273440" cy="3690865"/>
            <a:chOff x="152116" y="1119606"/>
            <a:chExt cx="3273440" cy="3690865"/>
          </a:xfrm>
        </p:grpSpPr>
        <p:grpSp>
          <p:nvGrpSpPr>
            <p:cNvPr id="89" name="Google Shape;89;p6"/>
            <p:cNvGrpSpPr/>
            <p:nvPr/>
          </p:nvGrpSpPr>
          <p:grpSpPr>
            <a:xfrm>
              <a:off x="152116" y="1216386"/>
              <a:ext cx="1440924" cy="2706034"/>
              <a:chOff x="-15469" y="1888253"/>
              <a:chExt cx="1549303" cy="2845633"/>
            </a:xfrm>
          </p:grpSpPr>
          <p:pic>
            <p:nvPicPr>
              <p:cNvPr id="90" name="Google Shape;90;p6" descr="ילד המצביע כלפי מעלה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15469" y="2029522"/>
                <a:ext cx="1549303" cy="27043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Google Shape;91;p6" descr="ילד עם שיער גלי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28530" y="1888253"/>
                <a:ext cx="517579" cy="5700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Google Shape;92;p6" descr="פרצוף מחייך עם פה פתוח ועיניים עצומות בחוזקה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06652" y="2106006"/>
                <a:ext cx="251213" cy="2747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3" name="Google Shape;93;p6"/>
            <p:cNvGrpSpPr/>
            <p:nvPr/>
          </p:nvGrpSpPr>
          <p:grpSpPr>
            <a:xfrm>
              <a:off x="2023174" y="2282282"/>
              <a:ext cx="1402382" cy="2528189"/>
              <a:chOff x="3348038" y="1519449"/>
              <a:chExt cx="1627427" cy="3038262"/>
            </a:xfrm>
          </p:grpSpPr>
          <p:pic>
            <p:nvPicPr>
              <p:cNvPr id="94" name="Google Shape;94;p6" descr="אישה מוצגת עם יד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 flipH="1">
                <a:off x="3348038" y="1917100"/>
                <a:ext cx="1627427" cy="26406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" name="Google Shape;95;p6" descr="נקבה עם שיער קשור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 flipH="1">
                <a:off x="4275009" y="1519449"/>
                <a:ext cx="593982" cy="5865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6" descr="פרצוף שמח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 flipH="1">
                <a:off x="4312350" y="1761758"/>
                <a:ext cx="259650" cy="2677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7" name="Google Shape;97;p6" descr="סרגל עם מילוי מלא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-2695271">
              <a:off x="1220270" y="1424549"/>
              <a:ext cx="1246034" cy="1246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 txBox="1"/>
            <p:nvPr/>
          </p:nvSpPr>
          <p:spPr>
            <a:xfrm>
              <a:off x="1489621" y="2646288"/>
              <a:ext cx="707329" cy="346247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Calibri"/>
                <a:buNone/>
              </a:pPr>
              <a:r>
                <a:rPr lang="iw-IL" sz="12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99" name="Google Shape;99;p6"/>
            <p:cNvSpPr txBox="1"/>
            <p:nvPr/>
          </p:nvSpPr>
          <p:spPr>
            <a:xfrm>
              <a:off x="1489622" y="1119606"/>
              <a:ext cx="707329" cy="346247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Calibri"/>
                <a:buNone/>
              </a:pPr>
              <a:r>
                <a:rPr lang="iw-IL" sz="12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100" name="Google Shape;100;p6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/>
          <p:nvPr/>
        </p:nvSpPr>
        <p:spPr>
          <a:xfrm>
            <a:off x="4872250" y="512064"/>
            <a:ext cx="3843221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סוגי מדדי פיזור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טווח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6" name="Google Shape;106;p7"/>
          <p:cNvSpPr txBox="1"/>
          <p:nvPr/>
        </p:nvSpPr>
        <p:spPr>
          <a:xfrm>
            <a:off x="6648778" y="1119607"/>
            <a:ext cx="2066693" cy="3462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r="-1178" b="-535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iw-IL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07" name="Google Shape;107;p7"/>
          <p:cNvGrpSpPr/>
          <p:nvPr/>
        </p:nvGrpSpPr>
        <p:grpSpPr>
          <a:xfrm>
            <a:off x="681505" y="1292730"/>
            <a:ext cx="2503302" cy="2881808"/>
            <a:chOff x="152116" y="1119606"/>
            <a:chExt cx="3273440" cy="3690865"/>
          </a:xfrm>
        </p:grpSpPr>
        <p:grpSp>
          <p:nvGrpSpPr>
            <p:cNvPr id="108" name="Google Shape;108;p7"/>
            <p:cNvGrpSpPr/>
            <p:nvPr/>
          </p:nvGrpSpPr>
          <p:grpSpPr>
            <a:xfrm>
              <a:off x="152116" y="1216386"/>
              <a:ext cx="1440924" cy="2706034"/>
              <a:chOff x="-15469" y="1888253"/>
              <a:chExt cx="1549303" cy="2845633"/>
            </a:xfrm>
          </p:grpSpPr>
          <p:pic>
            <p:nvPicPr>
              <p:cNvPr id="109" name="Google Shape;109;p7" descr="ילד המצביע כלפי מעלה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15469" y="2029522"/>
                <a:ext cx="1549303" cy="27043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" name="Google Shape;110;p7" descr="ילד עם שיער גלי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28530" y="1888253"/>
                <a:ext cx="517579" cy="5700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" name="Google Shape;111;p7" descr="פרצוף מחייך עם פה פתוח ועיניים עצומות בחוזקה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06652" y="2106006"/>
                <a:ext cx="251213" cy="2747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2" name="Google Shape;112;p7"/>
            <p:cNvGrpSpPr/>
            <p:nvPr/>
          </p:nvGrpSpPr>
          <p:grpSpPr>
            <a:xfrm>
              <a:off x="2023174" y="2282282"/>
              <a:ext cx="1402382" cy="2528189"/>
              <a:chOff x="3348038" y="1519449"/>
              <a:chExt cx="1627427" cy="3038262"/>
            </a:xfrm>
          </p:grpSpPr>
          <p:pic>
            <p:nvPicPr>
              <p:cNvPr id="113" name="Google Shape;113;p7" descr="אישה מוצגת עם יד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 flipH="1">
                <a:off x="3348038" y="1917100"/>
                <a:ext cx="1627427" cy="26406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4" name="Google Shape;114;p7" descr="נקבה עם שיער קשור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 flipH="1">
                <a:off x="4275009" y="1519449"/>
                <a:ext cx="593982" cy="5865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p7" descr="פרצוף שמח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 flipH="1">
                <a:off x="4312350" y="1761758"/>
                <a:ext cx="259650" cy="2677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6" name="Google Shape;116;p7" descr="סרגל עם מילוי מלא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-2695271">
              <a:off x="1220270" y="1424549"/>
              <a:ext cx="1246034" cy="1246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7"/>
            <p:cNvSpPr txBox="1"/>
            <p:nvPr/>
          </p:nvSpPr>
          <p:spPr>
            <a:xfrm>
              <a:off x="1489620" y="2646289"/>
              <a:ext cx="707329" cy="364617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Calibri"/>
                <a:buNone/>
              </a:pPr>
              <a:r>
                <a:rPr lang="iw-IL" sz="12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18" name="Google Shape;118;p7"/>
            <p:cNvSpPr txBox="1"/>
            <p:nvPr/>
          </p:nvSpPr>
          <p:spPr>
            <a:xfrm>
              <a:off x="1489622" y="1119606"/>
              <a:ext cx="707329" cy="364617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Calibri"/>
                <a:buNone/>
              </a:pPr>
              <a:r>
                <a:rPr lang="iw-IL" sz="12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119" name="Google Shape;119;p7"/>
          <p:cNvSpPr txBox="1"/>
          <p:nvPr/>
        </p:nvSpPr>
        <p:spPr>
          <a:xfrm>
            <a:off x="7237939" y="1618457"/>
            <a:ext cx="1477532" cy="38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ExtraBold"/>
              <a:buNone/>
            </a:pPr>
            <a:r>
              <a:rPr lang="iw-IL" sz="16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דוגמה:</a:t>
            </a:r>
            <a:endParaRPr sz="1600" b="0" i="0" u="none" strike="noStrike" cap="non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graphicFrame>
        <p:nvGraphicFramePr>
          <p:cNvPr id="120" name="Google Shape;120;p7"/>
          <p:cNvGraphicFramePr/>
          <p:nvPr>
            <p:extLst>
              <p:ext uri="{D42A27DB-BD31-4B8C-83A1-F6EECF244321}">
                <p14:modId xmlns:p14="http://schemas.microsoft.com/office/powerpoint/2010/main" val="690775771"/>
              </p:ext>
            </p:extLst>
          </p:nvPr>
        </p:nvGraphicFramePr>
        <p:xfrm>
          <a:off x="3568391" y="1701041"/>
          <a:ext cx="4198725" cy="546750"/>
        </p:xfrm>
        <a:graphic>
          <a:graphicData uri="http://schemas.openxmlformats.org/drawingml/2006/table">
            <a:tbl>
              <a:tblPr firstRow="1" bandRow="1">
                <a:noFill/>
                <a:tableStyleId>{388FC728-F396-43F9-96A2-3A552DE03298}</a:tableStyleId>
              </a:tblPr>
              <a:tblGrid>
                <a:gridCol w="139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7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iw-IL" sz="1600" b="1" u="none" strike="noStrike" cap="none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קבוצה ב'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iw-IL" sz="1600" b="1" u="none" strike="noStrike" cap="none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קבוצה א'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b="1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1" name="Google Shape;121;p7"/>
          <p:cNvGraphicFramePr/>
          <p:nvPr>
            <p:extLst>
              <p:ext uri="{D42A27DB-BD31-4B8C-83A1-F6EECF244321}">
                <p14:modId xmlns:p14="http://schemas.microsoft.com/office/powerpoint/2010/main" val="1988883803"/>
              </p:ext>
            </p:extLst>
          </p:nvPr>
        </p:nvGraphicFramePr>
        <p:xfrm>
          <a:off x="3568391" y="2799165"/>
          <a:ext cx="4198725" cy="546750"/>
        </p:xfrm>
        <a:graphic>
          <a:graphicData uri="http://schemas.openxmlformats.org/drawingml/2006/table">
            <a:tbl>
              <a:tblPr firstRow="1" bandRow="1">
                <a:noFill/>
                <a:tableStyleId>{388FC728-F396-43F9-96A2-3A552DE03298}</a:tableStyleId>
              </a:tblPr>
              <a:tblGrid>
                <a:gridCol w="139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7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iw-IL" sz="16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40</a:t>
                      </a:r>
                      <a:endParaRPr sz="16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iw-IL" sz="16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70</a:t>
                      </a:r>
                      <a:endParaRPr sz="16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iw-IL" sz="16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MIN</a:t>
                      </a:r>
                      <a:endParaRPr sz="16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2" name="Google Shape;122;p7"/>
          <p:cNvGraphicFramePr/>
          <p:nvPr>
            <p:extLst>
              <p:ext uri="{D42A27DB-BD31-4B8C-83A1-F6EECF244321}">
                <p14:modId xmlns:p14="http://schemas.microsoft.com/office/powerpoint/2010/main" val="2268144687"/>
              </p:ext>
            </p:extLst>
          </p:nvPr>
        </p:nvGraphicFramePr>
        <p:xfrm>
          <a:off x="3568391" y="2250493"/>
          <a:ext cx="4198725" cy="546750"/>
        </p:xfrm>
        <a:graphic>
          <a:graphicData uri="http://schemas.openxmlformats.org/drawingml/2006/table">
            <a:tbl>
              <a:tblPr firstRow="1" bandRow="1">
                <a:noFill/>
                <a:tableStyleId>{388FC728-F396-43F9-96A2-3A552DE03298}</a:tableStyleId>
              </a:tblPr>
              <a:tblGrid>
                <a:gridCol w="139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7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iw-IL" sz="16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100</a:t>
                      </a:r>
                      <a:endParaRPr sz="16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iw-IL" sz="16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70</a:t>
                      </a:r>
                      <a:endParaRPr sz="16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iw-IL" sz="16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MAX</a:t>
                      </a:r>
                      <a:endParaRPr sz="16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3" name="Google Shape;123;p7"/>
          <p:cNvGraphicFramePr/>
          <p:nvPr>
            <p:extLst>
              <p:ext uri="{D42A27DB-BD31-4B8C-83A1-F6EECF244321}">
                <p14:modId xmlns:p14="http://schemas.microsoft.com/office/powerpoint/2010/main" val="2918107273"/>
              </p:ext>
            </p:extLst>
          </p:nvPr>
        </p:nvGraphicFramePr>
        <p:xfrm>
          <a:off x="3568391" y="3525943"/>
          <a:ext cx="4198725" cy="546750"/>
        </p:xfrm>
        <a:graphic>
          <a:graphicData uri="http://schemas.openxmlformats.org/drawingml/2006/table">
            <a:tbl>
              <a:tblPr firstRow="1" bandRow="1">
                <a:noFill/>
                <a:tableStyleId>{388FC728-F396-43F9-96A2-3A552DE03298}</a:tableStyleId>
              </a:tblPr>
              <a:tblGrid>
                <a:gridCol w="139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7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iw-IL" sz="16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100-40=</a:t>
                      </a:r>
                      <a:r>
                        <a:rPr lang="iw-IL" sz="16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60</a:t>
                      </a:r>
                      <a:endParaRPr sz="1600" b="1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iw-IL" sz="16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70-70=</a:t>
                      </a:r>
                      <a:r>
                        <a:rPr lang="iw-IL" sz="16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0</a:t>
                      </a:r>
                      <a:endParaRPr sz="1600" b="1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iw-IL" sz="20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טווח</a:t>
                      </a:r>
                      <a:endParaRPr sz="2000" b="1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4" name="Google Shape;124;p7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/>
        </p:nvSpPr>
        <p:spPr>
          <a:xfrm>
            <a:off x="2724366" y="512064"/>
            <a:ext cx="5991105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סוגי מדדי פיזור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טווח בין-רבעוני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30" name="Google Shape;130;p8"/>
          <p:cNvSpPr txBox="1"/>
          <p:nvPr/>
        </p:nvSpPr>
        <p:spPr>
          <a:xfrm>
            <a:off x="4860758" y="1286185"/>
            <a:ext cx="3854712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SemiBold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הטווח הבין-רבעוני מבטא את ההפרש בין הערך באחוזון 75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לערך באחוזון 25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.</a:t>
            </a:r>
            <a:endParaRPr sz="1600" b="0" i="0" u="none" strike="noStrike" cap="none" dirty="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31" name="Google Shape;131;p8"/>
          <p:cNvSpPr txBox="1"/>
          <p:nvPr/>
        </p:nvSpPr>
        <p:spPr>
          <a:xfrm>
            <a:off x="5839522" y="2552526"/>
            <a:ext cx="2875948" cy="38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SemiBold"/>
              <a:buNone/>
            </a:pPr>
            <a:endParaRPr sz="16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grpSp>
        <p:nvGrpSpPr>
          <p:cNvPr id="132" name="Google Shape;132;p8"/>
          <p:cNvGrpSpPr/>
          <p:nvPr/>
        </p:nvGrpSpPr>
        <p:grpSpPr>
          <a:xfrm>
            <a:off x="992845" y="548863"/>
            <a:ext cx="3579155" cy="4392020"/>
            <a:chOff x="485946" y="466551"/>
            <a:chExt cx="3769659" cy="4625789"/>
          </a:xfrm>
        </p:grpSpPr>
        <p:grpSp>
          <p:nvGrpSpPr>
            <p:cNvPr id="133" name="Google Shape;133;p8"/>
            <p:cNvGrpSpPr/>
            <p:nvPr/>
          </p:nvGrpSpPr>
          <p:grpSpPr>
            <a:xfrm>
              <a:off x="485946" y="1132832"/>
              <a:ext cx="1494351" cy="2809077"/>
              <a:chOff x="-15469" y="1888253"/>
              <a:chExt cx="1549303" cy="2845633"/>
            </a:xfrm>
          </p:grpSpPr>
          <p:pic>
            <p:nvPicPr>
              <p:cNvPr id="134" name="Google Shape;134;p8" descr="ילד המצביע כלפי מעלה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5469" y="2029522"/>
                <a:ext cx="1549303" cy="27043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8" descr="ילד עם שיער גלי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28530" y="1888253"/>
                <a:ext cx="517579" cy="5700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" name="Google Shape;136;p8" descr="פרצוף מחייך עם פה פתוח ועיניים עצומות בחוזקה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06652" y="2106006"/>
                <a:ext cx="251213" cy="2747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7" name="Google Shape;137;p8"/>
            <p:cNvGrpSpPr/>
            <p:nvPr/>
          </p:nvGrpSpPr>
          <p:grpSpPr>
            <a:xfrm>
              <a:off x="2663846" y="2330198"/>
              <a:ext cx="1591759" cy="2762142"/>
              <a:chOff x="3348038" y="1519449"/>
              <a:chExt cx="1627427" cy="3038262"/>
            </a:xfrm>
          </p:grpSpPr>
          <p:pic>
            <p:nvPicPr>
              <p:cNvPr id="138" name="Google Shape;138;p8" descr="אישה מוצגת עם יד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3348038" y="1917100"/>
                <a:ext cx="1627427" cy="26406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9" name="Google Shape;139;p8" descr="נקבה עם שיער קשור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 flipH="1">
                <a:off x="4275009" y="1519449"/>
                <a:ext cx="593982" cy="5865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0" name="Google Shape;140;p8" descr="פרצוף שמח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 flipH="1">
                <a:off x="4312350" y="1761758"/>
                <a:ext cx="259650" cy="2677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1" name="Google Shape;141;p8" descr="סרגל עם מילוי מלא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2695271">
              <a:off x="1209326" y="921502"/>
              <a:ext cx="2196704" cy="21967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8"/>
            <p:cNvSpPr txBox="1"/>
            <p:nvPr/>
          </p:nvSpPr>
          <p:spPr>
            <a:xfrm>
              <a:off x="1965871" y="3157883"/>
              <a:ext cx="707329" cy="346247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Calibri"/>
                <a:buNone/>
              </a:pPr>
              <a:r>
                <a:rPr lang="iw-IL" sz="12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43" name="Google Shape;143;p8"/>
            <p:cNvSpPr txBox="1"/>
            <p:nvPr/>
          </p:nvSpPr>
          <p:spPr>
            <a:xfrm>
              <a:off x="1965870" y="556758"/>
              <a:ext cx="707329" cy="346247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Calibri"/>
                <a:buNone/>
              </a:pPr>
              <a:r>
                <a:rPr lang="iw-IL" sz="12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>
            <a:off x="2497721" y="1356255"/>
            <a:ext cx="458557" cy="1305317"/>
          </a:xfrm>
          <a:prstGeom prst="rect">
            <a:avLst/>
          </a:prstGeom>
          <a:noFill/>
          <a:ln w="76200" cap="flat" cmpd="sng">
            <a:solidFill>
              <a:srgbClr val="00AC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3055236" y="1190007"/>
            <a:ext cx="499221" cy="35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1400"/>
              <a:buFont typeface="Assistant SemiBold"/>
              <a:buNone/>
            </a:pPr>
            <a:r>
              <a:rPr lang="iw-IL" sz="1400" b="1" i="1" u="none" strike="noStrike" cap="none" dirty="0">
                <a:solidFill>
                  <a:srgbClr val="00ACE6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75%</a:t>
            </a:r>
            <a:endParaRPr sz="1400" b="1" i="1" u="none" strike="noStrike" cap="none" dirty="0">
              <a:solidFill>
                <a:srgbClr val="00ACE6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3069562" y="2470714"/>
            <a:ext cx="499221" cy="35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1400"/>
              <a:buFont typeface="Assistant SemiBold"/>
              <a:buNone/>
            </a:pPr>
            <a:r>
              <a:rPr lang="iw-IL" sz="1400" b="1" i="1" u="none" strike="noStrike" cap="none" dirty="0">
                <a:solidFill>
                  <a:srgbClr val="00ACE6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25%</a:t>
            </a:r>
            <a:endParaRPr sz="1400" b="1" i="1" u="none" strike="noStrike" cap="none" dirty="0">
              <a:solidFill>
                <a:srgbClr val="00ACE6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/>
        </p:nvSpPr>
        <p:spPr>
          <a:xfrm>
            <a:off x="4872250" y="512064"/>
            <a:ext cx="3843221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סוגי מדדי פיזור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שונות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2921619" y="1286185"/>
            <a:ext cx="5793851" cy="38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SemiBold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שונות 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(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באנגלית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: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Variance</a:t>
            </a:r>
            <a:r>
              <a:rPr lang="he-IL" sz="1600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)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היא מדד לפיזור הערכים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ביחס לממוצע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.</a:t>
            </a:r>
            <a:endParaRPr sz="1600" b="0" i="0" u="none" strike="noStrike" cap="none" dirty="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grpSp>
        <p:nvGrpSpPr>
          <p:cNvPr id="154" name="Google Shape;154;p9"/>
          <p:cNvGrpSpPr/>
          <p:nvPr/>
        </p:nvGrpSpPr>
        <p:grpSpPr>
          <a:xfrm>
            <a:off x="2852080" y="2148756"/>
            <a:ext cx="3437901" cy="1550379"/>
            <a:chOff x="1434349" y="2444750"/>
            <a:chExt cx="3437901" cy="1550379"/>
          </a:xfrm>
        </p:grpSpPr>
        <p:sp>
          <p:nvSpPr>
            <p:cNvPr id="155" name="Google Shape;155;p9"/>
            <p:cNvSpPr/>
            <p:nvPr/>
          </p:nvSpPr>
          <p:spPr>
            <a:xfrm>
              <a:off x="2241610" y="3553990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2640093" y="3506939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839335" y="3183360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3108407" y="3412837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3378747" y="2811684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706132" y="3076099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900515" y="3432269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4128915" y="2852346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399252" y="3128007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692624" y="3385219"/>
              <a:ext cx="94130" cy="94102"/>
            </a:xfrm>
            <a:prstGeom prst="ellipse">
              <a:avLst/>
            </a:prstGeom>
            <a:solidFill>
              <a:srgbClr val="00ACE6">
                <a:alpha val="20000"/>
              </a:srgbClr>
            </a:solidFill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5" name="Google Shape;165;p9"/>
            <p:cNvCxnSpPr/>
            <p:nvPr/>
          </p:nvCxnSpPr>
          <p:spPr>
            <a:xfrm>
              <a:off x="1833409" y="2565370"/>
              <a:ext cx="0" cy="131897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166;p9"/>
            <p:cNvCxnSpPr/>
            <p:nvPr/>
          </p:nvCxnSpPr>
          <p:spPr>
            <a:xfrm rot="10800000">
              <a:off x="1739279" y="3879482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167;p9"/>
            <p:cNvCxnSpPr/>
            <p:nvPr/>
          </p:nvCxnSpPr>
          <p:spPr>
            <a:xfrm rot="10800000">
              <a:off x="1739279" y="3735360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168;p9"/>
            <p:cNvCxnSpPr/>
            <p:nvPr/>
          </p:nvCxnSpPr>
          <p:spPr>
            <a:xfrm rot="10800000">
              <a:off x="1739279" y="3591728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169;p9"/>
            <p:cNvCxnSpPr/>
            <p:nvPr/>
          </p:nvCxnSpPr>
          <p:spPr>
            <a:xfrm rot="10800000">
              <a:off x="1739279" y="3448502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" name="Google Shape;170;p9"/>
            <p:cNvCxnSpPr/>
            <p:nvPr/>
          </p:nvCxnSpPr>
          <p:spPr>
            <a:xfrm rot="10800000">
              <a:off x="1741618" y="3306076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" name="Google Shape;171;p9"/>
            <p:cNvCxnSpPr/>
            <p:nvPr/>
          </p:nvCxnSpPr>
          <p:spPr>
            <a:xfrm rot="10800000">
              <a:off x="1739279" y="3170200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" name="Google Shape;172;p9"/>
            <p:cNvCxnSpPr/>
            <p:nvPr/>
          </p:nvCxnSpPr>
          <p:spPr>
            <a:xfrm rot="10800000">
              <a:off x="1739807" y="3013528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" name="Google Shape;173;p9"/>
            <p:cNvCxnSpPr/>
            <p:nvPr/>
          </p:nvCxnSpPr>
          <p:spPr>
            <a:xfrm rot="10800000">
              <a:off x="1739279" y="2707861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" name="Google Shape;174;p9"/>
            <p:cNvCxnSpPr/>
            <p:nvPr/>
          </p:nvCxnSpPr>
          <p:spPr>
            <a:xfrm rot="10800000">
              <a:off x="1739279" y="2852346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" name="Google Shape;175;p9"/>
            <p:cNvCxnSpPr/>
            <p:nvPr/>
          </p:nvCxnSpPr>
          <p:spPr>
            <a:xfrm rot="10800000">
              <a:off x="1739279" y="2565370"/>
              <a:ext cx="94130" cy="0"/>
            </a:xfrm>
            <a:prstGeom prst="straightConnector1">
              <a:avLst/>
            </a:prstGeom>
            <a:noFill/>
            <a:ln w="9525" cap="flat" cmpd="sng">
              <a:solidFill>
                <a:srgbClr val="00ACE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6" name="Google Shape;176;p9"/>
            <p:cNvSpPr txBox="1"/>
            <p:nvPr/>
          </p:nvSpPr>
          <p:spPr>
            <a:xfrm>
              <a:off x="1440959" y="3763835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9"/>
            <p:cNvSpPr txBox="1"/>
            <p:nvPr/>
          </p:nvSpPr>
          <p:spPr>
            <a:xfrm>
              <a:off x="1438095" y="3619713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9"/>
            <p:cNvSpPr txBox="1"/>
            <p:nvPr/>
          </p:nvSpPr>
          <p:spPr>
            <a:xfrm>
              <a:off x="1434926" y="3488852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9"/>
            <p:cNvSpPr txBox="1"/>
            <p:nvPr/>
          </p:nvSpPr>
          <p:spPr>
            <a:xfrm>
              <a:off x="1434399" y="3349861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9"/>
            <p:cNvSpPr txBox="1"/>
            <p:nvPr/>
          </p:nvSpPr>
          <p:spPr>
            <a:xfrm>
              <a:off x="1434349" y="3201694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9"/>
            <p:cNvSpPr txBox="1"/>
            <p:nvPr/>
          </p:nvSpPr>
          <p:spPr>
            <a:xfrm>
              <a:off x="1437311" y="2905994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9"/>
            <p:cNvSpPr txBox="1"/>
            <p:nvPr/>
          </p:nvSpPr>
          <p:spPr>
            <a:xfrm>
              <a:off x="1437311" y="3056665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9"/>
            <p:cNvSpPr txBox="1"/>
            <p:nvPr/>
          </p:nvSpPr>
          <p:spPr>
            <a:xfrm>
              <a:off x="1437311" y="2731979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9"/>
            <p:cNvSpPr txBox="1"/>
            <p:nvPr/>
          </p:nvSpPr>
          <p:spPr>
            <a:xfrm>
              <a:off x="1435353" y="2589827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9"/>
            <p:cNvSpPr txBox="1"/>
            <p:nvPr/>
          </p:nvSpPr>
          <p:spPr>
            <a:xfrm>
              <a:off x="1436332" y="2444750"/>
              <a:ext cx="275916" cy="23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r>
                <a:rPr lang="iw-IL" sz="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6" name="Google Shape;186;p9"/>
            <p:cNvCxnSpPr/>
            <p:nvPr/>
          </p:nvCxnSpPr>
          <p:spPr>
            <a:xfrm>
              <a:off x="1833409" y="3232635"/>
              <a:ext cx="3038841" cy="0"/>
            </a:xfrm>
            <a:prstGeom prst="straightConnector1">
              <a:avLst/>
            </a:prstGeom>
            <a:solidFill>
              <a:srgbClr val="00ACE6">
                <a:alpha val="20000"/>
              </a:srgbClr>
            </a:solidFill>
            <a:ln w="19050" cap="rnd" cmpd="sng">
              <a:solidFill>
                <a:srgbClr val="00ACE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" name="Google Shape;187;p9"/>
            <p:cNvCxnSpPr>
              <a:stCxn id="162" idx="4"/>
            </p:cNvCxnSpPr>
            <p:nvPr/>
          </p:nvCxnSpPr>
          <p:spPr>
            <a:xfrm>
              <a:off x="4175980" y="2946448"/>
              <a:ext cx="0" cy="2862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88" name="Google Shape;188;p9"/>
            <p:cNvCxnSpPr>
              <a:endCxn id="164" idx="0"/>
            </p:cNvCxnSpPr>
            <p:nvPr/>
          </p:nvCxnSpPr>
          <p:spPr>
            <a:xfrm>
              <a:off x="4739689" y="3243019"/>
              <a:ext cx="0" cy="1422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89" name="Google Shape;189;p9"/>
            <p:cNvCxnSpPr>
              <a:stCxn id="159" idx="4"/>
            </p:cNvCxnSpPr>
            <p:nvPr/>
          </p:nvCxnSpPr>
          <p:spPr>
            <a:xfrm>
              <a:off x="3425812" y="2905786"/>
              <a:ext cx="0" cy="3270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90" name="Google Shape;190;p9"/>
            <p:cNvCxnSpPr>
              <a:endCxn id="161" idx="0"/>
            </p:cNvCxnSpPr>
            <p:nvPr/>
          </p:nvCxnSpPr>
          <p:spPr>
            <a:xfrm>
              <a:off x="3947580" y="3243269"/>
              <a:ext cx="0" cy="1890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91" name="Google Shape;191;p9"/>
            <p:cNvCxnSpPr>
              <a:stCxn id="160" idx="4"/>
            </p:cNvCxnSpPr>
            <p:nvPr/>
          </p:nvCxnSpPr>
          <p:spPr>
            <a:xfrm>
              <a:off x="3753197" y="3170201"/>
              <a:ext cx="0" cy="519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92" name="Google Shape;192;p9"/>
            <p:cNvCxnSpPr>
              <a:endCxn id="158" idx="0"/>
            </p:cNvCxnSpPr>
            <p:nvPr/>
          </p:nvCxnSpPr>
          <p:spPr>
            <a:xfrm>
              <a:off x="3155472" y="3243037"/>
              <a:ext cx="0" cy="1698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93" name="Google Shape;193;p9"/>
            <p:cNvCxnSpPr>
              <a:endCxn id="156" idx="0"/>
            </p:cNvCxnSpPr>
            <p:nvPr/>
          </p:nvCxnSpPr>
          <p:spPr>
            <a:xfrm>
              <a:off x="2687158" y="3243239"/>
              <a:ext cx="0" cy="2637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94" name="Google Shape;194;p9"/>
            <p:cNvCxnSpPr>
              <a:endCxn id="155" idx="0"/>
            </p:cNvCxnSpPr>
            <p:nvPr/>
          </p:nvCxnSpPr>
          <p:spPr>
            <a:xfrm>
              <a:off x="2288675" y="3242890"/>
              <a:ext cx="0" cy="3111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95" name="Google Shape;195;p9"/>
            <p:cNvCxnSpPr>
              <a:stCxn id="163" idx="4"/>
            </p:cNvCxnSpPr>
            <p:nvPr/>
          </p:nvCxnSpPr>
          <p:spPr>
            <a:xfrm>
              <a:off x="4446317" y="3222109"/>
              <a:ext cx="0" cy="21000"/>
            </a:xfrm>
            <a:prstGeom prst="straightConnector1">
              <a:avLst/>
            </a:prstGeom>
            <a:noFill/>
            <a:ln w="19050" cap="rnd" cmpd="sng">
              <a:solidFill>
                <a:srgbClr val="C55A1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cxnSp>
        <p:nvCxnSpPr>
          <p:cNvPr id="196" name="Google Shape;196;p9"/>
          <p:cNvCxnSpPr/>
          <p:nvPr/>
        </p:nvCxnSpPr>
        <p:spPr>
          <a:xfrm>
            <a:off x="8331200" y="3826092"/>
            <a:ext cx="262150" cy="0"/>
          </a:xfrm>
          <a:prstGeom prst="straightConnector1">
            <a:avLst/>
          </a:prstGeom>
          <a:noFill/>
          <a:ln w="19050" cap="rnd" cmpd="sng">
            <a:solidFill>
              <a:srgbClr val="00ACE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7" name="Google Shape;197;p9"/>
          <p:cNvSpPr txBox="1"/>
          <p:nvPr/>
        </p:nvSpPr>
        <p:spPr>
          <a:xfrm>
            <a:off x="6389206" y="3699135"/>
            <a:ext cx="1842769" cy="25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iw-IL" sz="12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ערך הממוצע (5.5)</a:t>
            </a:r>
            <a:endParaRPr sz="1200" b="0" i="0" u="none" strike="noStrike" cap="none" dirty="0">
              <a:solidFill>
                <a:srgbClr val="232752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  <p:cxnSp>
        <p:nvCxnSpPr>
          <p:cNvPr id="198" name="Google Shape;198;p9"/>
          <p:cNvCxnSpPr/>
          <p:nvPr/>
        </p:nvCxnSpPr>
        <p:spPr>
          <a:xfrm rot="10800000">
            <a:off x="8331200" y="4121198"/>
            <a:ext cx="262150" cy="0"/>
          </a:xfrm>
          <a:prstGeom prst="straightConnector1">
            <a:avLst/>
          </a:prstGeom>
          <a:noFill/>
          <a:ln w="19050" cap="rnd" cmpd="sng">
            <a:solidFill>
              <a:srgbClr val="C55A1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99" name="Google Shape;199;p9"/>
          <p:cNvSpPr txBox="1"/>
          <p:nvPr/>
        </p:nvSpPr>
        <p:spPr>
          <a:xfrm>
            <a:off x="6389205" y="3995129"/>
            <a:ext cx="1842769" cy="25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iw-IL" sz="12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מרחקי הנתונים מהממוצע</a:t>
            </a:r>
            <a:endParaRPr sz="1200" b="0" i="0" u="none" strike="noStrike" cap="none" dirty="0">
              <a:solidFill>
                <a:srgbClr val="232752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  <p:sp>
        <p:nvSpPr>
          <p:cNvPr id="200" name="Google Shape;200;p9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1165</Words>
  <Application>Microsoft Office PowerPoint</Application>
  <PresentationFormat>‫הצגה על המסך (16:9)</PresentationFormat>
  <Paragraphs>262</Paragraphs>
  <Slides>16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4" baseType="lpstr">
      <vt:lpstr>Quattrocento Sans</vt:lpstr>
      <vt:lpstr>Calibri</vt:lpstr>
      <vt:lpstr>Arial</vt:lpstr>
      <vt:lpstr>Assistant ExtraBold</vt:lpstr>
      <vt:lpstr>Helvetica Neue</vt:lpstr>
      <vt:lpstr>Assistant</vt:lpstr>
      <vt:lpstr>Assistant SemiBold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ציפי לנקין</cp:lastModifiedBy>
  <cp:revision>18</cp:revision>
  <dcterms:modified xsi:type="dcterms:W3CDTF">2023-08-17T10:37:51Z</dcterms:modified>
</cp:coreProperties>
</file>