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Assistant SemiBold"/>
      <p:regular r:id="rId20"/>
      <p:bold r:id="rId21"/>
    </p:embeddedFont>
    <p:embeddedFont>
      <p:font typeface="Assistant"/>
      <p:regular r:id="rId22"/>
      <p:bold r:id="rId23"/>
    </p:embeddedFont>
    <p:embeddedFont>
      <p:font typeface="Assistant ExtraBold"/>
      <p:bold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5" roundtripDataSignature="AMtx7mh+2BWYsDXQ1rPAzHQrEVt0MOFPM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653ACB7-C1D7-463D-800A-FA8C9942AED5}">
  <a:tblStyle styleId="{0653ACB7-C1D7-463D-800A-FA8C9942AED5}"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font" Target="fonts/AssistantSemiBold-regular.fntdata"/><Relationship Id="rId22" Type="http://schemas.openxmlformats.org/officeDocument/2006/relationships/font" Target="fonts/Assistant-regular.fntdata"/><Relationship Id="rId21" Type="http://schemas.openxmlformats.org/officeDocument/2006/relationships/font" Target="fonts/AssistantSemiBold-bold.fntdata"/><Relationship Id="rId24" Type="http://schemas.openxmlformats.org/officeDocument/2006/relationships/font" Target="fonts/AssistantExtraBold-bold.fntdata"/><Relationship Id="rId23" Type="http://schemas.openxmlformats.org/officeDocument/2006/relationships/font" Target="fonts/Assistant-bold.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 name="Google Shape;4;n"/>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lvl1pPr indent="-228600" lvl="0" marL="4572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1pPr>
            <a:lvl2pPr indent="-228600" lvl="1" marL="9144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2pPr>
            <a:lvl3pPr indent="-228600" lvl="2" marL="13716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3pPr>
            <a:lvl4pPr indent="-228600" lvl="3" marL="18288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4pPr>
            <a:lvl5pPr indent="-228600" lvl="4" marL="22860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5pPr>
            <a:lvl6pPr indent="-228600" lvl="5" marL="27432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6pPr>
            <a:lvl7pPr indent="-228600" lvl="6" marL="32004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7pPr>
            <a:lvl8pPr indent="-228600" lvl="7" marL="36576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8pPr>
            <a:lvl9pPr indent="-228600" lvl="8" marL="4114800" marR="0" rtl="1" algn="r">
              <a:lnSpc>
                <a:spcPct val="100000"/>
              </a:lnSpc>
              <a:spcBef>
                <a:spcPts val="0"/>
              </a:spcBef>
              <a:spcAft>
                <a:spcPts val="0"/>
              </a:spcAft>
              <a:buClr>
                <a:srgbClr val="000000"/>
              </a:buClr>
              <a:buSzPts val="1400"/>
              <a:buFont typeface="Arial"/>
              <a:buNone/>
              <a:defRPr b="0" i="0" sz="900" u="none" cap="none" strike="noStrike">
                <a:solidFill>
                  <a:srgbClr val="000000"/>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 name="Shape 23"/>
        <p:cNvGrpSpPr/>
        <p:nvPr/>
      </p:nvGrpSpPr>
      <p:grpSpPr>
        <a:xfrm>
          <a:off x="0" y="0"/>
          <a:ext cx="0" cy="0"/>
          <a:chOff x="0" y="0"/>
          <a:chExt cx="0" cy="0"/>
        </a:xfrm>
      </p:grpSpPr>
      <p:sp>
        <p:nvSpPr>
          <p:cNvPr id="24" name="Google Shape;24;p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5" name="Google Shape;25;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3" name="Google Shape;133;p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dk1"/>
              </a:buClr>
              <a:buSzPts val="1200"/>
              <a:buFont typeface="Calibri"/>
              <a:buNone/>
            </a:pPr>
            <a:r>
              <a:rPr lang="iw-IL" sz="1400"/>
              <a:t>אפליה ישירה בניתוח נתונים מתקיימת כשמנתח הנתונים חוקר משתנה שעלולה להיות בו אפליה כמו מגדר (זהו המשתנה בדוגמה זו).</a:t>
            </a:r>
            <a:endParaRPr/>
          </a:p>
          <a:p>
            <a:pPr indent="0" lvl="0" marL="0" marR="0" rtl="1" algn="r">
              <a:lnSpc>
                <a:spcPct val="100000"/>
              </a:lnSpc>
              <a:spcBef>
                <a:spcPts val="0"/>
              </a:spcBef>
              <a:spcAft>
                <a:spcPts val="0"/>
              </a:spcAft>
              <a:buClr>
                <a:schemeClr val="dk1"/>
              </a:buClr>
              <a:buSzPts val="1200"/>
              <a:buFont typeface="Calibri"/>
              <a:buNone/>
            </a:pPr>
            <a:r>
              <a:t/>
            </a:r>
            <a:endParaRPr sz="1400"/>
          </a:p>
          <a:p>
            <a:pPr indent="0" lvl="0" marL="0" marR="0" rtl="1" algn="r">
              <a:lnSpc>
                <a:spcPct val="100000"/>
              </a:lnSpc>
              <a:spcBef>
                <a:spcPts val="0"/>
              </a:spcBef>
              <a:spcAft>
                <a:spcPts val="0"/>
              </a:spcAft>
              <a:buClr>
                <a:schemeClr val="dk1"/>
              </a:buClr>
              <a:buSzPts val="1200"/>
              <a:buFont typeface="Calibri"/>
              <a:buNone/>
            </a:pPr>
            <a:r>
              <a:rPr lang="iw-IL" sz="1400"/>
              <a:t>על סמך תוצאות ניתוח מסוג זה מנתח הנתונים מסיק תובנות ואף ממליץ המלצות שעלולות להפלות קבוצה מסוימת באוכלוסייה מסיבה שאינה עניינית.</a:t>
            </a:r>
            <a:endParaRPr/>
          </a:p>
          <a:p>
            <a:pPr indent="0" lvl="0" marL="0" marR="0" rtl="1" algn="r">
              <a:lnSpc>
                <a:spcPct val="100000"/>
              </a:lnSpc>
              <a:spcBef>
                <a:spcPts val="0"/>
              </a:spcBef>
              <a:spcAft>
                <a:spcPts val="0"/>
              </a:spcAft>
              <a:buClr>
                <a:schemeClr val="dk1"/>
              </a:buClr>
              <a:buSzPts val="1200"/>
              <a:buFont typeface="Calibri"/>
              <a:buNone/>
            </a:pPr>
            <a:r>
              <a:t/>
            </a:r>
            <a:endParaRPr sz="1400"/>
          </a:p>
          <a:p>
            <a:pPr indent="0" lvl="0" marL="0" marR="0" rtl="1" algn="r">
              <a:lnSpc>
                <a:spcPct val="100000"/>
              </a:lnSpc>
              <a:spcBef>
                <a:spcPts val="0"/>
              </a:spcBef>
              <a:spcAft>
                <a:spcPts val="0"/>
              </a:spcAft>
              <a:buClr>
                <a:schemeClr val="dk1"/>
              </a:buClr>
              <a:buSzPts val="1200"/>
              <a:buFont typeface="Calibri"/>
              <a:buNone/>
            </a:pPr>
            <a:r>
              <a:rPr lang="iw-IL" sz="1400"/>
              <a:t>בדוגמה בשקופית זו מנתח הנתונים חקר את הרווח הממוצע למרצפת בחברת "אגוזי" בפילוח לפי מגדר הלקוח.</a:t>
            </a:r>
            <a:endParaRPr/>
          </a:p>
          <a:p>
            <a:pPr indent="0" lvl="0" marL="0" marR="0" rtl="1" algn="r">
              <a:lnSpc>
                <a:spcPct val="100000"/>
              </a:lnSpc>
              <a:spcBef>
                <a:spcPts val="0"/>
              </a:spcBef>
              <a:spcAft>
                <a:spcPts val="0"/>
              </a:spcAft>
              <a:buClr>
                <a:schemeClr val="dk1"/>
              </a:buClr>
              <a:buSzPts val="1200"/>
              <a:buFont typeface="Calibri"/>
              <a:buNone/>
            </a:pPr>
            <a:r>
              <a:t/>
            </a:r>
            <a:endParaRPr sz="1400"/>
          </a:p>
          <a:p>
            <a:pPr indent="0" lvl="0" marL="0" marR="0" rtl="1" algn="r">
              <a:lnSpc>
                <a:spcPct val="100000"/>
              </a:lnSpc>
              <a:spcBef>
                <a:spcPts val="0"/>
              </a:spcBef>
              <a:spcAft>
                <a:spcPts val="0"/>
              </a:spcAft>
              <a:buClr>
                <a:schemeClr val="dk1"/>
              </a:buClr>
              <a:buSzPts val="1200"/>
              <a:buFont typeface="Calibri"/>
              <a:buNone/>
            </a:pPr>
            <a:r>
              <a:rPr lang="iw-IL" sz="1400"/>
              <a:t>לפי ניתוח זה, מנתח הנתונים עלול להמליץ לחברת "אגוזי" למכור מעתה מרצפות רק לנשים שכן מכירה להן מניבה רווח גבוה יותר.</a:t>
            </a:r>
            <a:endParaRPr/>
          </a:p>
          <a:p>
            <a:pPr indent="0" lvl="0" marL="0" marR="0" rtl="1" algn="r">
              <a:lnSpc>
                <a:spcPct val="100000"/>
              </a:lnSpc>
              <a:spcBef>
                <a:spcPts val="0"/>
              </a:spcBef>
              <a:spcAft>
                <a:spcPts val="0"/>
              </a:spcAft>
              <a:buClr>
                <a:schemeClr val="dk1"/>
              </a:buClr>
              <a:buSzPts val="1200"/>
              <a:buFont typeface="Calibri"/>
              <a:buNone/>
            </a:pPr>
            <a:r>
              <a:t/>
            </a:r>
            <a:endParaRPr sz="1400"/>
          </a:p>
          <a:p>
            <a:pPr indent="0" lvl="0" marL="0" marR="0" rtl="1" algn="r">
              <a:lnSpc>
                <a:spcPct val="100000"/>
              </a:lnSpc>
              <a:spcBef>
                <a:spcPts val="0"/>
              </a:spcBef>
              <a:spcAft>
                <a:spcPts val="0"/>
              </a:spcAft>
              <a:buClr>
                <a:schemeClr val="dk1"/>
              </a:buClr>
              <a:buSzPts val="1200"/>
              <a:buFont typeface="Calibri"/>
              <a:buNone/>
            </a:pPr>
            <a:r>
              <a:rPr lang="iw-IL" sz="1400"/>
              <a:t>לעומת זאת, ממצא זה עלול להעיד על כך שהחברה מפלה לרעה נשים באופן התמחור והמשא ומתן, ועליה לחתור לשינוי מצב זה במדיניותה.</a:t>
            </a:r>
            <a:endParaRPr/>
          </a:p>
          <a:p>
            <a:pPr indent="0" lvl="0" marL="0" marR="0" rtl="1" algn="r">
              <a:lnSpc>
                <a:spcPct val="100000"/>
              </a:lnSpc>
              <a:spcBef>
                <a:spcPts val="0"/>
              </a:spcBef>
              <a:spcAft>
                <a:spcPts val="0"/>
              </a:spcAft>
              <a:buClr>
                <a:srgbClr val="595959"/>
              </a:buClr>
              <a:buSzPts val="1200"/>
              <a:buFont typeface="Gisha"/>
              <a:buNone/>
            </a:pPr>
            <a:r>
              <a:t/>
            </a:r>
            <a:endParaRPr sz="1400">
              <a:solidFill>
                <a:srgbClr val="595959"/>
              </a:solidFill>
              <a:latin typeface="Gisha"/>
              <a:ea typeface="Gisha"/>
              <a:cs typeface="Gisha"/>
              <a:sym typeface="Gisha"/>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2" name="Google Shape;142;p20: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dk1"/>
              </a:buClr>
              <a:buSzPts val="1200"/>
              <a:buFont typeface="Calibri"/>
              <a:buNone/>
            </a:pPr>
            <a:r>
              <a:rPr lang="iw-IL" sz="1400"/>
              <a:t>מנתח נתונים הפיק טבלת שכיחויות של לקוחות בנק "העובדים". הוא בחן את התפלגות המשפחות לפי מספר הילדים.</a:t>
            </a:r>
            <a:endParaRPr/>
          </a:p>
          <a:p>
            <a:pPr indent="0" lvl="0" marL="0" marR="0" rtl="1" algn="r">
              <a:lnSpc>
                <a:spcPct val="100000"/>
              </a:lnSpc>
              <a:spcBef>
                <a:spcPts val="0"/>
              </a:spcBef>
              <a:spcAft>
                <a:spcPts val="0"/>
              </a:spcAft>
              <a:buClr>
                <a:schemeClr val="dk1"/>
              </a:buClr>
              <a:buSzPts val="1200"/>
              <a:buFont typeface="Calibri"/>
              <a:buNone/>
            </a:pPr>
            <a:r>
              <a:t/>
            </a:r>
            <a:endParaRPr sz="1400"/>
          </a:p>
          <a:p>
            <a:pPr indent="0" lvl="0" marL="0" marR="0" rtl="1" algn="r">
              <a:lnSpc>
                <a:spcPct val="100000"/>
              </a:lnSpc>
              <a:spcBef>
                <a:spcPts val="0"/>
              </a:spcBef>
              <a:spcAft>
                <a:spcPts val="0"/>
              </a:spcAft>
              <a:buClr>
                <a:schemeClr val="dk1"/>
              </a:buClr>
              <a:buSzPts val="1200"/>
              <a:buFont typeface="Calibri"/>
              <a:buNone/>
            </a:pPr>
            <a:r>
              <a:rPr lang="iw-IL" sz="1400"/>
              <a:t>מטרת הבדיקה היא להמליץ להציע הלוואות בריביות טובות למשפחות שיש בהן עד שני ילדים, מפני שיש להן פחות הוצאות ויהיה להן קל יותר להחזיר את ההלוואה.</a:t>
            </a:r>
            <a:endParaRPr/>
          </a:p>
          <a:p>
            <a:pPr indent="0" lvl="0" marL="0" marR="0" rtl="1" algn="r">
              <a:lnSpc>
                <a:spcPct val="100000"/>
              </a:lnSpc>
              <a:spcBef>
                <a:spcPts val="0"/>
              </a:spcBef>
              <a:spcAft>
                <a:spcPts val="0"/>
              </a:spcAft>
              <a:buClr>
                <a:schemeClr val="dk1"/>
              </a:buClr>
              <a:buSzPts val="1200"/>
              <a:buFont typeface="Calibri"/>
              <a:buNone/>
            </a:pPr>
            <a:r>
              <a:t/>
            </a:r>
            <a:endParaRPr sz="1400"/>
          </a:p>
          <a:p>
            <a:pPr indent="0" lvl="0" marL="0" marR="0" rtl="1" algn="r">
              <a:lnSpc>
                <a:spcPct val="100000"/>
              </a:lnSpc>
              <a:spcBef>
                <a:spcPts val="0"/>
              </a:spcBef>
              <a:spcAft>
                <a:spcPts val="0"/>
              </a:spcAft>
              <a:buClr>
                <a:schemeClr val="dk1"/>
              </a:buClr>
              <a:buSzPts val="1200"/>
              <a:buFont typeface="Calibri"/>
              <a:buNone/>
            </a:pPr>
            <a:r>
              <a:rPr lang="iw-IL" sz="1400"/>
              <a:t>בדיקה זו עלולה להפלות </a:t>
            </a:r>
            <a:r>
              <a:rPr b="1" lang="iw-IL" sz="1400"/>
              <a:t>בעקיפין </a:t>
            </a:r>
            <a:r>
              <a:rPr lang="iw-IL" sz="1400"/>
              <a:t>מגזרים מסוימים בישראל שבהם קיימת שכיחות גבוהה של משפחות מרובות ילדים (המגזר החרדי והמגזר הערבי).</a:t>
            </a:r>
            <a:endParaRPr/>
          </a:p>
          <a:p>
            <a:pPr indent="0" lvl="0" marL="0" marR="0" rtl="1" algn="r">
              <a:lnSpc>
                <a:spcPct val="100000"/>
              </a:lnSpc>
              <a:spcBef>
                <a:spcPts val="0"/>
              </a:spcBef>
              <a:spcAft>
                <a:spcPts val="0"/>
              </a:spcAft>
              <a:buClr>
                <a:schemeClr val="dk1"/>
              </a:buClr>
              <a:buSzPts val="1200"/>
              <a:buFont typeface="Calibri"/>
              <a:buNone/>
            </a:pPr>
            <a:r>
              <a:t/>
            </a:r>
            <a:endParaRPr sz="1400"/>
          </a:p>
          <a:p>
            <a:pPr indent="0" lvl="0" marL="0" marR="0" rtl="1" algn="r">
              <a:lnSpc>
                <a:spcPct val="100000"/>
              </a:lnSpc>
              <a:spcBef>
                <a:spcPts val="0"/>
              </a:spcBef>
              <a:spcAft>
                <a:spcPts val="0"/>
              </a:spcAft>
              <a:buClr>
                <a:schemeClr val="dk1"/>
              </a:buClr>
              <a:buSzPts val="1200"/>
              <a:buFont typeface="Calibri"/>
              <a:buNone/>
            </a:pPr>
            <a:r>
              <a:rPr lang="iw-IL" sz="1400"/>
              <a:t>אמנם מנתח הנתונים לא בחן באופן ישיר ניתוח לפי מגזר באוכלוסייה, אך הוא עלול להפלות בעקיפין מגזרים מסוימים. </a:t>
            </a:r>
            <a:endParaRPr/>
          </a:p>
          <a:p>
            <a:pPr indent="0" lvl="0" marL="0" marR="0" rtl="1" algn="r">
              <a:lnSpc>
                <a:spcPct val="100000"/>
              </a:lnSpc>
              <a:spcBef>
                <a:spcPts val="0"/>
              </a:spcBef>
              <a:spcAft>
                <a:spcPts val="0"/>
              </a:spcAft>
              <a:buClr>
                <a:schemeClr val="dk1"/>
              </a:buClr>
              <a:buSzPts val="1200"/>
              <a:buFont typeface="Calibri"/>
              <a:buNone/>
            </a:pPr>
            <a:r>
              <a:t/>
            </a:r>
            <a:endParaRPr sz="1400"/>
          </a:p>
          <a:p>
            <a:pPr indent="0" lvl="0" marL="0" marR="0" rtl="1" algn="r">
              <a:lnSpc>
                <a:spcPct val="100000"/>
              </a:lnSpc>
              <a:spcBef>
                <a:spcPts val="0"/>
              </a:spcBef>
              <a:spcAft>
                <a:spcPts val="0"/>
              </a:spcAft>
              <a:buClr>
                <a:schemeClr val="dk1"/>
              </a:buClr>
              <a:buSzPts val="1200"/>
              <a:buFont typeface="Calibri"/>
              <a:buNone/>
            </a:pPr>
            <a:r>
              <a:rPr lang="iw-IL" sz="1400"/>
              <a:t>אפליה עקיפה מסוג זה אסורה בתמחור הלוואות אשראי בישראל.</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2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1" name="Google Shape;151;p2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dk1"/>
              </a:buClr>
              <a:buSzPts val="1200"/>
              <a:buFont typeface="Calibri"/>
              <a:buNone/>
            </a:pPr>
            <a:r>
              <a:rPr lang="iw-IL" sz="1400"/>
              <a:t>הוגנות אל מול סטטיסטיקה – זהו מתח ידוע אצל הרגולטור בנושא אפליה. </a:t>
            </a:r>
            <a:endParaRPr/>
          </a:p>
          <a:p>
            <a:pPr indent="0" lvl="0" marL="0" marR="0" rtl="1" algn="r">
              <a:lnSpc>
                <a:spcPct val="100000"/>
              </a:lnSpc>
              <a:spcBef>
                <a:spcPts val="0"/>
              </a:spcBef>
              <a:spcAft>
                <a:spcPts val="0"/>
              </a:spcAft>
              <a:buClr>
                <a:schemeClr val="dk1"/>
              </a:buClr>
              <a:buSzPts val="1200"/>
              <a:buFont typeface="Calibri"/>
              <a:buNone/>
            </a:pPr>
            <a:r>
              <a:rPr lang="iw-IL" sz="1400"/>
              <a:t>הרי מצד אחד אנו שואפים לשוויון בכל תהליך שירותי, אך מצד שני לעתים יש ניתוחים סטטיסטיים שמראים כי יש לתת שירות שונה.</a:t>
            </a:r>
            <a:endParaRPr sz="1400"/>
          </a:p>
          <a:p>
            <a:pPr indent="0" lvl="0" marL="0" marR="0" rtl="1" algn="r">
              <a:lnSpc>
                <a:spcPct val="100000"/>
              </a:lnSpc>
              <a:spcBef>
                <a:spcPts val="0"/>
              </a:spcBef>
              <a:spcAft>
                <a:spcPts val="0"/>
              </a:spcAft>
              <a:buClr>
                <a:schemeClr val="dk1"/>
              </a:buClr>
              <a:buSzPts val="1200"/>
              <a:buFont typeface="Calibri"/>
              <a:buNone/>
            </a:pPr>
            <a:r>
              <a:rPr lang="iw-IL" sz="1400"/>
              <a:t>לדוגמה, כלי רכב נגנבים בישראל הרבה יותר באזורים מסוימים בארץ. זהו נתון סטטיסטי מובהק.</a:t>
            </a:r>
            <a:endParaRPr/>
          </a:p>
          <a:p>
            <a:pPr indent="0" lvl="0" marL="0" marR="0" rtl="1" algn="r">
              <a:lnSpc>
                <a:spcPct val="100000"/>
              </a:lnSpc>
              <a:spcBef>
                <a:spcPts val="0"/>
              </a:spcBef>
              <a:spcAft>
                <a:spcPts val="0"/>
              </a:spcAft>
              <a:buClr>
                <a:schemeClr val="dk1"/>
              </a:buClr>
              <a:buSzPts val="1200"/>
              <a:buFont typeface="Calibri"/>
              <a:buNone/>
            </a:pPr>
            <a:r>
              <a:rPr lang="iw-IL" sz="1400"/>
              <a:t>מצד שני, לא הוגן לתמחר ביטוח רכב מפני גנבות לפי אזור גיאוגרפיים.</a:t>
            </a:r>
            <a:endParaRPr/>
          </a:p>
          <a:p>
            <a:pPr indent="0" lvl="0" marL="0" marR="0" rtl="1" algn="r">
              <a:lnSpc>
                <a:spcPct val="100000"/>
              </a:lnSpc>
              <a:spcBef>
                <a:spcPts val="0"/>
              </a:spcBef>
              <a:spcAft>
                <a:spcPts val="0"/>
              </a:spcAft>
              <a:buClr>
                <a:schemeClr val="dk1"/>
              </a:buClr>
              <a:buSzPts val="1200"/>
              <a:buFont typeface="Calibri"/>
              <a:buNone/>
            </a:pPr>
            <a:r>
              <a:rPr lang="iw-IL" sz="1400"/>
              <a:t>הרגולטור (המפקח על הביטוח) אכן החליט במקרה זה שאין להפלות ולתת מחיר שונה על בסיס מיקום גיאוגרפי.</a:t>
            </a:r>
            <a:endParaRPr/>
          </a:p>
          <a:p>
            <a:pPr indent="0" lvl="0" marL="0" marR="0" rtl="1" algn="r">
              <a:lnSpc>
                <a:spcPct val="100000"/>
              </a:lnSpc>
              <a:spcBef>
                <a:spcPts val="0"/>
              </a:spcBef>
              <a:spcAft>
                <a:spcPts val="0"/>
              </a:spcAft>
              <a:buClr>
                <a:schemeClr val="dk1"/>
              </a:buClr>
              <a:buSzPts val="1200"/>
              <a:buFont typeface="Calibri"/>
              <a:buNone/>
            </a:pPr>
            <a:r>
              <a:t/>
            </a:r>
            <a:endParaRPr sz="1400"/>
          </a:p>
          <a:p>
            <a:pPr indent="0" lvl="0" marL="0" marR="0" rtl="1" algn="r">
              <a:lnSpc>
                <a:spcPct val="100000"/>
              </a:lnSpc>
              <a:spcBef>
                <a:spcPts val="0"/>
              </a:spcBef>
              <a:spcAft>
                <a:spcPts val="0"/>
              </a:spcAft>
              <a:buClr>
                <a:schemeClr val="dk1"/>
              </a:buClr>
              <a:buSzPts val="1200"/>
              <a:buFont typeface="Calibri"/>
              <a:buNone/>
            </a:pPr>
            <a:r>
              <a:rPr lang="iw-IL" sz="1400"/>
              <a:t>לעומת זאת, אפשר לתמחר ריביות להלוואות באופן שונה על בסיס ניתוח הסיכון של הלווה. כאן הרגולטור (המפקח על הבנקים) העדיף את הסטטיסטיקה על פני השוויון.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59" name="Google Shape;159;p2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dk1"/>
              </a:buClr>
              <a:buSzPts val="1200"/>
              <a:buFont typeface="Calibri"/>
              <a:buNone/>
            </a:pPr>
            <a:r>
              <a:rPr lang="iw-IL" sz="1400"/>
              <a:t>כעת נתרגל את נושא האפליה הישירה והעקיפה בקובץ האקסל "אפליה – תרגול"</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p1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1" algn="r">
              <a:lnSpc>
                <a:spcPct val="100000"/>
              </a:lnSpc>
              <a:spcBef>
                <a:spcPts val="0"/>
              </a:spcBef>
              <a:spcAft>
                <a:spcPts val="0"/>
              </a:spcAft>
              <a:buSzPts val="1400"/>
              <a:buNone/>
            </a:pPr>
            <a:r>
              <a:t/>
            </a:r>
            <a:endParaRPr/>
          </a:p>
        </p:txBody>
      </p:sp>
      <p:sp>
        <p:nvSpPr>
          <p:cNvPr id="167" name="Google Shape;167;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 name="Shape 34"/>
        <p:cNvGrpSpPr/>
        <p:nvPr/>
      </p:nvGrpSpPr>
      <p:grpSpPr>
        <a:xfrm>
          <a:off x="0" y="0"/>
          <a:ext cx="0" cy="0"/>
          <a:chOff x="0" y="0"/>
          <a:chExt cx="0" cy="0"/>
        </a:xfrm>
      </p:grpSpPr>
      <p:sp>
        <p:nvSpPr>
          <p:cNvPr id="35" name="Google Shape;35;p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dk1"/>
              </a:buClr>
              <a:buSzPts val="1200"/>
              <a:buFont typeface="Calibri"/>
              <a:buNone/>
            </a:pPr>
            <a:r>
              <a:rPr lang="iw-IL" sz="900"/>
              <a:t>נושא השיעור, "מהי אפליה", צריך להיות במודעות של מנתח הנתונים לאורך כל ביצוע מחזור הנתונים. </a:t>
            </a:r>
            <a:endParaRPr/>
          </a:p>
          <a:p>
            <a:pPr indent="0" lvl="0" marL="0" rtl="1" algn="r">
              <a:lnSpc>
                <a:spcPct val="100000"/>
              </a:lnSpc>
              <a:spcBef>
                <a:spcPts val="0"/>
              </a:spcBef>
              <a:spcAft>
                <a:spcPts val="0"/>
              </a:spcAft>
              <a:buClr>
                <a:schemeClr val="dk1"/>
              </a:buClr>
              <a:buSzPts val="1200"/>
              <a:buFont typeface="Calibri"/>
              <a:buNone/>
            </a:pPr>
            <a:r>
              <a:t/>
            </a:r>
            <a:endParaRPr/>
          </a:p>
        </p:txBody>
      </p:sp>
      <p:sp>
        <p:nvSpPr>
          <p:cNvPr id="36" name="Google Shape;36;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1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rgbClr val="000000"/>
              </a:buClr>
              <a:buSzPts val="1400"/>
              <a:buFont typeface="Arial"/>
              <a:buNone/>
            </a:pPr>
            <a:r>
              <a:rPr lang="iw-IL" sz="900"/>
              <a:t>המילים "בלי שתהיה לכך הצדקה עניינית" מודגשות,  ואנו נבין בהמשך השיעור איך הן מתקשרות לעבודת מנתח הנתונים.</a:t>
            </a:r>
            <a:endParaRPr/>
          </a:p>
        </p:txBody>
      </p:sp>
      <p:sp>
        <p:nvSpPr>
          <p:cNvPr id="70" name="Google Shape;70;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p1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dk1"/>
              </a:buClr>
              <a:buSzPts val="1200"/>
              <a:buFont typeface="Calibri"/>
              <a:buNone/>
            </a:pPr>
            <a:r>
              <a:t/>
            </a:r>
            <a:endParaRPr sz="900"/>
          </a:p>
        </p:txBody>
      </p:sp>
      <p:sp>
        <p:nvSpPr>
          <p:cNvPr id="79" name="Google Shape;79;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1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dk1"/>
              </a:buClr>
              <a:buSzPts val="1200"/>
              <a:buFont typeface="Calibri"/>
              <a:buNone/>
            </a:pPr>
            <a:r>
              <a:rPr lang="iw-IL" sz="900"/>
              <a:t>המקרים שהכיתה תשתף ימחישו עד כמה אפליה היא נושא חשוב ורגיש ועד כמה לא נעים לחוות אפליה. </a:t>
            </a:r>
            <a:endParaRPr/>
          </a:p>
          <a:p>
            <a:pPr indent="0" lvl="0" marL="0" marR="0" rtl="1" algn="r">
              <a:lnSpc>
                <a:spcPct val="100000"/>
              </a:lnSpc>
              <a:spcBef>
                <a:spcPts val="0"/>
              </a:spcBef>
              <a:spcAft>
                <a:spcPts val="0"/>
              </a:spcAft>
              <a:buClr>
                <a:schemeClr val="dk1"/>
              </a:buClr>
              <a:buSzPts val="1200"/>
              <a:buFont typeface="Calibri"/>
              <a:buNone/>
            </a:pPr>
            <a:r>
              <a:t/>
            </a:r>
            <a:endParaRPr sz="900"/>
          </a:p>
        </p:txBody>
      </p:sp>
      <p:sp>
        <p:nvSpPr>
          <p:cNvPr id="88" name="Google Shape;88;p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dk1"/>
              </a:buClr>
              <a:buSzPts val="1200"/>
              <a:buFont typeface="Gisha"/>
              <a:buNone/>
            </a:pPr>
            <a:r>
              <a:rPr b="0" lang="iw-IL" sz="900">
                <a:latin typeface="Gisha"/>
                <a:ea typeface="Gisha"/>
                <a:cs typeface="Gisha"/>
                <a:sym typeface="Gisha"/>
              </a:rPr>
              <a:t>חוק איסור הפליה במוצרים, בשירותים ובכניסה למקומות בידור ולמקומות ציבוריים התשס"א-2000 קובע כי מי שעיסוקו באספקת מוצר או שירות ציבורי או בהפעלת מקום ציבורי</a:t>
            </a:r>
            <a:endParaRPr>
              <a:latin typeface="Gisha"/>
              <a:ea typeface="Gisha"/>
              <a:cs typeface="Gisha"/>
              <a:sym typeface="Gisha"/>
            </a:endParaRPr>
          </a:p>
          <a:p>
            <a:pPr indent="0" lvl="0" marL="0" marR="0" rtl="1" algn="r">
              <a:lnSpc>
                <a:spcPct val="100000"/>
              </a:lnSpc>
              <a:spcBef>
                <a:spcPts val="0"/>
              </a:spcBef>
              <a:spcAft>
                <a:spcPts val="0"/>
              </a:spcAft>
              <a:buClr>
                <a:schemeClr val="dk1"/>
              </a:buClr>
              <a:buSzPts val="1200"/>
              <a:buFont typeface="Gisha"/>
              <a:buNone/>
            </a:pPr>
            <a:r>
              <a:rPr b="0" lang="iw-IL" sz="900">
                <a:latin typeface="Gisha"/>
                <a:ea typeface="Gisha"/>
                <a:cs typeface="Gisha"/>
                <a:sym typeface="Gisha"/>
              </a:rPr>
              <a:t>לא יפלה באספקת המוצר או השירות הציבורי, במתן הכניסה למקום הציבורי או במתן שירות במקום הציבורי מחמת גזע, דת או קבוצה דתית, לאום, ארץ מוצא, מין, נטייה מינית, גיל, השקפה, השתייכות מפלגתית, מעמד אישי או הורות.</a:t>
            </a:r>
            <a:endParaRPr/>
          </a:p>
          <a:p>
            <a:pPr indent="0" lvl="0" marL="0" marR="0" rtl="1" algn="r">
              <a:lnSpc>
                <a:spcPct val="100000"/>
              </a:lnSpc>
              <a:spcBef>
                <a:spcPts val="0"/>
              </a:spcBef>
              <a:spcAft>
                <a:spcPts val="0"/>
              </a:spcAft>
              <a:buClr>
                <a:schemeClr val="dk1"/>
              </a:buClr>
              <a:buSzPts val="1200"/>
              <a:buFont typeface="Calibri"/>
              <a:buNone/>
            </a:pPr>
            <a:r>
              <a:t/>
            </a:r>
            <a:endParaRPr b="0" i="0" sz="900" u="none" cap="none" strike="noStrike">
              <a:latin typeface="Gisha"/>
              <a:ea typeface="Gisha"/>
              <a:cs typeface="Gisha"/>
              <a:sym typeface="Gisha"/>
            </a:endParaRPr>
          </a:p>
          <a:p>
            <a:pPr indent="0" lvl="0" marL="0" marR="0" rtl="1" algn="r">
              <a:lnSpc>
                <a:spcPct val="100000"/>
              </a:lnSpc>
              <a:spcBef>
                <a:spcPts val="0"/>
              </a:spcBef>
              <a:spcAft>
                <a:spcPts val="0"/>
              </a:spcAft>
              <a:buClr>
                <a:schemeClr val="dk1"/>
              </a:buClr>
              <a:buSzPts val="1200"/>
              <a:buFont typeface="Gisha"/>
              <a:buNone/>
            </a:pPr>
            <a:r>
              <a:rPr b="0" i="0" lang="iw-IL" sz="900" u="none" cap="none" strike="noStrike">
                <a:latin typeface="Gisha"/>
                <a:ea typeface="Gisha"/>
                <a:cs typeface="Gisha"/>
                <a:sym typeface="Gisha"/>
              </a:rPr>
              <a:t>מנתחי נתונים מפיקים תובנות </a:t>
            </a:r>
            <a:r>
              <a:rPr lang="iw-IL">
                <a:latin typeface="Gisha"/>
                <a:ea typeface="Gisha"/>
                <a:cs typeface="Gisha"/>
                <a:sym typeface="Gisha"/>
              </a:rPr>
              <a:t>ל</a:t>
            </a:r>
            <a:r>
              <a:rPr b="0" i="0" lang="iw-IL" sz="900" u="none" cap="none" strike="noStrike">
                <a:latin typeface="Gisha"/>
                <a:ea typeface="Gisha"/>
                <a:cs typeface="Gisha"/>
                <a:sym typeface="Gisha"/>
              </a:rPr>
              <a:t>קמפיינים</a:t>
            </a:r>
            <a:r>
              <a:rPr lang="iw-IL">
                <a:latin typeface="Gisha"/>
                <a:ea typeface="Gisha"/>
                <a:cs typeface="Gisha"/>
                <a:sym typeface="Gisha"/>
              </a:rPr>
              <a:t>,</a:t>
            </a:r>
            <a:r>
              <a:rPr b="0" i="0" lang="iw-IL" sz="900" u="none" cap="none" strike="noStrike">
                <a:latin typeface="Gisha"/>
                <a:ea typeface="Gisha"/>
                <a:cs typeface="Gisha"/>
                <a:sym typeface="Gisha"/>
              </a:rPr>
              <a:t> למבצעים</a:t>
            </a:r>
            <a:r>
              <a:rPr lang="iw-IL">
                <a:latin typeface="Gisha"/>
                <a:ea typeface="Gisha"/>
                <a:cs typeface="Gisha"/>
                <a:sym typeface="Gisha"/>
              </a:rPr>
              <a:t>,</a:t>
            </a:r>
            <a:r>
              <a:rPr b="0" i="0" lang="iw-IL" sz="900" u="none" cap="none" strike="noStrike">
                <a:latin typeface="Gisha"/>
                <a:ea typeface="Gisha"/>
                <a:cs typeface="Gisha"/>
                <a:sym typeface="Gisha"/>
              </a:rPr>
              <a:t> למתן שירותים</a:t>
            </a:r>
            <a:r>
              <a:rPr lang="iw-IL">
                <a:latin typeface="Gisha"/>
                <a:ea typeface="Gisha"/>
                <a:cs typeface="Gisha"/>
                <a:sym typeface="Gisha"/>
              </a:rPr>
              <a:t>,</a:t>
            </a:r>
            <a:r>
              <a:rPr b="0" i="0" lang="iw-IL" sz="900" u="none" cap="none" strike="noStrike">
                <a:latin typeface="Gisha"/>
                <a:ea typeface="Gisha"/>
                <a:cs typeface="Gisha"/>
                <a:sym typeface="Gisha"/>
              </a:rPr>
              <a:t> למתן הטבות ללקוחות</a:t>
            </a:r>
            <a:r>
              <a:rPr lang="iw-IL">
                <a:latin typeface="Gisha"/>
                <a:ea typeface="Gisha"/>
                <a:cs typeface="Gisha"/>
                <a:sym typeface="Gisha"/>
              </a:rPr>
              <a:t>,</a:t>
            </a:r>
            <a:r>
              <a:rPr b="0" i="0" lang="iw-IL" sz="900" u="none" cap="none" strike="noStrike">
                <a:latin typeface="Gisha"/>
                <a:ea typeface="Gisha"/>
                <a:cs typeface="Gisha"/>
                <a:sym typeface="Gisha"/>
              </a:rPr>
              <a:t> להמלצות לצורך תמחור מוצרים ועוד.</a:t>
            </a:r>
            <a:endParaRPr/>
          </a:p>
          <a:p>
            <a:pPr indent="0" lvl="0" marL="0" marR="0" rtl="1" algn="r">
              <a:lnSpc>
                <a:spcPct val="100000"/>
              </a:lnSpc>
              <a:spcBef>
                <a:spcPts val="0"/>
              </a:spcBef>
              <a:spcAft>
                <a:spcPts val="0"/>
              </a:spcAft>
              <a:buClr>
                <a:schemeClr val="dk1"/>
              </a:buClr>
              <a:buSzPts val="1200"/>
              <a:buFont typeface="Gisha"/>
              <a:buNone/>
            </a:pPr>
            <a:r>
              <a:rPr b="0" i="0" lang="iw-IL" sz="900" u="none" cap="none" strike="noStrike">
                <a:latin typeface="Gisha"/>
                <a:ea typeface="Gisha"/>
                <a:cs typeface="Gisha"/>
                <a:sym typeface="Gisha"/>
              </a:rPr>
              <a:t>בכל ניתוח נתונים על מנתח הנתונים לשים לב שמסקנותיו או המלצותיו אינן פוג</a:t>
            </a:r>
            <a:r>
              <a:rPr lang="iw-IL">
                <a:latin typeface="Gisha"/>
                <a:ea typeface="Gisha"/>
                <a:cs typeface="Gisha"/>
                <a:sym typeface="Gisha"/>
              </a:rPr>
              <a:t>ע</a:t>
            </a:r>
            <a:r>
              <a:rPr b="0" i="0" lang="iw-IL" sz="900" u="none" cap="none" strike="noStrike">
                <a:latin typeface="Gisha"/>
                <a:ea typeface="Gisha"/>
                <a:cs typeface="Gisha"/>
                <a:sym typeface="Gisha"/>
              </a:rPr>
              <a:t>ות בחוק איסור הפליה זה. </a:t>
            </a:r>
            <a:endParaRPr/>
          </a:p>
        </p:txBody>
      </p:sp>
      <p:sp>
        <p:nvSpPr>
          <p:cNvPr id="97" name="Google Shape;97;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1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dk1"/>
              </a:buClr>
              <a:buSzPts val="1200"/>
              <a:buFont typeface="Gisha"/>
              <a:buNone/>
            </a:pPr>
            <a:r>
              <a:rPr b="0" i="0" lang="iw-IL" sz="900" u="none" cap="none" strike="noStrike">
                <a:latin typeface="Gisha"/>
                <a:ea typeface="Gisha"/>
                <a:cs typeface="Gisha"/>
                <a:sym typeface="Gisha"/>
              </a:rPr>
              <a:t>ישנה החרגה בחוק למצבים שבהם אין אפליה </a:t>
            </a:r>
            <a:r>
              <a:rPr lang="iw-IL">
                <a:latin typeface="Gisha"/>
                <a:ea typeface="Gisha"/>
                <a:cs typeface="Gisha"/>
                <a:sym typeface="Gisha"/>
              </a:rPr>
              <a:t>אף על פי </a:t>
            </a:r>
            <a:r>
              <a:rPr b="0" i="0" lang="iw-IL" sz="900" u="none" cap="none" strike="noStrike">
                <a:latin typeface="Gisha"/>
                <a:ea typeface="Gisha"/>
                <a:cs typeface="Gisha"/>
                <a:sym typeface="Gisha"/>
              </a:rPr>
              <a:t>שניתן שירות או יחס שונה </a:t>
            </a:r>
            <a:r>
              <a:rPr lang="iw-IL">
                <a:latin typeface="Gisha"/>
                <a:ea typeface="Gisha"/>
                <a:cs typeface="Gisha"/>
                <a:sym typeface="Gisha"/>
              </a:rPr>
              <a:t>ל</a:t>
            </a:r>
            <a:r>
              <a:rPr b="0" i="0" lang="iw-IL" sz="900" u="none" cap="none" strike="noStrike">
                <a:latin typeface="Gisha"/>
                <a:ea typeface="Gisha"/>
                <a:cs typeface="Gisha"/>
                <a:sym typeface="Gisha"/>
              </a:rPr>
              <a:t>קבוצות שונות באוכלוסייה.</a:t>
            </a:r>
            <a:endParaRPr/>
          </a:p>
          <a:p>
            <a:pPr indent="0" lvl="0" marL="0" marR="0" rtl="1" algn="r">
              <a:lnSpc>
                <a:spcPct val="100000"/>
              </a:lnSpc>
              <a:spcBef>
                <a:spcPts val="0"/>
              </a:spcBef>
              <a:spcAft>
                <a:spcPts val="0"/>
              </a:spcAft>
              <a:buClr>
                <a:schemeClr val="dk1"/>
              </a:buClr>
              <a:buSzPts val="1200"/>
              <a:buFont typeface="Gisha"/>
              <a:buNone/>
            </a:pPr>
            <a:r>
              <a:rPr b="0" i="0" lang="iw-IL" sz="900" u="none" cap="none" strike="noStrike">
                <a:latin typeface="Gisha"/>
                <a:ea typeface="Gisha"/>
                <a:cs typeface="Gisha"/>
                <a:sym typeface="Gisha"/>
              </a:rPr>
              <a:t>החרגה זו תקפה כשהדבר מתחייב ממהות העניין, כמו מוצר שנועד לנשים בלבד או לגברים בלבד (לדוגמ</a:t>
            </a:r>
            <a:r>
              <a:rPr lang="iw-IL">
                <a:latin typeface="Gisha"/>
                <a:ea typeface="Gisha"/>
                <a:cs typeface="Gisha"/>
                <a:sym typeface="Gisha"/>
              </a:rPr>
              <a:t>ה</a:t>
            </a:r>
            <a:r>
              <a:rPr b="0" i="0" lang="iw-IL" sz="900" u="none" cap="none" strike="noStrike">
                <a:latin typeface="Gisha"/>
                <a:ea typeface="Gisha"/>
                <a:cs typeface="Gisha"/>
                <a:sym typeface="Gisha"/>
              </a:rPr>
              <a:t> תרופות מסוימות).</a:t>
            </a:r>
            <a:endParaRPr/>
          </a:p>
          <a:p>
            <a:pPr indent="0" lvl="0" marL="0" marR="0" rtl="1" algn="r">
              <a:lnSpc>
                <a:spcPct val="100000"/>
              </a:lnSpc>
              <a:spcBef>
                <a:spcPts val="0"/>
              </a:spcBef>
              <a:spcAft>
                <a:spcPts val="0"/>
              </a:spcAft>
              <a:buClr>
                <a:schemeClr val="dk1"/>
              </a:buClr>
              <a:buSzPts val="1200"/>
              <a:buFont typeface="Calibri"/>
              <a:buNone/>
            </a:pPr>
            <a:r>
              <a:t/>
            </a:r>
            <a:endParaRPr b="0" i="0" sz="900" u="none" cap="none" strike="noStrike">
              <a:latin typeface="Gisha"/>
              <a:ea typeface="Gisha"/>
              <a:cs typeface="Gisha"/>
              <a:sym typeface="Gisha"/>
            </a:endParaRPr>
          </a:p>
          <a:p>
            <a:pPr indent="0" lvl="0" marL="0" marR="0" rtl="1" algn="r">
              <a:lnSpc>
                <a:spcPct val="100000"/>
              </a:lnSpc>
              <a:spcBef>
                <a:spcPts val="0"/>
              </a:spcBef>
              <a:spcAft>
                <a:spcPts val="0"/>
              </a:spcAft>
              <a:buClr>
                <a:schemeClr val="dk1"/>
              </a:buClr>
              <a:buSzPts val="1200"/>
              <a:buFont typeface="Gisha"/>
              <a:buNone/>
            </a:pPr>
            <a:r>
              <a:rPr b="0" i="0" lang="iw-IL" sz="900" u="none" cap="none" strike="noStrike">
                <a:latin typeface="Gisha"/>
                <a:ea typeface="Gisha"/>
                <a:cs typeface="Gisha"/>
                <a:sym typeface="Gisha"/>
              </a:rPr>
              <a:t>החרגה זו עשויה להתקיים גם אם מנתח הנתונים יוכיח מובהקות מהותית ועניינית בתוצאות חקר הנתונים בין קבוצות מסוימות באוכלוסייה.</a:t>
            </a:r>
            <a:endParaRPr/>
          </a:p>
        </p:txBody>
      </p:sp>
      <p:sp>
        <p:nvSpPr>
          <p:cNvPr id="106" name="Google Shape;106;p1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5" name="Google Shape;115;p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1" algn="r">
              <a:lnSpc>
                <a:spcPct val="100000"/>
              </a:lnSpc>
              <a:spcBef>
                <a:spcPts val="0"/>
              </a:spcBef>
              <a:spcAft>
                <a:spcPts val="0"/>
              </a:spcAft>
              <a:buSzPts val="1400"/>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1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1" algn="r">
              <a:lnSpc>
                <a:spcPct val="100000"/>
              </a:lnSpc>
              <a:spcBef>
                <a:spcPts val="0"/>
              </a:spcBef>
              <a:spcAft>
                <a:spcPts val="0"/>
              </a:spcAft>
              <a:buClr>
                <a:schemeClr val="dk1"/>
              </a:buClr>
              <a:buSzPts val="1200"/>
              <a:buFont typeface="Calibri"/>
              <a:buNone/>
            </a:pPr>
            <a:r>
              <a:rPr lang="iw-IL" sz="900"/>
              <a:t>מסקנות מחקר הנתונים עלולות לגרום לאחד מסוגי האפליות שראינו בשקופית הקודמת. </a:t>
            </a:r>
            <a:endParaRPr/>
          </a:p>
          <a:p>
            <a:pPr indent="0" lvl="0" marL="0" marR="0" rtl="1" algn="r">
              <a:lnSpc>
                <a:spcPct val="100000"/>
              </a:lnSpc>
              <a:spcBef>
                <a:spcPts val="0"/>
              </a:spcBef>
              <a:spcAft>
                <a:spcPts val="0"/>
              </a:spcAft>
              <a:buClr>
                <a:schemeClr val="dk1"/>
              </a:buClr>
              <a:buSzPts val="1200"/>
              <a:buFont typeface="Calibri"/>
              <a:buNone/>
            </a:pPr>
            <a:r>
              <a:rPr lang="iw-IL" sz="900"/>
              <a:t>בשיעור הבא נלמד על צעדים שמנתח הנתונים צריך לעשות כדי למנוע אפליה בניתוח הנתונים.</a:t>
            </a:r>
            <a:endParaRPr/>
          </a:p>
          <a:p>
            <a:pPr indent="0" lvl="0" marL="0" marR="0" rtl="1" algn="r">
              <a:lnSpc>
                <a:spcPct val="100000"/>
              </a:lnSpc>
              <a:spcBef>
                <a:spcPts val="0"/>
              </a:spcBef>
              <a:spcAft>
                <a:spcPts val="0"/>
              </a:spcAft>
              <a:buClr>
                <a:schemeClr val="dk1"/>
              </a:buClr>
              <a:buSzPts val="1200"/>
              <a:buFont typeface="Calibri"/>
              <a:buNone/>
            </a:pPr>
            <a:r>
              <a:t/>
            </a:r>
            <a:endParaRPr sz="900"/>
          </a:p>
        </p:txBody>
      </p:sp>
      <p:sp>
        <p:nvSpPr>
          <p:cNvPr id="124" name="Google Shape;124;p1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a:noFill/>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 Id="rId3"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x">
  <p:cSld name="TITLE_AND_BODY">
    <p:spTree>
      <p:nvGrpSpPr>
        <p:cNvPr id="9" name="Shape 9"/>
        <p:cNvGrpSpPr/>
        <p:nvPr/>
      </p:nvGrpSpPr>
      <p:grpSpPr>
        <a:xfrm>
          <a:off x="0" y="0"/>
          <a:ext cx="0" cy="0"/>
          <a:chOff x="0" y="0"/>
          <a:chExt cx="0" cy="0"/>
        </a:xfrm>
      </p:grpSpPr>
      <p:pic>
        <p:nvPicPr>
          <p:cNvPr descr="Google Shape;7;p1" id="10" name="Google Shape;10;p13"/>
          <p:cNvPicPr preferRelativeResize="0"/>
          <p:nvPr/>
        </p:nvPicPr>
        <p:blipFill rotWithShape="1">
          <a:blip r:embed="rId2">
            <a:alphaModFix/>
          </a:blip>
          <a:srcRect b="25722" l="4362" r="4569" t="19277"/>
          <a:stretch/>
        </p:blipFill>
        <p:spPr>
          <a:xfrm>
            <a:off x="8062575" y="4413899"/>
            <a:ext cx="875052" cy="528477"/>
          </a:xfrm>
          <a:prstGeom prst="rect">
            <a:avLst/>
          </a:prstGeom>
          <a:noFill/>
          <a:ln>
            <a:noFill/>
          </a:ln>
        </p:spPr>
      </p:pic>
      <p:sp>
        <p:nvSpPr>
          <p:cNvPr id="11" name="Google Shape;11;p13"/>
          <p:cNvSpPr/>
          <p:nvPr/>
        </p:nvSpPr>
        <p:spPr>
          <a:xfrm>
            <a:off x="-1" y="5051375"/>
            <a:ext cx="9144002" cy="92102"/>
          </a:xfrm>
          <a:prstGeom prst="rect">
            <a:avLst/>
          </a:prstGeom>
          <a:solidFill>
            <a:srgbClr val="FFC926"/>
          </a:solidFill>
          <a:ln>
            <a:noFill/>
          </a:ln>
        </p:spPr>
        <p:txBody>
          <a:bodyPr anchorCtr="0" anchor="ctr" bIns="45700" lIns="45700" spcFirstLastPara="1" rIns="45700" wrap="square" tIns="45700">
            <a:noAutofit/>
          </a:bodyPr>
          <a:lstStyle/>
          <a:p>
            <a:pPr indent="0" lvl="0" marL="0" marR="0" rtl="0" algn="l">
              <a:lnSpc>
                <a:spcPct val="100000"/>
              </a:lnSpc>
              <a:spcBef>
                <a:spcPts val="0"/>
              </a:spcBef>
              <a:spcAft>
                <a:spcPts val="0"/>
              </a:spcAft>
              <a:buClr>
                <a:srgbClr val="000000"/>
              </a:buClr>
              <a:buSzPts val="1200"/>
              <a:buFont typeface="Assistant"/>
              <a:buNone/>
            </a:pPr>
            <a:r>
              <a:t/>
            </a:r>
            <a:endParaRPr b="0" i="0" sz="1200" u="none" cap="none" strike="noStrike">
              <a:solidFill>
                <a:srgbClr val="000000"/>
              </a:solidFill>
              <a:latin typeface="Calibri"/>
              <a:ea typeface="Calibri"/>
              <a:cs typeface="Calibri"/>
              <a:sym typeface="Calibri"/>
            </a:endParaRPr>
          </a:p>
        </p:txBody>
      </p:sp>
      <p:sp>
        <p:nvSpPr>
          <p:cNvPr id="12" name="Google Shape;12;p13"/>
          <p:cNvSpPr/>
          <p:nvPr/>
        </p:nvSpPr>
        <p:spPr>
          <a:xfrm>
            <a:off x="-2700" y="2696"/>
            <a:ext cx="3561603" cy="199503"/>
          </a:xfrm>
          <a:prstGeom prst="rect">
            <a:avLst/>
          </a:prstGeom>
          <a:solidFill>
            <a:srgbClr val="EEEEEE"/>
          </a:solidFill>
          <a:ln>
            <a:noFill/>
          </a:ln>
        </p:spPr>
        <p:txBody>
          <a:bodyPr anchorCtr="0" anchor="ctr" bIns="45700" lIns="45700" spcFirstLastPara="1" rIns="45700" wrap="square" tIns="45700">
            <a:noAutofit/>
          </a:bodyPr>
          <a:lstStyle/>
          <a:p>
            <a:pPr indent="0" lvl="0" marL="0" marR="0" rtl="0" algn="l">
              <a:lnSpc>
                <a:spcPct val="100000"/>
              </a:lnSpc>
              <a:spcBef>
                <a:spcPts val="0"/>
              </a:spcBef>
              <a:spcAft>
                <a:spcPts val="0"/>
              </a:spcAft>
              <a:buClr>
                <a:srgbClr val="000000"/>
              </a:buClr>
              <a:buSzPts val="1200"/>
              <a:buFont typeface="Assistant"/>
              <a:buNone/>
            </a:pPr>
            <a:r>
              <a:t/>
            </a:r>
            <a:endParaRPr b="0" i="0" sz="1200" u="none" cap="none" strike="noStrike">
              <a:solidFill>
                <a:srgbClr val="000000"/>
              </a:solidFill>
              <a:latin typeface="Calibri"/>
              <a:ea typeface="Calibri"/>
              <a:cs typeface="Calibri"/>
              <a:sym typeface="Calibri"/>
            </a:endParaRPr>
          </a:p>
        </p:txBody>
      </p:sp>
      <p:pic>
        <p:nvPicPr>
          <p:cNvPr descr="Google Shape;135;p15" id="13" name="Google Shape;13;p13"/>
          <p:cNvPicPr preferRelativeResize="0"/>
          <p:nvPr/>
        </p:nvPicPr>
        <p:blipFill rotWithShape="1">
          <a:blip r:embed="rId3">
            <a:alphaModFix/>
          </a:blip>
          <a:srcRect b="0" l="0" r="0" t="0"/>
          <a:stretch/>
        </p:blipFill>
        <p:spPr>
          <a:xfrm rot="351193">
            <a:off x="255009" y="4496940"/>
            <a:ext cx="511994" cy="306046"/>
          </a:xfrm>
          <a:prstGeom prst="rect">
            <a:avLst/>
          </a:prstGeom>
          <a:noFill/>
          <a:ln>
            <a:noFill/>
          </a:ln>
        </p:spPr>
      </p:pic>
      <p:sp>
        <p:nvSpPr>
          <p:cNvPr id="14" name="Google Shape;14;p13"/>
          <p:cNvSpPr txBox="1"/>
          <p:nvPr>
            <p:ph idx="12" type="sldNum"/>
          </p:nvPr>
        </p:nvSpPr>
        <p:spPr>
          <a:xfrm>
            <a:off x="212107" y="4553064"/>
            <a:ext cx="306305" cy="335249"/>
          </a:xfrm>
          <a:prstGeom prst="rect">
            <a:avLst/>
          </a:prstGeom>
          <a:noFill/>
          <a:ln>
            <a:noFill/>
          </a:ln>
        </p:spPr>
        <p:txBody>
          <a:bodyPr anchorCtr="0" anchor="ctr" bIns="91400" lIns="91400" spcFirstLastPara="1" rIns="91400" wrap="square" tIns="91400">
            <a:normAutofit/>
          </a:bodyPr>
          <a:lstStyle>
            <a:lvl1pPr indent="0" lvl="0"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1pPr>
            <a:lvl2pPr indent="0" lvl="1"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2pPr>
            <a:lvl3pPr indent="0" lvl="2"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3pPr>
            <a:lvl4pPr indent="0" lvl="3"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4pPr>
            <a:lvl5pPr indent="0" lvl="4"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5pPr>
            <a:lvl6pPr indent="0" lvl="5"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6pPr>
            <a:lvl7pPr indent="0" lvl="6"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7pPr>
            <a:lvl8pPr indent="0" lvl="7"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8pPr>
            <a:lvl9pPr indent="0" lvl="8" marL="0" marR="0" algn="r">
              <a:lnSpc>
                <a:spcPct val="100000"/>
              </a:lnSpc>
              <a:spcBef>
                <a:spcPts val="0"/>
              </a:spcBef>
              <a:spcAft>
                <a:spcPts val="0"/>
              </a:spcAft>
              <a:buClr>
                <a:srgbClr val="232752"/>
              </a:buClr>
              <a:buSzPts val="900"/>
              <a:buFont typeface="Assistant SemiBold"/>
              <a:buNone/>
              <a:defRPr b="0" i="0" sz="900" u="none" cap="none" strike="noStrike">
                <a:solidFill>
                  <a:srgbClr val="232752"/>
                </a:solidFill>
                <a:latin typeface="Assistant SemiBold"/>
                <a:ea typeface="Assistant SemiBold"/>
                <a:cs typeface="Assistant SemiBold"/>
                <a:sym typeface="Assistant SemiBold"/>
              </a:defRPr>
            </a:lvl9pPr>
          </a:lstStyle>
          <a:p>
            <a:pPr indent="0" lvl="0" marL="0" rtl="0" algn="r">
              <a:spcBef>
                <a:spcPts val="0"/>
              </a:spcBef>
              <a:spcAft>
                <a:spcPts val="0"/>
              </a:spcAft>
              <a:buNone/>
            </a:pPr>
            <a:fld id="{00000000-1234-1234-1234-123412341234}" type="slidenum">
              <a:rPr lang="iw-IL"/>
              <a:t>‹#›</a:t>
            </a:fld>
            <a:endParaRPr/>
          </a:p>
        </p:txBody>
      </p:sp>
      <p:sp>
        <p:nvSpPr>
          <p:cNvPr id="15" name="Google Shape;15;p13"/>
          <p:cNvSpPr txBox="1"/>
          <p:nvPr/>
        </p:nvSpPr>
        <p:spPr>
          <a:xfrm>
            <a:off x="7137317" y="56673"/>
            <a:ext cx="1879738" cy="398749"/>
          </a:xfrm>
          <a:prstGeom prst="rect">
            <a:avLst/>
          </a:prstGeom>
          <a:noFill/>
          <a:ln>
            <a:noFill/>
          </a:ln>
        </p:spPr>
        <p:txBody>
          <a:bodyPr anchorCtr="0" anchor="t" bIns="91400" lIns="91400" spcFirstLastPara="1" rIns="91400" wrap="square" tIns="91400">
            <a:spAutoFit/>
          </a:bodyPr>
          <a:lstStyle/>
          <a:p>
            <a:pPr indent="0" lvl="0" marL="0" marR="0" rtl="0" algn="r">
              <a:lnSpc>
                <a:spcPct val="100000"/>
              </a:lnSpc>
              <a:spcBef>
                <a:spcPts val="0"/>
              </a:spcBef>
              <a:spcAft>
                <a:spcPts val="0"/>
              </a:spcAft>
              <a:buClr>
                <a:srgbClr val="232752"/>
              </a:buClr>
              <a:buSzPts val="1300"/>
              <a:buFont typeface="Assistant ExtraBold"/>
              <a:buNone/>
            </a:pPr>
            <a:r>
              <a:rPr b="0" i="0" lang="iw-IL" sz="1300" u="none" cap="none" strike="noStrike">
                <a:solidFill>
                  <a:srgbClr val="232752"/>
                </a:solidFill>
                <a:latin typeface="Assistant ExtraBold"/>
                <a:ea typeface="Assistant ExtraBold"/>
                <a:cs typeface="Assistant ExtraBold"/>
                <a:sym typeface="Assistant ExtraBold"/>
              </a:rPr>
              <a:t>מהי אפליה?</a:t>
            </a:r>
            <a:endParaRPr b="0" i="0" sz="1200" u="none" cap="none" strike="noStrike">
              <a:solidFill>
                <a:srgbClr val="232752"/>
              </a:solidFill>
              <a:latin typeface="Calibri"/>
              <a:ea typeface="Calibri"/>
              <a:cs typeface="Calibri"/>
              <a:sym typeface="Calibri"/>
            </a:endParaRPr>
          </a:p>
        </p:txBody>
      </p:sp>
      <p:cxnSp>
        <p:nvCxnSpPr>
          <p:cNvPr id="16" name="Google Shape;16;p13"/>
          <p:cNvCxnSpPr/>
          <p:nvPr/>
        </p:nvCxnSpPr>
        <p:spPr>
          <a:xfrm>
            <a:off x="8164640" y="445210"/>
            <a:ext cx="756000" cy="0"/>
          </a:xfrm>
          <a:prstGeom prst="straightConnector1">
            <a:avLst/>
          </a:prstGeom>
          <a:noFill/>
          <a:ln cap="flat" cmpd="sng" w="9525">
            <a:solidFill>
              <a:srgbClr val="918D8E"/>
            </a:solidFill>
            <a:prstDash val="dot"/>
            <a:round/>
            <a:headEnd len="sm" w="sm" type="none"/>
            <a:tailEnd len="sm" w="sm" type="none"/>
          </a:ln>
        </p:spPr>
      </p:cxnSp>
    </p:spTree>
  </p:cSld>
  <p:clrMapOvr>
    <a:masterClrMapping/>
  </p:clrMapOvr>
  <p:extLst>
    <p:ext uri="{DCECCB84-F9BA-43D5-87BE-67443E8EF086}">
      <p15:sldGuideLst>
        <p15:guide id="1" orient="horz" pos="1620">
          <p15:clr>
            <a:srgbClr val="FBAE40"/>
          </p15:clr>
        </p15:guide>
        <p15:guide id="2" pos="28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itle">
  <p:cSld name="TITLE">
    <p:spTree>
      <p:nvGrpSpPr>
        <p:cNvPr id="17" name="Shape 17"/>
        <p:cNvGrpSpPr/>
        <p:nvPr/>
      </p:nvGrpSpPr>
      <p:grpSpPr>
        <a:xfrm>
          <a:off x="0" y="0"/>
          <a:ext cx="0" cy="0"/>
          <a:chOff x="0" y="0"/>
          <a:chExt cx="0" cy="0"/>
        </a:xfrm>
      </p:grpSpPr>
      <p:sp>
        <p:nvSpPr>
          <p:cNvPr id="18" name="Google Shape;18;p14"/>
          <p:cNvSpPr/>
          <p:nvPr/>
        </p:nvSpPr>
        <p:spPr>
          <a:xfrm>
            <a:off x="0" y="5051375"/>
            <a:ext cx="9144000" cy="92102"/>
          </a:xfrm>
          <a:prstGeom prst="rect">
            <a:avLst/>
          </a:prstGeom>
          <a:solidFill>
            <a:srgbClr val="FFC926"/>
          </a:solidFill>
          <a:ln>
            <a:noFill/>
          </a:ln>
        </p:spPr>
        <p:txBody>
          <a:bodyPr anchorCtr="0" anchor="ctr" bIns="45700" lIns="45700" spcFirstLastPara="1" rIns="45700" wrap="square" tIns="45700">
            <a:noAutofit/>
          </a:bodyPr>
          <a:lstStyle/>
          <a:p>
            <a:pPr indent="0" lvl="0" marL="0" marR="0" rtl="0" algn="l">
              <a:lnSpc>
                <a:spcPct val="100000"/>
              </a:lnSpc>
              <a:spcBef>
                <a:spcPts val="0"/>
              </a:spcBef>
              <a:spcAft>
                <a:spcPts val="0"/>
              </a:spcAft>
              <a:buClr>
                <a:srgbClr val="000000"/>
              </a:buClr>
              <a:buSzPts val="1200"/>
              <a:buFont typeface="Assistant"/>
              <a:buNone/>
            </a:pPr>
            <a:r>
              <a:t/>
            </a:r>
            <a:endParaRPr b="0" i="0" sz="1200" u="none" cap="none" strike="noStrike">
              <a:solidFill>
                <a:srgbClr val="000000"/>
              </a:solidFill>
              <a:latin typeface="Calibri"/>
              <a:ea typeface="Calibri"/>
              <a:cs typeface="Calibri"/>
              <a:sym typeface="Calibri"/>
            </a:endParaRPr>
          </a:p>
        </p:txBody>
      </p:sp>
      <p:sp>
        <p:nvSpPr>
          <p:cNvPr id="19" name="Google Shape;19;p14"/>
          <p:cNvSpPr/>
          <p:nvPr/>
        </p:nvSpPr>
        <p:spPr>
          <a:xfrm>
            <a:off x="-2699" y="2696"/>
            <a:ext cx="3561602" cy="199504"/>
          </a:xfrm>
          <a:prstGeom prst="rect">
            <a:avLst/>
          </a:prstGeom>
          <a:solidFill>
            <a:srgbClr val="EEEEEE"/>
          </a:solidFill>
          <a:ln>
            <a:noFill/>
          </a:ln>
        </p:spPr>
        <p:txBody>
          <a:bodyPr anchorCtr="0" anchor="ctr" bIns="45700" lIns="45700" spcFirstLastPara="1" rIns="45700" wrap="square" tIns="45700">
            <a:noAutofit/>
          </a:bodyPr>
          <a:lstStyle/>
          <a:p>
            <a:pPr indent="0" lvl="0" marL="0" marR="0" rtl="0" algn="l">
              <a:lnSpc>
                <a:spcPct val="100000"/>
              </a:lnSpc>
              <a:spcBef>
                <a:spcPts val="0"/>
              </a:spcBef>
              <a:spcAft>
                <a:spcPts val="0"/>
              </a:spcAft>
              <a:buClr>
                <a:srgbClr val="000000"/>
              </a:buClr>
              <a:buSzPts val="1200"/>
              <a:buFont typeface="Assistant"/>
              <a:buNone/>
            </a:pPr>
            <a:r>
              <a:t/>
            </a:r>
            <a:endParaRPr b="0" i="0" sz="1200" u="none" cap="none" strike="noStrike">
              <a:solidFill>
                <a:srgbClr val="000000"/>
              </a:solidFill>
              <a:latin typeface="Calibri"/>
              <a:ea typeface="Calibri"/>
              <a:cs typeface="Calibri"/>
              <a:sym typeface="Calibri"/>
            </a:endParaRPr>
          </a:p>
        </p:txBody>
      </p:sp>
      <p:sp>
        <p:nvSpPr>
          <p:cNvPr id="20" name="Google Shape;20;p14"/>
          <p:cNvSpPr txBox="1"/>
          <p:nvPr/>
        </p:nvSpPr>
        <p:spPr>
          <a:xfrm>
            <a:off x="212107" y="4553064"/>
            <a:ext cx="306305" cy="335249"/>
          </a:xfrm>
          <a:prstGeom prst="rect">
            <a:avLst/>
          </a:prstGeom>
          <a:noFill/>
          <a:ln>
            <a:noFill/>
          </a:ln>
        </p:spPr>
        <p:txBody>
          <a:bodyPr anchorCtr="0" anchor="ctr" bIns="91400" lIns="91400" spcFirstLastPara="1" rIns="91400" wrap="square" tIns="91400">
            <a:normAutofit/>
          </a:bodyPr>
          <a:lstStyle/>
          <a:p>
            <a:pPr indent="0" lvl="0" marL="0" marR="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pic>
        <p:nvPicPr>
          <p:cNvPr descr="Google Shape;7;p1" id="21" name="Google Shape;21;p14"/>
          <p:cNvPicPr preferRelativeResize="0"/>
          <p:nvPr/>
        </p:nvPicPr>
        <p:blipFill rotWithShape="1">
          <a:blip r:embed="rId2">
            <a:alphaModFix/>
          </a:blip>
          <a:srcRect b="25722" l="4362" r="4569" t="19277"/>
          <a:stretch/>
        </p:blipFill>
        <p:spPr>
          <a:xfrm>
            <a:off x="8062575" y="4413899"/>
            <a:ext cx="875052" cy="528477"/>
          </a:xfrm>
          <a:prstGeom prst="rect">
            <a:avLst/>
          </a:prstGeom>
          <a:noFill/>
          <a:ln>
            <a:noFill/>
          </a:ln>
        </p:spPr>
      </p:pic>
      <p:pic>
        <p:nvPicPr>
          <p:cNvPr descr="Google Shape;135;p15" id="22" name="Google Shape;22;p14"/>
          <p:cNvPicPr preferRelativeResize="0"/>
          <p:nvPr/>
        </p:nvPicPr>
        <p:blipFill rotWithShape="1">
          <a:blip r:embed="rId3">
            <a:alphaModFix/>
          </a:blip>
          <a:srcRect b="0" l="0" r="0" t="0"/>
          <a:stretch/>
        </p:blipFill>
        <p:spPr>
          <a:xfrm rot="351193">
            <a:off x="255009" y="4496940"/>
            <a:ext cx="511994" cy="306046"/>
          </a:xfrm>
          <a:prstGeom prst="rect">
            <a:avLst/>
          </a:prstGeom>
          <a:noFill/>
          <a:ln>
            <a:noFill/>
          </a:ln>
        </p:spPr>
      </p:pic>
    </p:spTree>
  </p:cSld>
  <p:clrMapOvr>
    <a:masterClrMapping/>
  </p:clrMapOvr>
  <p:extLst>
    <p:ext uri="{DCECCB84-F9BA-43D5-87BE-67443E8EF086}">
      <p15:sldGuideLst>
        <p15:guide id="1" orient="horz" pos="162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 name="Shape 5"/>
        <p:cNvGrpSpPr/>
        <p:nvPr/>
      </p:nvGrpSpPr>
      <p:grpSpPr>
        <a:xfrm>
          <a:off x="0" y="0"/>
          <a:ext cx="0" cy="0"/>
          <a:chOff x="0" y="0"/>
          <a:chExt cx="0" cy="0"/>
        </a:xfrm>
      </p:grpSpPr>
      <p:sp>
        <p:nvSpPr>
          <p:cNvPr id="6" name="Google Shape;6;p12"/>
          <p:cNvSpPr txBox="1"/>
          <p:nvPr>
            <p:ph type="title"/>
          </p:nvPr>
        </p:nvSpPr>
        <p:spPr>
          <a:xfrm>
            <a:off x="628650" y="273843"/>
            <a:ext cx="7886700" cy="994173"/>
          </a:xfrm>
          <a:prstGeom prst="rect">
            <a:avLst/>
          </a:prstGeom>
          <a:noFill/>
          <a:ln>
            <a:noFill/>
          </a:ln>
        </p:spPr>
        <p:txBody>
          <a:bodyPr anchorCtr="0" anchor="ctr" bIns="34275" lIns="34275" spcFirstLastPara="1" rIns="34275" wrap="square" tIns="34275">
            <a:normAutofit/>
          </a:bodyPr>
          <a:lstStyle>
            <a:lvl1pPr lvl="0" marR="0" rtl="0"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1pPr>
            <a:lvl2pPr lvl="1" marR="0" rtl="1"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2pPr>
            <a:lvl3pPr lvl="2" marR="0" rtl="1"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3pPr>
            <a:lvl4pPr lvl="3" marR="0" rtl="1"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4pPr>
            <a:lvl5pPr lvl="4" marR="0" rtl="1"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5pPr>
            <a:lvl6pPr lvl="5" marR="0" rtl="1"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6pPr>
            <a:lvl7pPr lvl="6" marR="0" rtl="1"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7pPr>
            <a:lvl8pPr lvl="7" marR="0" rtl="1"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8pPr>
            <a:lvl9pPr lvl="8" marR="0" rtl="1" algn="r">
              <a:lnSpc>
                <a:spcPct val="90000"/>
              </a:lnSpc>
              <a:spcBef>
                <a:spcPts val="0"/>
              </a:spcBef>
              <a:spcAft>
                <a:spcPts val="0"/>
              </a:spcAft>
              <a:buClr>
                <a:srgbClr val="000000"/>
              </a:buClr>
              <a:buSzPts val="3200"/>
              <a:buFont typeface="Calibri"/>
              <a:buNone/>
              <a:defRPr b="0" i="0" sz="3200" u="none" cap="none" strike="noStrike">
                <a:solidFill>
                  <a:srgbClr val="000000"/>
                </a:solidFill>
                <a:latin typeface="Calibri"/>
                <a:ea typeface="Calibri"/>
                <a:cs typeface="Calibri"/>
                <a:sym typeface="Calibri"/>
              </a:defRPr>
            </a:lvl9pPr>
          </a:lstStyle>
          <a:p/>
        </p:txBody>
      </p:sp>
      <p:sp>
        <p:nvSpPr>
          <p:cNvPr id="7" name="Google Shape;7;p12"/>
          <p:cNvSpPr txBox="1"/>
          <p:nvPr>
            <p:ph idx="1" type="body"/>
          </p:nvPr>
        </p:nvSpPr>
        <p:spPr>
          <a:xfrm>
            <a:off x="628650" y="1369218"/>
            <a:ext cx="7886700" cy="3263505"/>
          </a:xfrm>
          <a:prstGeom prst="rect">
            <a:avLst/>
          </a:prstGeom>
          <a:noFill/>
          <a:ln>
            <a:noFill/>
          </a:ln>
        </p:spPr>
        <p:txBody>
          <a:bodyPr anchorCtr="0" anchor="t" bIns="34275" lIns="34275" spcFirstLastPara="1" rIns="34275" wrap="square" tIns="34275">
            <a:normAutofit/>
          </a:bodyPr>
          <a:lstStyle>
            <a:lvl1pPr indent="-355600" lvl="0" marL="457200" marR="0" rtl="0"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1pPr>
            <a:lvl2pPr indent="-355600" lvl="1" marL="914400" marR="0" rtl="0"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2pPr>
            <a:lvl3pPr indent="-355600" lvl="2" marL="1371600" marR="0" rtl="0"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3pPr>
            <a:lvl4pPr indent="-355600" lvl="3" marL="1828800" marR="0" rtl="0"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4pPr>
            <a:lvl5pPr indent="-355600" lvl="4" marL="2286000" marR="0" rtl="0"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5pPr>
            <a:lvl6pPr indent="-355600" lvl="5" marL="2743200" marR="0" rtl="1"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6pPr>
            <a:lvl7pPr indent="-355600" lvl="6" marL="3200400" marR="0" rtl="1"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7pPr>
            <a:lvl8pPr indent="-355600" lvl="7" marL="3657600" marR="0" rtl="1"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8pPr>
            <a:lvl9pPr indent="-355600" lvl="8" marL="4114800" marR="0" rtl="1" algn="r">
              <a:lnSpc>
                <a:spcPct val="90000"/>
              </a:lnSpc>
              <a:spcBef>
                <a:spcPts val="700"/>
              </a:spcBef>
              <a:spcAft>
                <a:spcPts val="0"/>
              </a:spcAft>
              <a:buClr>
                <a:srgbClr val="000000"/>
              </a:buClr>
              <a:buSzPts val="2000"/>
              <a:buFont typeface="Arial"/>
              <a:buChar char="•"/>
              <a:defRPr b="0" i="0" sz="2000" u="none" cap="none" strike="noStrike">
                <a:solidFill>
                  <a:srgbClr val="000000"/>
                </a:solidFill>
                <a:latin typeface="Calibri"/>
                <a:ea typeface="Calibri"/>
                <a:cs typeface="Calibri"/>
                <a:sym typeface="Calibri"/>
              </a:defRPr>
            </a:lvl9pPr>
          </a:lstStyle>
          <a:p/>
        </p:txBody>
      </p:sp>
      <p:sp>
        <p:nvSpPr>
          <p:cNvPr id="8" name="Google Shape;8;p12"/>
          <p:cNvSpPr txBox="1"/>
          <p:nvPr>
            <p:ph idx="12" type="sldNum"/>
          </p:nvPr>
        </p:nvSpPr>
        <p:spPr>
          <a:xfrm>
            <a:off x="628650" y="4812657"/>
            <a:ext cx="197143" cy="183055"/>
          </a:xfrm>
          <a:prstGeom prst="rect">
            <a:avLst/>
          </a:prstGeom>
          <a:noFill/>
          <a:ln>
            <a:noFill/>
          </a:ln>
        </p:spPr>
        <p:txBody>
          <a:bodyPr anchorCtr="0" anchor="ctr" bIns="34275" lIns="34275" spcFirstLastPara="1" rIns="34275" wrap="square" tIns="34275">
            <a:spAutoFit/>
          </a:bodyPr>
          <a:lstStyle>
            <a:lvl1pPr indent="0" lvl="0"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1pPr>
            <a:lvl2pPr indent="0" lvl="1"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2pPr>
            <a:lvl3pPr indent="0" lvl="2"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3pPr>
            <a:lvl4pPr indent="0" lvl="3"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4pPr>
            <a:lvl5pPr indent="0" lvl="4"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5pPr>
            <a:lvl6pPr indent="0" lvl="5"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6pPr>
            <a:lvl7pPr indent="0" lvl="6"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7pPr>
            <a:lvl8pPr indent="0" lvl="7"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8pPr>
            <a:lvl9pPr indent="0" lvl="8" marL="0" marR="0" rtl="1" algn="l">
              <a:lnSpc>
                <a:spcPct val="100000"/>
              </a:lnSpc>
              <a:spcBef>
                <a:spcPts val="0"/>
              </a:spcBef>
              <a:spcAft>
                <a:spcPts val="0"/>
              </a:spcAft>
              <a:buClr>
                <a:srgbClr val="888888"/>
              </a:buClr>
              <a:buSzPts val="900"/>
              <a:buFont typeface="Calibri"/>
              <a:buNone/>
              <a:defRPr b="0" i="0" sz="900" u="none" cap="none" strike="noStrike">
                <a:solidFill>
                  <a:srgbClr val="888888"/>
                </a:solidFill>
                <a:latin typeface="Calibri"/>
                <a:ea typeface="Calibri"/>
                <a:cs typeface="Calibri"/>
                <a:sym typeface="Calibri"/>
              </a:defRPr>
            </a:lvl9pPr>
          </a:lstStyle>
          <a:p>
            <a:pPr indent="0" lvl="0" marL="0" rtl="1" algn="l">
              <a:spcBef>
                <a:spcPts val="0"/>
              </a:spcBef>
              <a:spcAft>
                <a:spcPts val="0"/>
              </a:spcAft>
              <a:buNone/>
            </a:pPr>
            <a:fld id="{00000000-1234-1234-1234-123412341234}" type="slidenum">
              <a:rPr lang="iw-IL"/>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162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 Id="rId4" Type="http://schemas.openxmlformats.org/officeDocument/2006/relationships/image" Target="../media/image3.png"/><Relationship Id="rId5" Type="http://schemas.openxmlformats.org/officeDocument/2006/relationships/image" Target="../media/image1.png"/><Relationship Id="rId6" Type="http://schemas.openxmlformats.org/officeDocument/2006/relationships/image" Target="../media/image18.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3.png"/><Relationship Id="rId4" Type="http://schemas.openxmlformats.org/officeDocument/2006/relationships/image" Target="../media/image1.png"/><Relationship Id="rId5" Type="http://schemas.openxmlformats.org/officeDocument/2006/relationships/image" Target="../media/image21.png"/><Relationship Id="rId6" Type="http://schemas.openxmlformats.org/officeDocument/2006/relationships/hyperlink" Target="https://pixabay.com/" TargetMode="External"/><Relationship Id="rId7" Type="http://schemas.openxmlformats.org/officeDocument/2006/relationships/hyperlink" Target="http://www.shutterstock.com/" TargetMode="External"/></Relationships>
</file>

<file path=ppt/slides/_rels/slide2.xml.rels><?xml version="1.0" encoding="UTF-8" standalone="yes"?><Relationships xmlns="http://schemas.openxmlformats.org/package/2006/relationships"><Relationship Id="rId11" Type="http://schemas.openxmlformats.org/officeDocument/2006/relationships/image" Target="../media/image7.png"/><Relationship Id="rId10" Type="http://schemas.openxmlformats.org/officeDocument/2006/relationships/image" Target="../media/image17.png"/><Relationship Id="rId13" Type="http://schemas.openxmlformats.org/officeDocument/2006/relationships/image" Target="../media/image13.png"/><Relationship Id="rId12" Type="http://schemas.openxmlformats.org/officeDocument/2006/relationships/image" Target="../media/image15.png"/><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9.png"/><Relationship Id="rId4" Type="http://schemas.openxmlformats.org/officeDocument/2006/relationships/image" Target="../media/image10.png"/><Relationship Id="rId9" Type="http://schemas.openxmlformats.org/officeDocument/2006/relationships/image" Target="../media/image12.png"/><Relationship Id="rId5" Type="http://schemas.openxmlformats.org/officeDocument/2006/relationships/image" Target="../media/image19.png"/><Relationship Id="rId6" Type="http://schemas.openxmlformats.org/officeDocument/2006/relationships/image" Target="../media/image14.png"/><Relationship Id="rId7" Type="http://schemas.openxmlformats.org/officeDocument/2006/relationships/image" Target="../media/image5.png"/><Relationship Id="rId8"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3.png"/><Relationship Id="rId4" Type="http://schemas.openxmlformats.org/officeDocument/2006/relationships/image" Target="../media/image16.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3.png"/><Relationship Id="rId4" Type="http://schemas.openxmlformats.org/officeDocument/2006/relationships/image" Target="../media/image1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3.png"/><Relationship Id="rId4" Type="http://schemas.openxmlformats.org/officeDocument/2006/relationships/image" Target="../media/image1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3.png"/><Relationship Id="rId4" Type="http://schemas.openxmlformats.org/officeDocument/2006/relationships/image" Target="../media/image2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3.png"/><Relationship Id="rId4" Type="http://schemas.openxmlformats.org/officeDocument/2006/relationships/image" Target="../media/image2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3.png"/><Relationship Id="rId4" Type="http://schemas.openxmlformats.org/officeDocument/2006/relationships/image" Target="../media/image16.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 name="Shape 26"/>
        <p:cNvGrpSpPr/>
        <p:nvPr/>
      </p:nvGrpSpPr>
      <p:grpSpPr>
        <a:xfrm>
          <a:off x="0" y="0"/>
          <a:ext cx="0" cy="0"/>
          <a:chOff x="0" y="0"/>
          <a:chExt cx="0" cy="0"/>
        </a:xfrm>
      </p:grpSpPr>
      <p:sp>
        <p:nvSpPr>
          <p:cNvPr id="27" name="Google Shape;27;p1"/>
          <p:cNvSpPr/>
          <p:nvPr/>
        </p:nvSpPr>
        <p:spPr>
          <a:xfrm>
            <a:off x="34755" y="4400441"/>
            <a:ext cx="8937972" cy="621935"/>
          </a:xfrm>
          <a:prstGeom prst="rect">
            <a:avLst/>
          </a:prstGeom>
          <a:solidFill>
            <a:srgbClr val="FFFFFF"/>
          </a:solidFill>
          <a:ln>
            <a:noFill/>
          </a:ln>
        </p:spPr>
        <p:txBody>
          <a:bodyPr anchorCtr="0" anchor="ctr" bIns="34275" lIns="34275" spcFirstLastPara="1" rIns="34275" wrap="square" tIns="34275">
            <a:noAutofit/>
          </a:bodyPr>
          <a:lstStyle/>
          <a:p>
            <a:pPr indent="0" lvl="0" marL="0" marR="0" rtl="1" algn="r">
              <a:lnSpc>
                <a:spcPct val="100000"/>
              </a:lnSpc>
              <a:spcBef>
                <a:spcPts val="0"/>
              </a:spcBef>
              <a:spcAft>
                <a:spcPts val="0"/>
              </a:spcAft>
              <a:buClr>
                <a:srgbClr val="000000"/>
              </a:buClr>
              <a:buSzPts val="1200"/>
              <a:buFont typeface="Calibri"/>
              <a:buNone/>
            </a:pPr>
            <a:r>
              <a:t/>
            </a:r>
            <a:endParaRPr b="0" i="0" sz="1200" u="none" cap="none" strike="noStrike">
              <a:solidFill>
                <a:srgbClr val="000000"/>
              </a:solidFill>
              <a:latin typeface="Calibri"/>
              <a:ea typeface="Calibri"/>
              <a:cs typeface="Calibri"/>
              <a:sym typeface="Calibri"/>
            </a:endParaRPr>
          </a:p>
        </p:txBody>
      </p:sp>
      <p:pic>
        <p:nvPicPr>
          <p:cNvPr descr="Google Shape;55;p13" id="28" name="Google Shape;28;p1"/>
          <p:cNvPicPr preferRelativeResize="0"/>
          <p:nvPr/>
        </p:nvPicPr>
        <p:blipFill rotWithShape="1">
          <a:blip r:embed="rId3">
            <a:alphaModFix/>
          </a:blip>
          <a:srcRect b="25722" l="4362" r="4571" t="19277"/>
          <a:stretch/>
        </p:blipFill>
        <p:spPr>
          <a:xfrm>
            <a:off x="6779769" y="477672"/>
            <a:ext cx="1666303" cy="1006356"/>
          </a:xfrm>
          <a:prstGeom prst="rect">
            <a:avLst/>
          </a:prstGeom>
          <a:noFill/>
          <a:ln>
            <a:noFill/>
          </a:ln>
        </p:spPr>
      </p:pic>
      <p:pic>
        <p:nvPicPr>
          <p:cNvPr descr="Google Shape;60;p13" id="29" name="Google Shape;29;p1"/>
          <p:cNvPicPr preferRelativeResize="0"/>
          <p:nvPr/>
        </p:nvPicPr>
        <p:blipFill rotWithShape="1">
          <a:blip r:embed="rId4">
            <a:alphaModFix/>
          </a:blip>
          <a:srcRect b="0" l="0" r="0" t="0"/>
          <a:stretch/>
        </p:blipFill>
        <p:spPr>
          <a:xfrm rot="3173668">
            <a:off x="5649963" y="1530371"/>
            <a:ext cx="302879" cy="668401"/>
          </a:xfrm>
          <a:prstGeom prst="rect">
            <a:avLst/>
          </a:prstGeom>
          <a:noFill/>
          <a:ln>
            <a:noFill/>
          </a:ln>
        </p:spPr>
      </p:pic>
      <p:sp>
        <p:nvSpPr>
          <p:cNvPr id="30" name="Google Shape;30;p1"/>
          <p:cNvSpPr txBox="1"/>
          <p:nvPr/>
        </p:nvSpPr>
        <p:spPr>
          <a:xfrm>
            <a:off x="4708626" y="2036447"/>
            <a:ext cx="3737446" cy="1279649"/>
          </a:xfrm>
          <a:prstGeom prst="rect">
            <a:avLst/>
          </a:prstGeom>
          <a:noFill/>
          <a:ln>
            <a:noFill/>
          </a:ln>
        </p:spPr>
        <p:txBody>
          <a:bodyPr anchorCtr="0" anchor="t" bIns="68550" lIns="68550" spcFirstLastPara="1" rIns="68550" wrap="square" tIns="68550">
            <a:spAutoFit/>
          </a:bodyPr>
          <a:lstStyle/>
          <a:p>
            <a:pPr indent="0" lvl="0" marL="0" marR="0" rtl="1" algn="r">
              <a:lnSpc>
                <a:spcPct val="102777"/>
              </a:lnSpc>
              <a:spcBef>
                <a:spcPts val="0"/>
              </a:spcBef>
              <a:spcAft>
                <a:spcPts val="0"/>
              </a:spcAft>
              <a:buClr>
                <a:srgbClr val="232752"/>
              </a:buClr>
              <a:buSzPts val="3600"/>
              <a:buFont typeface="Assistant ExtraBold"/>
              <a:buNone/>
            </a:pPr>
            <a:r>
              <a:rPr b="0" i="0" lang="iw-IL" sz="3600" u="none" cap="none" strike="noStrike">
                <a:solidFill>
                  <a:srgbClr val="232752"/>
                </a:solidFill>
                <a:latin typeface="Assistant ExtraBold"/>
                <a:ea typeface="Assistant ExtraBold"/>
                <a:cs typeface="Assistant ExtraBold"/>
                <a:sym typeface="Assistant ExtraBold"/>
              </a:rPr>
              <a:t>מהי אפליה?</a:t>
            </a:r>
            <a:endParaRPr/>
          </a:p>
          <a:p>
            <a:pPr indent="0" lvl="0" marL="0" marR="0" rtl="1" algn="r">
              <a:lnSpc>
                <a:spcPct val="102777"/>
              </a:lnSpc>
              <a:spcBef>
                <a:spcPts val="0"/>
              </a:spcBef>
              <a:spcAft>
                <a:spcPts val="0"/>
              </a:spcAft>
              <a:buClr>
                <a:srgbClr val="232752"/>
              </a:buClr>
              <a:buSzPts val="3600"/>
              <a:buFont typeface="Assistant ExtraBold"/>
              <a:buNone/>
            </a:pPr>
            <a:r>
              <a:rPr b="0" i="0" lang="iw-IL" sz="3600" u="none" cap="none" strike="noStrike">
                <a:solidFill>
                  <a:srgbClr val="00B0F0"/>
                </a:solidFill>
                <a:latin typeface="Assistant ExtraBold"/>
                <a:ea typeface="Assistant ExtraBold"/>
                <a:cs typeface="Assistant ExtraBold"/>
                <a:sym typeface="Assistant ExtraBold"/>
              </a:rPr>
              <a:t>Discrimination</a:t>
            </a:r>
            <a:endParaRPr b="0" i="0" sz="1200" u="none" cap="none" strike="noStrike">
              <a:solidFill>
                <a:srgbClr val="00B0F0"/>
              </a:solidFill>
              <a:latin typeface="Calibri"/>
              <a:ea typeface="Calibri"/>
              <a:cs typeface="Calibri"/>
              <a:sym typeface="Calibri"/>
            </a:endParaRPr>
          </a:p>
        </p:txBody>
      </p:sp>
      <p:pic>
        <p:nvPicPr>
          <p:cNvPr descr="Google Shape;62;p13" id="31" name="Google Shape;31;p1"/>
          <p:cNvPicPr preferRelativeResize="0"/>
          <p:nvPr/>
        </p:nvPicPr>
        <p:blipFill rotWithShape="1">
          <a:blip r:embed="rId5">
            <a:alphaModFix/>
          </a:blip>
          <a:srcRect b="0" l="0" r="0" t="0"/>
          <a:stretch/>
        </p:blipFill>
        <p:spPr>
          <a:xfrm rot="-2133876">
            <a:off x="7680410" y="3831199"/>
            <a:ext cx="837786" cy="500777"/>
          </a:xfrm>
          <a:prstGeom prst="rect">
            <a:avLst/>
          </a:prstGeom>
          <a:noFill/>
          <a:ln>
            <a:noFill/>
          </a:ln>
        </p:spPr>
      </p:pic>
      <p:sp>
        <p:nvSpPr>
          <p:cNvPr id="32" name="Google Shape;32;p1"/>
          <p:cNvSpPr/>
          <p:nvPr/>
        </p:nvSpPr>
        <p:spPr>
          <a:xfrm>
            <a:off x="7450453" y="33410"/>
            <a:ext cx="1585291" cy="515714"/>
          </a:xfrm>
          <a:prstGeom prst="rect">
            <a:avLst/>
          </a:prstGeom>
          <a:solidFill>
            <a:srgbClr val="FFFFFF"/>
          </a:solidFill>
          <a:ln>
            <a:noFill/>
          </a:ln>
        </p:spPr>
        <p:txBody>
          <a:bodyPr anchorCtr="0" anchor="ctr" bIns="34275" lIns="34275" spcFirstLastPara="1" rIns="34275" wrap="square" tIns="34275">
            <a:noAutofit/>
          </a:bodyPr>
          <a:lstStyle/>
          <a:p>
            <a:pPr indent="0" lvl="0" marL="0" marR="0" rtl="1" algn="r">
              <a:lnSpc>
                <a:spcPct val="100000"/>
              </a:lnSpc>
              <a:spcBef>
                <a:spcPts val="0"/>
              </a:spcBef>
              <a:spcAft>
                <a:spcPts val="0"/>
              </a:spcAft>
              <a:buClr>
                <a:srgbClr val="000000"/>
              </a:buClr>
              <a:buSzPts val="1200"/>
              <a:buFont typeface="Calibri"/>
              <a:buNone/>
            </a:pPr>
            <a:r>
              <a:t/>
            </a:r>
            <a:endParaRPr b="0" i="0" sz="1200" u="none" cap="none" strike="noStrike">
              <a:solidFill>
                <a:srgbClr val="000000"/>
              </a:solidFill>
              <a:latin typeface="Calibri"/>
              <a:ea typeface="Calibri"/>
              <a:cs typeface="Calibri"/>
              <a:sym typeface="Calibri"/>
            </a:endParaRPr>
          </a:p>
        </p:txBody>
      </p:sp>
      <p:pic>
        <p:nvPicPr>
          <p:cNvPr id="33" name="Google Shape;33;p1"/>
          <p:cNvPicPr preferRelativeResize="0"/>
          <p:nvPr/>
        </p:nvPicPr>
        <p:blipFill rotWithShape="1">
          <a:blip r:embed="rId6">
            <a:alphaModFix/>
          </a:blip>
          <a:srcRect b="0" l="0" r="0" t="0"/>
          <a:stretch/>
        </p:blipFill>
        <p:spPr>
          <a:xfrm>
            <a:off x="450928" y="735551"/>
            <a:ext cx="4430066" cy="370861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4"/>
          <p:cNvSpPr txBox="1"/>
          <p:nvPr>
            <p:ph idx="12" type="sldNum"/>
          </p:nvPr>
        </p:nvSpPr>
        <p:spPr>
          <a:xfrm>
            <a:off x="265027" y="4553064"/>
            <a:ext cx="323448"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136" name="Google Shape;136;p4"/>
          <p:cNvSpPr txBox="1"/>
          <p:nvPr/>
        </p:nvSpPr>
        <p:spPr>
          <a:xfrm>
            <a:off x="4472412" y="508132"/>
            <a:ext cx="4241553" cy="707184"/>
          </a:xfrm>
          <a:prstGeom prst="rect">
            <a:avLst/>
          </a:prstGeom>
          <a:noFill/>
          <a:ln>
            <a:noFill/>
          </a:ln>
        </p:spPr>
        <p:txBody>
          <a:bodyPr anchorCtr="0" anchor="t" bIns="68550" lIns="68550" spcFirstLastPara="1" rIns="68550" wrap="square" tIns="68550">
            <a:spAutoFit/>
          </a:bodyPr>
          <a:lstStyle/>
          <a:p>
            <a:pPr indent="0" lvl="0" marL="0" marR="0" rtl="1" algn="r">
              <a:lnSpc>
                <a:spcPct val="132142"/>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אפליה </a:t>
            </a:r>
            <a:r>
              <a:rPr b="0" i="0" lang="iw-IL" sz="2800" u="none" cap="none" strike="noStrike">
                <a:solidFill>
                  <a:srgbClr val="027EAA"/>
                </a:solidFill>
                <a:latin typeface="Assistant ExtraBold"/>
                <a:ea typeface="Assistant ExtraBold"/>
                <a:cs typeface="Assistant ExtraBold"/>
                <a:sym typeface="Assistant ExtraBold"/>
              </a:rPr>
              <a:t>ישירה</a:t>
            </a:r>
            <a:r>
              <a:rPr b="0" i="0" lang="iw-IL" sz="2800" u="none" cap="none" strike="noStrike">
                <a:solidFill>
                  <a:srgbClr val="00B0F0"/>
                </a:solidFill>
                <a:latin typeface="Assistant ExtraBold"/>
                <a:ea typeface="Assistant ExtraBold"/>
                <a:cs typeface="Assistant ExtraBold"/>
                <a:sym typeface="Assistant ExtraBold"/>
              </a:rPr>
              <a:t> בניתוח נתונים</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137" name="Google Shape;137;p4"/>
          <p:cNvPicPr preferRelativeResize="0"/>
          <p:nvPr/>
        </p:nvPicPr>
        <p:blipFill rotWithShape="1">
          <a:blip r:embed="rId3">
            <a:alphaModFix/>
          </a:blip>
          <a:srcRect b="0" l="0" r="0" t="0"/>
          <a:stretch/>
        </p:blipFill>
        <p:spPr>
          <a:xfrm rot="3173668">
            <a:off x="4336440" y="279536"/>
            <a:ext cx="271944" cy="600133"/>
          </a:xfrm>
          <a:prstGeom prst="rect">
            <a:avLst/>
          </a:prstGeom>
          <a:noFill/>
          <a:ln>
            <a:noFill/>
          </a:ln>
        </p:spPr>
      </p:pic>
      <p:sp>
        <p:nvSpPr>
          <p:cNvPr id="138" name="Google Shape;138;p4"/>
          <p:cNvSpPr txBox="1"/>
          <p:nvPr/>
        </p:nvSpPr>
        <p:spPr>
          <a:xfrm>
            <a:off x="1685033" y="1502282"/>
            <a:ext cx="6028200" cy="424691"/>
          </a:xfrm>
          <a:prstGeom prst="rect">
            <a:avLst/>
          </a:prstGeom>
          <a:noFill/>
          <a:ln>
            <a:noFill/>
          </a:ln>
        </p:spPr>
        <p:txBody>
          <a:bodyPr anchorCtr="0" anchor="t" bIns="45700" lIns="91425" spcFirstLastPara="1" rIns="91425" wrap="square" tIns="45700">
            <a:spAutoFit/>
          </a:bodyPr>
          <a:lstStyle/>
          <a:p>
            <a:pPr indent="0" lvl="0" marL="0" marR="0" rtl="1" algn="ctr">
              <a:lnSpc>
                <a:spcPct val="120000"/>
              </a:lnSpc>
              <a:spcBef>
                <a:spcPts val="0"/>
              </a:spcBef>
              <a:spcAft>
                <a:spcPts val="0"/>
              </a:spcAft>
              <a:buClr>
                <a:srgbClr val="595959"/>
              </a:buClr>
              <a:buSzPts val="2000"/>
              <a:buFont typeface="Gisha"/>
              <a:buNone/>
            </a:pPr>
            <a:r>
              <a:rPr b="0" i="0" lang="iw-IL" sz="1800" u="none" cap="none" strike="noStrike">
                <a:solidFill>
                  <a:srgbClr val="232752"/>
                </a:solidFill>
                <a:latin typeface="Assistant ExtraBold"/>
                <a:ea typeface="Assistant ExtraBold"/>
                <a:cs typeface="Assistant ExtraBold"/>
                <a:sym typeface="Assistant ExtraBold"/>
              </a:rPr>
              <a:t>ניתוח משתנה מפלה באופן ישיר</a:t>
            </a:r>
            <a:endParaRPr b="0" i="0" sz="1800" u="none" cap="none" strike="noStrike">
              <a:solidFill>
                <a:srgbClr val="232752"/>
              </a:solidFill>
              <a:latin typeface="Assistant ExtraBold"/>
              <a:ea typeface="Assistant ExtraBold"/>
              <a:cs typeface="Assistant ExtraBold"/>
              <a:sym typeface="Assistant ExtraBold"/>
            </a:endParaRPr>
          </a:p>
        </p:txBody>
      </p:sp>
      <p:graphicFrame>
        <p:nvGraphicFramePr>
          <p:cNvPr id="139" name="Google Shape;139;p4"/>
          <p:cNvGraphicFramePr/>
          <p:nvPr/>
        </p:nvGraphicFramePr>
        <p:xfrm>
          <a:off x="2135484" y="2123315"/>
          <a:ext cx="3000000" cy="3000000"/>
        </p:xfrm>
        <a:graphic>
          <a:graphicData uri="http://schemas.openxmlformats.org/drawingml/2006/table">
            <a:tbl>
              <a:tblPr>
                <a:noFill/>
                <a:tableStyleId>{0653ACB7-C1D7-463D-800A-FA8C9942AED5}</a:tableStyleId>
              </a:tblPr>
              <a:tblGrid>
                <a:gridCol w="2442225"/>
                <a:gridCol w="2430800"/>
              </a:tblGrid>
              <a:tr h="360000">
                <a:tc>
                  <a:txBody>
                    <a:bodyPr/>
                    <a:lstStyle/>
                    <a:p>
                      <a:pPr indent="0" lvl="0" marL="0" marR="0" rtl="1" algn="ctr">
                        <a:lnSpc>
                          <a:spcPct val="100000"/>
                        </a:lnSpc>
                        <a:spcBef>
                          <a:spcPts val="0"/>
                        </a:spcBef>
                        <a:spcAft>
                          <a:spcPts val="0"/>
                        </a:spcAft>
                        <a:buClr>
                          <a:srgbClr val="000000"/>
                        </a:buClr>
                        <a:buSzPts val="1600"/>
                        <a:buFont typeface="Arial"/>
                        <a:buNone/>
                      </a:pPr>
                      <a:r>
                        <a:rPr b="1" lang="iw-IL" sz="1600" u="none" cap="none" strike="noStrike">
                          <a:solidFill>
                            <a:schemeClr val="lt1"/>
                          </a:solidFill>
                          <a:latin typeface="Assistant"/>
                          <a:ea typeface="Assistant"/>
                          <a:cs typeface="Assistant"/>
                          <a:sym typeface="Assistant"/>
                        </a:rPr>
                        <a:t>מגדר הלקוח</a:t>
                      </a:r>
                      <a:endParaRPr b="1" sz="1600" u="none" cap="none" strike="noStrike">
                        <a:solidFill>
                          <a:schemeClr val="lt1"/>
                        </a:solidFill>
                        <a:latin typeface="Assistant"/>
                        <a:ea typeface="Assistant"/>
                        <a:cs typeface="Assistant"/>
                        <a:sym typeface="Assistant"/>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232752"/>
                    </a:solidFill>
                  </a:tcPr>
                </a:tc>
                <a:tc>
                  <a:txBody>
                    <a:bodyPr/>
                    <a:lstStyle/>
                    <a:p>
                      <a:pPr indent="0" lvl="0" marL="0" marR="0" rtl="1" algn="ctr">
                        <a:lnSpc>
                          <a:spcPct val="100000"/>
                        </a:lnSpc>
                        <a:spcBef>
                          <a:spcPts val="0"/>
                        </a:spcBef>
                        <a:spcAft>
                          <a:spcPts val="0"/>
                        </a:spcAft>
                        <a:buClr>
                          <a:srgbClr val="000000"/>
                        </a:buClr>
                        <a:buSzPts val="1600"/>
                        <a:buFont typeface="Arial"/>
                        <a:buNone/>
                      </a:pPr>
                      <a:r>
                        <a:rPr b="1" lang="iw-IL" sz="1600" u="none" cap="none" strike="noStrike">
                          <a:solidFill>
                            <a:schemeClr val="lt1"/>
                          </a:solidFill>
                          <a:latin typeface="Assistant"/>
                          <a:ea typeface="Assistant"/>
                          <a:cs typeface="Assistant"/>
                          <a:sym typeface="Assistant"/>
                        </a:rPr>
                        <a:t>רווח ממוצע למרצפת</a:t>
                      </a:r>
                      <a:endParaRPr b="1" sz="1600" u="none" cap="none" strike="noStrike">
                        <a:solidFill>
                          <a:schemeClr val="lt1"/>
                        </a:solidFill>
                        <a:latin typeface="Assistant"/>
                        <a:ea typeface="Assistant"/>
                        <a:cs typeface="Assistant"/>
                        <a:sym typeface="Assistant"/>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232752"/>
                    </a:solidFill>
                  </a:tcPr>
                </a:tc>
              </a:tr>
              <a:tr h="360000">
                <a:tc>
                  <a:txBody>
                    <a:bodyPr/>
                    <a:lstStyle/>
                    <a:p>
                      <a:pPr indent="0" lvl="0" marL="0" marR="0" rtl="1" algn="ctr">
                        <a:lnSpc>
                          <a:spcPct val="100000"/>
                        </a:lnSpc>
                        <a:spcBef>
                          <a:spcPts val="0"/>
                        </a:spcBef>
                        <a:spcAft>
                          <a:spcPts val="0"/>
                        </a:spcAft>
                        <a:buClr>
                          <a:srgbClr val="000000"/>
                        </a:buClr>
                        <a:buSzPts val="1600"/>
                        <a:buFont typeface="Arial"/>
                        <a:buNone/>
                      </a:pPr>
                      <a:r>
                        <a:rPr lang="iw-IL" sz="1600" u="none" cap="none" strike="noStrike">
                          <a:solidFill>
                            <a:srgbClr val="232752"/>
                          </a:solidFill>
                          <a:latin typeface="Assistant SemiBold"/>
                          <a:ea typeface="Assistant SemiBold"/>
                          <a:cs typeface="Assistant SemiBold"/>
                          <a:sym typeface="Assistant SemiBold"/>
                        </a:rPr>
                        <a:t>זכר</a:t>
                      </a:r>
                      <a:endParaRPr sz="16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chemeClr val="lt1"/>
                    </a:solidFill>
                  </a:tcPr>
                </a:tc>
                <a:tc>
                  <a:txBody>
                    <a:bodyPr/>
                    <a:lstStyle/>
                    <a:p>
                      <a:pPr indent="0" lvl="0" marL="0" marR="0" rtl="1" algn="ctr">
                        <a:lnSpc>
                          <a:spcPct val="100000"/>
                        </a:lnSpc>
                        <a:spcBef>
                          <a:spcPts val="0"/>
                        </a:spcBef>
                        <a:spcAft>
                          <a:spcPts val="0"/>
                        </a:spcAft>
                        <a:buClr>
                          <a:srgbClr val="000000"/>
                        </a:buClr>
                        <a:buSzPts val="1600"/>
                        <a:buFont typeface="Arial"/>
                        <a:buNone/>
                      </a:pPr>
                      <a:r>
                        <a:rPr lang="iw-IL" sz="1600" u="none" cap="none" strike="noStrike">
                          <a:solidFill>
                            <a:srgbClr val="232752"/>
                          </a:solidFill>
                          <a:latin typeface="Assistant SemiBold"/>
                          <a:ea typeface="Assistant SemiBold"/>
                          <a:cs typeface="Assistant SemiBold"/>
                          <a:sym typeface="Assistant SemiBold"/>
                        </a:rPr>
                        <a:t>50</a:t>
                      </a:r>
                      <a:endParaRPr sz="16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chemeClr val="lt1"/>
                    </a:solidFill>
                  </a:tcPr>
                </a:tc>
              </a:tr>
              <a:tr h="360000">
                <a:tc>
                  <a:txBody>
                    <a:bodyPr/>
                    <a:lstStyle/>
                    <a:p>
                      <a:pPr indent="0" lvl="0" marL="0" marR="0" rtl="1" algn="ctr">
                        <a:lnSpc>
                          <a:spcPct val="100000"/>
                        </a:lnSpc>
                        <a:spcBef>
                          <a:spcPts val="0"/>
                        </a:spcBef>
                        <a:spcAft>
                          <a:spcPts val="0"/>
                        </a:spcAft>
                        <a:buClr>
                          <a:srgbClr val="000000"/>
                        </a:buClr>
                        <a:buSzPts val="1600"/>
                        <a:buFont typeface="Arial"/>
                        <a:buNone/>
                      </a:pPr>
                      <a:r>
                        <a:rPr lang="iw-IL" sz="1600" u="none" cap="none" strike="noStrike">
                          <a:solidFill>
                            <a:srgbClr val="232752"/>
                          </a:solidFill>
                          <a:latin typeface="Assistant SemiBold"/>
                          <a:ea typeface="Assistant SemiBold"/>
                          <a:cs typeface="Assistant SemiBold"/>
                          <a:sym typeface="Assistant SemiBold"/>
                        </a:rPr>
                        <a:t>נקבה</a:t>
                      </a:r>
                      <a:endParaRPr sz="16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F2F2F2"/>
                    </a:solidFill>
                  </a:tcPr>
                </a:tc>
                <a:tc>
                  <a:txBody>
                    <a:bodyPr/>
                    <a:lstStyle/>
                    <a:p>
                      <a:pPr indent="0" lvl="0" marL="0" marR="0" rtl="1" algn="ctr">
                        <a:lnSpc>
                          <a:spcPct val="100000"/>
                        </a:lnSpc>
                        <a:spcBef>
                          <a:spcPts val="0"/>
                        </a:spcBef>
                        <a:spcAft>
                          <a:spcPts val="0"/>
                        </a:spcAft>
                        <a:buClr>
                          <a:srgbClr val="000000"/>
                        </a:buClr>
                        <a:buSzPts val="1600"/>
                        <a:buFont typeface="Arial"/>
                        <a:buNone/>
                      </a:pPr>
                      <a:r>
                        <a:rPr lang="iw-IL" sz="1600" u="none" cap="none" strike="noStrike">
                          <a:solidFill>
                            <a:srgbClr val="232752"/>
                          </a:solidFill>
                          <a:latin typeface="Assistant SemiBold"/>
                          <a:ea typeface="Assistant SemiBold"/>
                          <a:cs typeface="Assistant SemiBold"/>
                          <a:sym typeface="Assistant SemiBold"/>
                        </a:rPr>
                        <a:t>80</a:t>
                      </a:r>
                      <a:endParaRPr sz="16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F2F2F2"/>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0"/>
          <p:cNvSpPr txBox="1"/>
          <p:nvPr>
            <p:ph idx="12" type="sldNum"/>
          </p:nvPr>
        </p:nvSpPr>
        <p:spPr>
          <a:xfrm>
            <a:off x="265027" y="4553064"/>
            <a:ext cx="359661"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145" name="Google Shape;145;p20"/>
          <p:cNvSpPr txBox="1"/>
          <p:nvPr/>
        </p:nvSpPr>
        <p:spPr>
          <a:xfrm>
            <a:off x="4472412" y="508132"/>
            <a:ext cx="4241553" cy="707184"/>
          </a:xfrm>
          <a:prstGeom prst="rect">
            <a:avLst/>
          </a:prstGeom>
          <a:noFill/>
          <a:ln>
            <a:noFill/>
          </a:ln>
        </p:spPr>
        <p:txBody>
          <a:bodyPr anchorCtr="0" anchor="t" bIns="68550" lIns="68550" spcFirstLastPara="1" rIns="68550" wrap="square" tIns="68550">
            <a:spAutoFit/>
          </a:bodyPr>
          <a:lstStyle/>
          <a:p>
            <a:pPr indent="0" lvl="0" marL="0" marR="0" rtl="1" algn="r">
              <a:lnSpc>
                <a:spcPct val="132142"/>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אפליה </a:t>
            </a:r>
            <a:r>
              <a:rPr b="0" i="0" lang="iw-IL" sz="2800" u="none" cap="none" strike="noStrike">
                <a:solidFill>
                  <a:srgbClr val="027EAA"/>
                </a:solidFill>
                <a:latin typeface="Assistant ExtraBold"/>
                <a:ea typeface="Assistant ExtraBold"/>
                <a:cs typeface="Assistant ExtraBold"/>
                <a:sym typeface="Assistant ExtraBold"/>
              </a:rPr>
              <a:t>עקיפה</a:t>
            </a:r>
            <a:r>
              <a:rPr b="0" i="0" lang="iw-IL" sz="2800" u="none" cap="none" strike="noStrike">
                <a:solidFill>
                  <a:srgbClr val="00B0F0"/>
                </a:solidFill>
                <a:latin typeface="Assistant ExtraBold"/>
                <a:ea typeface="Assistant ExtraBold"/>
                <a:cs typeface="Assistant ExtraBold"/>
                <a:sym typeface="Assistant ExtraBold"/>
              </a:rPr>
              <a:t> בניתוח נתונים</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146" name="Google Shape;146;p20"/>
          <p:cNvPicPr preferRelativeResize="0"/>
          <p:nvPr/>
        </p:nvPicPr>
        <p:blipFill rotWithShape="1">
          <a:blip r:embed="rId3">
            <a:alphaModFix/>
          </a:blip>
          <a:srcRect b="0" l="0" r="0" t="0"/>
          <a:stretch/>
        </p:blipFill>
        <p:spPr>
          <a:xfrm rot="3173668">
            <a:off x="4336440" y="279536"/>
            <a:ext cx="271944" cy="600133"/>
          </a:xfrm>
          <a:prstGeom prst="rect">
            <a:avLst/>
          </a:prstGeom>
          <a:noFill/>
          <a:ln>
            <a:noFill/>
          </a:ln>
        </p:spPr>
      </p:pic>
      <p:sp>
        <p:nvSpPr>
          <p:cNvPr id="147" name="Google Shape;147;p20"/>
          <p:cNvSpPr txBox="1"/>
          <p:nvPr/>
        </p:nvSpPr>
        <p:spPr>
          <a:xfrm>
            <a:off x="1557900" y="1258258"/>
            <a:ext cx="6028200" cy="424691"/>
          </a:xfrm>
          <a:prstGeom prst="rect">
            <a:avLst/>
          </a:prstGeom>
          <a:noFill/>
          <a:ln>
            <a:noFill/>
          </a:ln>
        </p:spPr>
        <p:txBody>
          <a:bodyPr anchorCtr="0" anchor="t" bIns="45700" lIns="91425" spcFirstLastPara="1" rIns="91425" wrap="square" tIns="45700">
            <a:spAutoFit/>
          </a:bodyPr>
          <a:lstStyle/>
          <a:p>
            <a:pPr indent="0" lvl="0" marL="0" marR="0" rtl="1" algn="ctr">
              <a:lnSpc>
                <a:spcPct val="120000"/>
              </a:lnSpc>
              <a:spcBef>
                <a:spcPts val="0"/>
              </a:spcBef>
              <a:spcAft>
                <a:spcPts val="0"/>
              </a:spcAft>
              <a:buClr>
                <a:srgbClr val="595959"/>
              </a:buClr>
              <a:buSzPts val="2000"/>
              <a:buFont typeface="Gisha"/>
              <a:buNone/>
            </a:pPr>
            <a:r>
              <a:rPr b="0" i="0" lang="iw-IL" sz="1800" u="none" cap="none" strike="noStrike">
                <a:solidFill>
                  <a:srgbClr val="232752"/>
                </a:solidFill>
                <a:latin typeface="Assistant ExtraBold"/>
                <a:ea typeface="Assistant ExtraBold"/>
                <a:cs typeface="Assistant ExtraBold"/>
                <a:sym typeface="Assistant ExtraBold"/>
              </a:rPr>
              <a:t>חקירת משתנה שעלול להפלות בעקיפין</a:t>
            </a:r>
            <a:endParaRPr b="0" i="0" sz="1800" u="none" cap="none" strike="noStrike">
              <a:solidFill>
                <a:srgbClr val="232752"/>
              </a:solidFill>
              <a:latin typeface="Assistant ExtraBold"/>
              <a:ea typeface="Assistant ExtraBold"/>
              <a:cs typeface="Assistant ExtraBold"/>
              <a:sym typeface="Assistant ExtraBold"/>
            </a:endParaRPr>
          </a:p>
        </p:txBody>
      </p:sp>
      <p:graphicFrame>
        <p:nvGraphicFramePr>
          <p:cNvPr id="148" name="Google Shape;148;p20"/>
          <p:cNvGraphicFramePr/>
          <p:nvPr/>
        </p:nvGraphicFramePr>
        <p:xfrm>
          <a:off x="1646100" y="1816850"/>
          <a:ext cx="3000000" cy="3000000"/>
        </p:xfrm>
        <a:graphic>
          <a:graphicData uri="http://schemas.openxmlformats.org/drawingml/2006/table">
            <a:tbl>
              <a:tblPr>
                <a:noFill/>
                <a:tableStyleId>{0653ACB7-C1D7-463D-800A-FA8C9942AED5}</a:tableStyleId>
              </a:tblPr>
              <a:tblGrid>
                <a:gridCol w="1980000"/>
                <a:gridCol w="1980000"/>
                <a:gridCol w="1980000"/>
              </a:tblGrid>
              <a:tr h="324000">
                <a:tc>
                  <a:txBody>
                    <a:bodyPr/>
                    <a:lstStyle/>
                    <a:p>
                      <a:pPr indent="0" lvl="0" marL="0" marR="0" rtl="1" algn="ctr">
                        <a:lnSpc>
                          <a:spcPct val="100000"/>
                        </a:lnSpc>
                        <a:spcBef>
                          <a:spcPts val="0"/>
                        </a:spcBef>
                        <a:spcAft>
                          <a:spcPts val="0"/>
                        </a:spcAft>
                        <a:buClr>
                          <a:srgbClr val="000000"/>
                        </a:buClr>
                        <a:buSzPts val="1400"/>
                        <a:buFont typeface="Arial"/>
                        <a:buNone/>
                      </a:pPr>
                      <a:r>
                        <a:rPr b="1" lang="iw-IL" sz="1400" u="none" cap="none" strike="noStrike">
                          <a:solidFill>
                            <a:schemeClr val="lt1"/>
                          </a:solidFill>
                          <a:latin typeface="Assistant"/>
                          <a:ea typeface="Assistant"/>
                          <a:cs typeface="Assistant"/>
                          <a:sym typeface="Assistant"/>
                        </a:rPr>
                        <a:t>מספר ילדים</a:t>
                      </a:r>
                      <a:endParaRPr b="1" sz="1400" u="none" cap="none" strike="noStrike">
                        <a:solidFill>
                          <a:schemeClr val="lt1"/>
                        </a:solidFill>
                        <a:latin typeface="Assistant"/>
                        <a:ea typeface="Assistant"/>
                        <a:cs typeface="Assistant"/>
                        <a:sym typeface="Assistant"/>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23275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b="1" lang="iw-IL" sz="1400" u="none" cap="none" strike="noStrike">
                          <a:solidFill>
                            <a:schemeClr val="lt1"/>
                          </a:solidFill>
                          <a:latin typeface="Assistant"/>
                          <a:ea typeface="Assistant"/>
                          <a:cs typeface="Assistant"/>
                          <a:sym typeface="Assistant"/>
                        </a:rPr>
                        <a:t>מספר משפחות</a:t>
                      </a:r>
                      <a:endParaRPr b="1" sz="1400" u="none" cap="none" strike="noStrike">
                        <a:solidFill>
                          <a:schemeClr val="lt1"/>
                        </a:solidFill>
                        <a:latin typeface="Assistant"/>
                        <a:ea typeface="Assistant"/>
                        <a:cs typeface="Assistant"/>
                        <a:sym typeface="Assistant"/>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23275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b="1" lang="iw-IL" sz="1400" u="none" cap="none" strike="noStrike">
                          <a:solidFill>
                            <a:schemeClr val="lt1"/>
                          </a:solidFill>
                          <a:latin typeface="Assistant"/>
                          <a:ea typeface="Assistant"/>
                          <a:cs typeface="Assistant"/>
                          <a:sym typeface="Assistant"/>
                        </a:rPr>
                        <a:t>אחוז מסך הכל</a:t>
                      </a:r>
                      <a:endParaRPr b="1" sz="1400" u="none" cap="none" strike="noStrike">
                        <a:solidFill>
                          <a:schemeClr val="lt1"/>
                        </a:solidFill>
                        <a:latin typeface="Assistant"/>
                        <a:ea typeface="Assistant"/>
                        <a:cs typeface="Assistant"/>
                        <a:sym typeface="Assistant"/>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232752"/>
                    </a:solidFill>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ללא ילדים</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chemeClr val="lt1"/>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1000</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chemeClr val="lt1"/>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11.1%</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chemeClr val="lt1"/>
                    </a:solidFill>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1</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F2F2F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1500</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F2F2F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16.7%</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F2F2F2"/>
                    </a:solidFill>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2</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chemeClr val="lt1"/>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1500</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chemeClr val="lt1"/>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16.7%</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chemeClr val="lt1"/>
                    </a:solidFill>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3</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F2F2F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2000</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F2F2F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22.2%</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F2F2F2"/>
                    </a:solidFill>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4</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chemeClr val="lt1"/>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1500</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chemeClr val="lt1"/>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16.6%</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chemeClr val="lt1"/>
                    </a:solidFill>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5</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F2F2F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1000</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F2F2F2"/>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11.1%</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F2F2F2"/>
                    </a:solidFill>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6 ומעלה</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chemeClr val="lt1"/>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500</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chemeClr val="lt1"/>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lang="iw-IL" sz="1400" u="none" cap="none" strike="noStrike">
                          <a:solidFill>
                            <a:srgbClr val="232752"/>
                          </a:solidFill>
                          <a:latin typeface="Assistant SemiBold"/>
                          <a:ea typeface="Assistant SemiBold"/>
                          <a:cs typeface="Assistant SemiBold"/>
                          <a:sym typeface="Assistant SemiBold"/>
                        </a:rPr>
                        <a:t>5.6%</a:t>
                      </a:r>
                      <a:endParaRPr sz="1400" u="none" cap="none" strike="noStrike">
                        <a:solidFill>
                          <a:srgbClr val="232752"/>
                        </a:solidFill>
                        <a:latin typeface="Assistant SemiBold"/>
                        <a:ea typeface="Assistant SemiBold"/>
                        <a:cs typeface="Assistant SemiBold"/>
                        <a:sym typeface="Assistant SemiBold"/>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chemeClr val="lt1"/>
                    </a:solidFill>
                  </a:tcPr>
                </a:tc>
              </a:tr>
              <a:tr h="324000">
                <a:tc>
                  <a:txBody>
                    <a:bodyPr/>
                    <a:lstStyle/>
                    <a:p>
                      <a:pPr indent="0" lvl="0" marL="0" marR="0" rtl="1" algn="ctr">
                        <a:lnSpc>
                          <a:spcPct val="100000"/>
                        </a:lnSpc>
                        <a:spcBef>
                          <a:spcPts val="0"/>
                        </a:spcBef>
                        <a:spcAft>
                          <a:spcPts val="0"/>
                        </a:spcAft>
                        <a:buClr>
                          <a:srgbClr val="000000"/>
                        </a:buClr>
                        <a:buSzPts val="1400"/>
                        <a:buFont typeface="Arial"/>
                        <a:buNone/>
                      </a:pPr>
                      <a:r>
                        <a:rPr b="1" lang="iw-IL" sz="1400" u="none" cap="none" strike="noStrike">
                          <a:solidFill>
                            <a:srgbClr val="232752"/>
                          </a:solidFill>
                          <a:latin typeface="Assistant"/>
                          <a:ea typeface="Assistant"/>
                          <a:cs typeface="Assistant"/>
                          <a:sym typeface="Assistant"/>
                        </a:rPr>
                        <a:t>סך הכל</a:t>
                      </a:r>
                      <a:endParaRPr b="1"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FEC200"/>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b="1" lang="iw-IL" sz="1400" u="none" cap="none" strike="noStrike">
                          <a:solidFill>
                            <a:srgbClr val="232752"/>
                          </a:solidFill>
                          <a:latin typeface="Assistant"/>
                          <a:ea typeface="Assistant"/>
                          <a:cs typeface="Assistant"/>
                          <a:sym typeface="Assistant"/>
                        </a:rPr>
                        <a:t>9,000</a:t>
                      </a:r>
                      <a:endParaRPr b="1"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FEC200"/>
                    </a:solidFill>
                  </a:tcPr>
                </a:tc>
                <a:tc>
                  <a:txBody>
                    <a:bodyPr/>
                    <a:lstStyle/>
                    <a:p>
                      <a:pPr indent="0" lvl="0" marL="0" marR="0" rtl="1" algn="ctr">
                        <a:lnSpc>
                          <a:spcPct val="100000"/>
                        </a:lnSpc>
                        <a:spcBef>
                          <a:spcPts val="0"/>
                        </a:spcBef>
                        <a:spcAft>
                          <a:spcPts val="0"/>
                        </a:spcAft>
                        <a:buClr>
                          <a:srgbClr val="000000"/>
                        </a:buClr>
                        <a:buSzPts val="1400"/>
                        <a:buFont typeface="Arial"/>
                        <a:buNone/>
                      </a:pPr>
                      <a:r>
                        <a:rPr b="1" lang="iw-IL" sz="1400" u="none" cap="none" strike="noStrike">
                          <a:solidFill>
                            <a:srgbClr val="232752"/>
                          </a:solidFill>
                          <a:latin typeface="Assistant"/>
                          <a:ea typeface="Assistant"/>
                          <a:cs typeface="Assistant"/>
                          <a:sym typeface="Assistant"/>
                        </a:rPr>
                        <a:t>100%</a:t>
                      </a:r>
                      <a:endParaRPr b="1" sz="1400" u="none" cap="none" strike="noStrike">
                        <a:solidFill>
                          <a:srgbClr val="232752"/>
                        </a:solidFill>
                        <a:latin typeface="Assistant"/>
                        <a:ea typeface="Assistant"/>
                        <a:cs typeface="Assistant"/>
                        <a:sym typeface="Assistant"/>
                      </a:endParaRPr>
                    </a:p>
                  </a:txBody>
                  <a:tcPr marT="45725" marB="45725" marR="91450" marL="91450" anchor="ctr">
                    <a:lnL cap="flat" cmpd="sng" w="12700">
                      <a:solidFill>
                        <a:srgbClr val="A5A5A5"/>
                      </a:solidFill>
                      <a:prstDash val="solid"/>
                      <a:round/>
                      <a:headEnd len="sm" w="sm" type="none"/>
                      <a:tailEnd len="sm" w="sm" type="none"/>
                    </a:lnL>
                    <a:lnR cap="flat" cmpd="sng" w="12700">
                      <a:solidFill>
                        <a:srgbClr val="A5A5A5"/>
                      </a:solidFill>
                      <a:prstDash val="solid"/>
                      <a:round/>
                      <a:headEnd len="sm" w="sm" type="none"/>
                      <a:tailEnd len="sm" w="sm" type="none"/>
                    </a:lnR>
                    <a:lnT cap="flat" cmpd="sng" w="12700">
                      <a:solidFill>
                        <a:srgbClr val="A5A5A5"/>
                      </a:solidFill>
                      <a:prstDash val="solid"/>
                      <a:round/>
                      <a:headEnd len="sm" w="sm" type="none"/>
                      <a:tailEnd len="sm" w="sm" type="none"/>
                    </a:lnT>
                    <a:lnB cap="flat" cmpd="sng" w="12700">
                      <a:solidFill>
                        <a:srgbClr val="A5A5A5"/>
                      </a:solidFill>
                      <a:prstDash val="solid"/>
                      <a:round/>
                      <a:headEnd len="sm" w="sm" type="none"/>
                      <a:tailEnd len="sm" w="sm" type="none"/>
                    </a:lnB>
                    <a:solidFill>
                      <a:srgbClr val="FEC200"/>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21"/>
          <p:cNvSpPr txBox="1"/>
          <p:nvPr>
            <p:ph idx="12" type="sldNum"/>
          </p:nvPr>
        </p:nvSpPr>
        <p:spPr>
          <a:xfrm>
            <a:off x="265028" y="4553064"/>
            <a:ext cx="386822"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154" name="Google Shape;154;p21"/>
          <p:cNvSpPr txBox="1"/>
          <p:nvPr/>
        </p:nvSpPr>
        <p:spPr>
          <a:xfrm>
            <a:off x="5314383" y="508132"/>
            <a:ext cx="3399581" cy="707184"/>
          </a:xfrm>
          <a:prstGeom prst="rect">
            <a:avLst/>
          </a:prstGeom>
          <a:noFill/>
          <a:ln>
            <a:noFill/>
          </a:ln>
        </p:spPr>
        <p:txBody>
          <a:bodyPr anchorCtr="0" anchor="t" bIns="68550" lIns="68550" spcFirstLastPara="1" rIns="68550" wrap="square" tIns="68550">
            <a:spAutoFit/>
          </a:bodyPr>
          <a:lstStyle/>
          <a:p>
            <a:pPr indent="0" lvl="0" marL="0" marR="0" rtl="1" algn="r">
              <a:lnSpc>
                <a:spcPct val="132142"/>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אפליה בניתוח נתונים</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155" name="Google Shape;155;p21"/>
          <p:cNvPicPr preferRelativeResize="0"/>
          <p:nvPr/>
        </p:nvPicPr>
        <p:blipFill rotWithShape="1">
          <a:blip r:embed="rId3">
            <a:alphaModFix/>
          </a:blip>
          <a:srcRect b="0" l="0" r="0" t="0"/>
          <a:stretch/>
        </p:blipFill>
        <p:spPr>
          <a:xfrm rot="3173668">
            <a:off x="5178409" y="279536"/>
            <a:ext cx="271944" cy="600133"/>
          </a:xfrm>
          <a:prstGeom prst="rect">
            <a:avLst/>
          </a:prstGeom>
          <a:noFill/>
          <a:ln>
            <a:noFill/>
          </a:ln>
        </p:spPr>
      </p:pic>
      <p:sp>
        <p:nvSpPr>
          <p:cNvPr id="156" name="Google Shape;156;p21"/>
          <p:cNvSpPr txBox="1"/>
          <p:nvPr/>
        </p:nvSpPr>
        <p:spPr>
          <a:xfrm>
            <a:off x="1685033" y="1746726"/>
            <a:ext cx="6028200" cy="535491"/>
          </a:xfrm>
          <a:prstGeom prst="rect">
            <a:avLst/>
          </a:prstGeom>
          <a:noFill/>
          <a:ln>
            <a:noFill/>
          </a:ln>
        </p:spPr>
        <p:txBody>
          <a:bodyPr anchorCtr="0" anchor="t" bIns="45700" lIns="91425" spcFirstLastPara="1" rIns="91425" wrap="square" tIns="45700">
            <a:spAutoFit/>
          </a:bodyPr>
          <a:lstStyle/>
          <a:p>
            <a:pPr indent="0" lvl="0" marL="0" marR="0" rtl="1" algn="ctr">
              <a:lnSpc>
                <a:spcPct val="120000"/>
              </a:lnSpc>
              <a:spcBef>
                <a:spcPts val="0"/>
              </a:spcBef>
              <a:spcAft>
                <a:spcPts val="0"/>
              </a:spcAft>
              <a:buClr>
                <a:srgbClr val="595959"/>
              </a:buClr>
              <a:buSzPts val="2000"/>
              <a:buFont typeface="Gisha"/>
              <a:buNone/>
            </a:pPr>
            <a:r>
              <a:rPr b="0" i="0" lang="iw-IL" sz="2400" u="none" cap="none" strike="noStrike">
                <a:solidFill>
                  <a:srgbClr val="232752"/>
                </a:solidFill>
                <a:latin typeface="Assistant ExtraBold"/>
                <a:ea typeface="Assistant ExtraBold"/>
                <a:cs typeface="Assistant ExtraBold"/>
                <a:sym typeface="Assistant ExtraBold"/>
              </a:rPr>
              <a:t>הוגנות מול סטטיסטיקה</a:t>
            </a:r>
            <a:endParaRPr b="0" i="0" sz="2400" u="none" cap="none" strike="noStrike">
              <a:solidFill>
                <a:srgbClr val="232752"/>
              </a:solidFill>
              <a:latin typeface="Assistant ExtraBold"/>
              <a:ea typeface="Assistant ExtraBold"/>
              <a:cs typeface="Assistant ExtraBold"/>
              <a:sym typeface="Assistant ExtraBo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22"/>
          <p:cNvSpPr txBox="1"/>
          <p:nvPr>
            <p:ph idx="12" type="sldNum"/>
          </p:nvPr>
        </p:nvSpPr>
        <p:spPr>
          <a:xfrm>
            <a:off x="265028" y="4553064"/>
            <a:ext cx="386822"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162" name="Google Shape;162;p22"/>
          <p:cNvSpPr txBox="1"/>
          <p:nvPr/>
        </p:nvSpPr>
        <p:spPr>
          <a:xfrm>
            <a:off x="5314383" y="508132"/>
            <a:ext cx="3399581" cy="707184"/>
          </a:xfrm>
          <a:prstGeom prst="rect">
            <a:avLst/>
          </a:prstGeom>
          <a:noFill/>
          <a:ln>
            <a:noFill/>
          </a:ln>
        </p:spPr>
        <p:txBody>
          <a:bodyPr anchorCtr="0" anchor="t" bIns="68550" lIns="68550" spcFirstLastPara="1" rIns="68550" wrap="square" tIns="68550">
            <a:spAutoFit/>
          </a:bodyPr>
          <a:lstStyle/>
          <a:p>
            <a:pPr indent="0" lvl="0" marL="0" marR="0" rtl="1" algn="r">
              <a:lnSpc>
                <a:spcPct val="132142"/>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אפליה בניתוח נתונים</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163" name="Google Shape;163;p22"/>
          <p:cNvPicPr preferRelativeResize="0"/>
          <p:nvPr/>
        </p:nvPicPr>
        <p:blipFill rotWithShape="1">
          <a:blip r:embed="rId3">
            <a:alphaModFix/>
          </a:blip>
          <a:srcRect b="0" l="0" r="0" t="0"/>
          <a:stretch/>
        </p:blipFill>
        <p:spPr>
          <a:xfrm rot="3173668">
            <a:off x="5178409" y="279536"/>
            <a:ext cx="271944" cy="600133"/>
          </a:xfrm>
          <a:prstGeom prst="rect">
            <a:avLst/>
          </a:prstGeom>
          <a:noFill/>
          <a:ln>
            <a:noFill/>
          </a:ln>
        </p:spPr>
      </p:pic>
      <p:sp>
        <p:nvSpPr>
          <p:cNvPr id="164" name="Google Shape;164;p22"/>
          <p:cNvSpPr txBox="1"/>
          <p:nvPr/>
        </p:nvSpPr>
        <p:spPr>
          <a:xfrm>
            <a:off x="1685033" y="1746726"/>
            <a:ext cx="6028200" cy="978689"/>
          </a:xfrm>
          <a:prstGeom prst="rect">
            <a:avLst/>
          </a:prstGeom>
          <a:noFill/>
          <a:ln>
            <a:noFill/>
          </a:ln>
        </p:spPr>
        <p:txBody>
          <a:bodyPr anchorCtr="0" anchor="t" bIns="45700" lIns="91425" spcFirstLastPara="1" rIns="91425" wrap="square" tIns="45700">
            <a:spAutoFit/>
          </a:bodyPr>
          <a:lstStyle/>
          <a:p>
            <a:pPr indent="0" lvl="0" marL="0" marR="0" rtl="1" algn="ctr">
              <a:lnSpc>
                <a:spcPct val="120000"/>
              </a:lnSpc>
              <a:spcBef>
                <a:spcPts val="0"/>
              </a:spcBef>
              <a:spcAft>
                <a:spcPts val="0"/>
              </a:spcAft>
              <a:buClr>
                <a:srgbClr val="595959"/>
              </a:buClr>
              <a:buSzPts val="2000"/>
              <a:buFont typeface="Gisha"/>
              <a:buNone/>
            </a:pPr>
            <a:r>
              <a:rPr b="0" i="0" lang="iw-IL" sz="2400" u="none" cap="none" strike="noStrike">
                <a:solidFill>
                  <a:srgbClr val="232752"/>
                </a:solidFill>
                <a:latin typeface="Assistant ExtraBold"/>
                <a:ea typeface="Assistant ExtraBold"/>
                <a:cs typeface="Assistant ExtraBold"/>
                <a:sym typeface="Assistant ExtraBold"/>
              </a:rPr>
              <a:t>בשיעור  הבא נלמד על דרכים</a:t>
            </a:r>
            <a:endParaRPr/>
          </a:p>
          <a:p>
            <a:pPr indent="0" lvl="0" marL="0" marR="0" rtl="1" algn="ctr">
              <a:lnSpc>
                <a:spcPct val="120000"/>
              </a:lnSpc>
              <a:spcBef>
                <a:spcPts val="0"/>
              </a:spcBef>
              <a:spcAft>
                <a:spcPts val="0"/>
              </a:spcAft>
              <a:buClr>
                <a:srgbClr val="595959"/>
              </a:buClr>
              <a:buSzPts val="2000"/>
              <a:buFont typeface="Gisha"/>
              <a:buNone/>
            </a:pPr>
            <a:r>
              <a:rPr b="0" i="0" lang="iw-IL" sz="2400" u="none" cap="none" strike="noStrike">
                <a:solidFill>
                  <a:srgbClr val="232752"/>
                </a:solidFill>
                <a:latin typeface="Assistant ExtraBold"/>
                <a:ea typeface="Assistant ExtraBold"/>
                <a:cs typeface="Assistant ExtraBold"/>
                <a:sym typeface="Assistant ExtraBold"/>
              </a:rPr>
              <a:t>למניעת אפליה בניתוח נתונים</a:t>
            </a:r>
            <a:endParaRPr b="0" i="0" sz="2400" u="none" cap="none" strike="noStrike">
              <a:solidFill>
                <a:srgbClr val="232752"/>
              </a:solidFill>
              <a:latin typeface="Assistant ExtraBold"/>
              <a:ea typeface="Assistant ExtraBold"/>
              <a:cs typeface="Assistant ExtraBold"/>
              <a:sym typeface="Assistant ExtraBold"/>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11"/>
          <p:cNvSpPr txBox="1"/>
          <p:nvPr/>
        </p:nvSpPr>
        <p:spPr>
          <a:xfrm>
            <a:off x="-628652" y="955187"/>
            <a:ext cx="10322723" cy="2087849"/>
          </a:xfrm>
          <a:prstGeom prst="rect">
            <a:avLst/>
          </a:prstGeom>
          <a:noFill/>
          <a:ln>
            <a:noFill/>
          </a:ln>
        </p:spPr>
        <p:txBody>
          <a:bodyPr anchorCtr="0" anchor="t" bIns="91400" lIns="91400" spcFirstLastPara="1" rIns="91400" wrap="square" tIns="91400">
            <a:spAutoFit/>
          </a:bodyPr>
          <a:lstStyle/>
          <a:p>
            <a:pPr indent="0" lvl="0" marL="0" marR="0" rtl="0" algn="ctr">
              <a:lnSpc>
                <a:spcPct val="100000"/>
              </a:lnSpc>
              <a:spcBef>
                <a:spcPts val="0"/>
              </a:spcBef>
              <a:spcAft>
                <a:spcPts val="0"/>
              </a:spcAft>
              <a:buClr>
                <a:srgbClr val="F2F2F2"/>
              </a:buClr>
              <a:buSzPts val="11500"/>
              <a:buFont typeface="Assistant ExtraBold"/>
              <a:buNone/>
            </a:pPr>
            <a:r>
              <a:rPr b="0" i="0" lang="iw-IL" sz="11500" u="none" cap="none" strike="noStrike">
                <a:solidFill>
                  <a:srgbClr val="F2F2F2"/>
                </a:solidFill>
                <a:latin typeface="Assistant ExtraBold"/>
                <a:ea typeface="Assistant ExtraBold"/>
                <a:cs typeface="Assistant ExtraBold"/>
                <a:sym typeface="Assistant ExtraBold"/>
              </a:rPr>
              <a:t>HANDS-ON</a:t>
            </a:r>
            <a:endParaRPr b="0" i="0" sz="1400" u="none" cap="none" strike="noStrike">
              <a:solidFill>
                <a:srgbClr val="000000"/>
              </a:solidFill>
              <a:latin typeface="Arial"/>
              <a:ea typeface="Arial"/>
              <a:cs typeface="Arial"/>
              <a:sym typeface="Arial"/>
            </a:endParaRPr>
          </a:p>
        </p:txBody>
      </p:sp>
      <p:sp>
        <p:nvSpPr>
          <p:cNvPr id="170" name="Google Shape;170;p11"/>
          <p:cNvSpPr txBox="1"/>
          <p:nvPr/>
        </p:nvSpPr>
        <p:spPr>
          <a:xfrm>
            <a:off x="930729" y="2629764"/>
            <a:ext cx="7202542" cy="800138"/>
          </a:xfrm>
          <a:prstGeom prst="rect">
            <a:avLst/>
          </a:prstGeom>
          <a:noFill/>
          <a:ln>
            <a:noFill/>
          </a:ln>
        </p:spPr>
        <p:txBody>
          <a:bodyPr anchorCtr="0" anchor="t" bIns="91400" lIns="91400" spcFirstLastPara="1" rIns="91400" wrap="square" tIns="91400">
            <a:spAutoFit/>
          </a:bodyPr>
          <a:lstStyle/>
          <a:p>
            <a:pPr indent="0" lvl="0" marL="0" marR="0" rtl="0" algn="ctr">
              <a:lnSpc>
                <a:spcPct val="100000"/>
              </a:lnSpc>
              <a:spcBef>
                <a:spcPts val="0"/>
              </a:spcBef>
              <a:spcAft>
                <a:spcPts val="0"/>
              </a:spcAft>
              <a:buClr>
                <a:srgbClr val="00ACE6"/>
              </a:buClr>
              <a:buSzPts val="4000"/>
              <a:buFont typeface="Assistant ExtraBold"/>
              <a:buNone/>
            </a:pPr>
            <a:r>
              <a:rPr b="0" i="0" lang="iw-IL" sz="4000" u="none" cap="none" strike="noStrike">
                <a:solidFill>
                  <a:srgbClr val="00ACE6"/>
                </a:solidFill>
                <a:latin typeface="Assistant ExtraBold"/>
                <a:ea typeface="Assistant ExtraBold"/>
                <a:cs typeface="Assistant ExtraBold"/>
                <a:sym typeface="Assistant ExtraBold"/>
              </a:rPr>
              <a:t>ניתוח נתונים לומדים בעיקר בידיים</a:t>
            </a:r>
            <a:endParaRPr b="0" i="0" sz="1400" u="none" cap="none" strike="noStrike">
              <a:solidFill>
                <a:srgbClr val="000000"/>
              </a:solidFill>
              <a:latin typeface="Arial"/>
              <a:ea typeface="Arial"/>
              <a:cs typeface="Arial"/>
              <a:sym typeface="Arial"/>
            </a:endParaRPr>
          </a:p>
        </p:txBody>
      </p:sp>
      <p:sp>
        <p:nvSpPr>
          <p:cNvPr id="171" name="Google Shape;171;p11"/>
          <p:cNvSpPr/>
          <p:nvPr/>
        </p:nvSpPr>
        <p:spPr>
          <a:xfrm>
            <a:off x="-5125" y="5051375"/>
            <a:ext cx="9144001" cy="92102"/>
          </a:xfrm>
          <a:prstGeom prst="rect">
            <a:avLst/>
          </a:prstGeom>
          <a:solidFill>
            <a:srgbClr val="FFC926"/>
          </a:solidFill>
          <a:ln>
            <a:noFill/>
          </a:ln>
        </p:spPr>
        <p:txBody>
          <a:bodyPr anchorCtr="0" anchor="ctr" bIns="45700" lIns="45700" spcFirstLastPara="1" rIns="45700" wrap="square" tIns="45700">
            <a:noAutofit/>
          </a:bodyPr>
          <a:lstStyle/>
          <a:p>
            <a:pPr indent="0" lvl="0" marL="0" marR="0" rtl="0" algn="l">
              <a:lnSpc>
                <a:spcPct val="100000"/>
              </a:lnSpc>
              <a:spcBef>
                <a:spcPts val="0"/>
              </a:spcBef>
              <a:spcAft>
                <a:spcPts val="0"/>
              </a:spcAft>
              <a:buClr>
                <a:srgbClr val="000000"/>
              </a:buClr>
              <a:buSzPts val="1200"/>
              <a:buFont typeface="Assistant"/>
              <a:buNone/>
            </a:pPr>
            <a:r>
              <a:t/>
            </a:r>
            <a:endParaRPr b="0" i="0" sz="1200" u="none" cap="none" strike="noStrike">
              <a:solidFill>
                <a:srgbClr val="000000"/>
              </a:solidFill>
              <a:latin typeface="Calibri"/>
              <a:ea typeface="Calibri"/>
              <a:cs typeface="Calibri"/>
              <a:sym typeface="Calibri"/>
            </a:endParaRPr>
          </a:p>
        </p:txBody>
      </p:sp>
      <p:cxnSp>
        <p:nvCxnSpPr>
          <p:cNvPr id="172" name="Google Shape;172;p11"/>
          <p:cNvCxnSpPr/>
          <p:nvPr/>
        </p:nvCxnSpPr>
        <p:spPr>
          <a:xfrm>
            <a:off x="3923450" y="4587148"/>
            <a:ext cx="1217102" cy="3"/>
          </a:xfrm>
          <a:prstGeom prst="straightConnector1">
            <a:avLst/>
          </a:prstGeom>
          <a:noFill/>
          <a:ln cap="flat" cmpd="sng" w="28575">
            <a:solidFill>
              <a:srgbClr val="918D8E"/>
            </a:solidFill>
            <a:prstDash val="dot"/>
            <a:round/>
            <a:headEnd len="sm" w="sm" type="none"/>
            <a:tailEnd len="sm" w="sm" type="none"/>
          </a:ln>
        </p:spPr>
      </p:cxnSp>
      <p:pic>
        <p:nvPicPr>
          <p:cNvPr descr="Google Shape;439;p23" id="173" name="Google Shape;173;p11"/>
          <p:cNvPicPr preferRelativeResize="0"/>
          <p:nvPr/>
        </p:nvPicPr>
        <p:blipFill rotWithShape="1">
          <a:blip r:embed="rId3">
            <a:alphaModFix/>
          </a:blip>
          <a:srcRect b="0" l="0" r="0" t="0"/>
          <a:stretch/>
        </p:blipFill>
        <p:spPr>
          <a:xfrm rot="2843806">
            <a:off x="677122" y="482124"/>
            <a:ext cx="428727" cy="946126"/>
          </a:xfrm>
          <a:prstGeom prst="rect">
            <a:avLst/>
          </a:prstGeom>
          <a:noFill/>
          <a:ln>
            <a:noFill/>
          </a:ln>
        </p:spPr>
      </p:pic>
      <p:pic>
        <p:nvPicPr>
          <p:cNvPr descr="Google Shape;440;p23" id="174" name="Google Shape;174;p11"/>
          <p:cNvPicPr preferRelativeResize="0"/>
          <p:nvPr/>
        </p:nvPicPr>
        <p:blipFill rotWithShape="1">
          <a:blip r:embed="rId4">
            <a:alphaModFix/>
          </a:blip>
          <a:srcRect b="0" l="0" r="0" t="0"/>
          <a:stretch/>
        </p:blipFill>
        <p:spPr>
          <a:xfrm rot="-2133876">
            <a:off x="7538791" y="537309"/>
            <a:ext cx="1117045" cy="667702"/>
          </a:xfrm>
          <a:prstGeom prst="rect">
            <a:avLst/>
          </a:prstGeom>
          <a:noFill/>
          <a:ln>
            <a:noFill/>
          </a:ln>
        </p:spPr>
      </p:pic>
      <p:sp>
        <p:nvSpPr>
          <p:cNvPr id="175" name="Google Shape;175;p11"/>
          <p:cNvSpPr txBox="1"/>
          <p:nvPr/>
        </p:nvSpPr>
        <p:spPr>
          <a:xfrm>
            <a:off x="1090225" y="3041269"/>
            <a:ext cx="6873300" cy="1071849"/>
          </a:xfrm>
          <a:prstGeom prst="rect">
            <a:avLst/>
          </a:prstGeom>
          <a:noFill/>
          <a:ln>
            <a:noFill/>
          </a:ln>
        </p:spPr>
        <p:txBody>
          <a:bodyPr anchorCtr="0" anchor="t" bIns="91400" lIns="91400" spcFirstLastPara="1" rIns="91400" wrap="square" tIns="91400">
            <a:spAutoFit/>
          </a:bodyPr>
          <a:lstStyle/>
          <a:p>
            <a:pPr indent="0" lvl="0" marL="0" marR="0" rtl="0" algn="ctr">
              <a:lnSpc>
                <a:spcPct val="100000"/>
              </a:lnSpc>
              <a:spcBef>
                <a:spcPts val="0"/>
              </a:spcBef>
              <a:spcAft>
                <a:spcPts val="0"/>
              </a:spcAft>
              <a:buClr>
                <a:srgbClr val="232752"/>
              </a:buClr>
              <a:buSzPts val="5400"/>
              <a:buFont typeface="Assistant ExtraBold"/>
              <a:buNone/>
            </a:pPr>
            <a:r>
              <a:rPr b="0" i="0" lang="iw-IL" sz="5400" u="none" cap="none" strike="noStrike">
                <a:solidFill>
                  <a:srgbClr val="232752"/>
                </a:solidFill>
                <a:latin typeface="Assistant ExtraBold"/>
                <a:ea typeface="Assistant ExtraBold"/>
                <a:cs typeface="Assistant ExtraBold"/>
                <a:sym typeface="Assistant ExtraBold"/>
              </a:rPr>
              <a:t>HANDS-ON</a:t>
            </a:r>
            <a:endParaRPr b="0" i="0" sz="1400" u="none" cap="none" strike="noStrike">
              <a:solidFill>
                <a:srgbClr val="000000"/>
              </a:solidFill>
              <a:latin typeface="Arial"/>
              <a:ea typeface="Arial"/>
              <a:cs typeface="Arial"/>
              <a:sym typeface="Arial"/>
            </a:endParaRPr>
          </a:p>
        </p:txBody>
      </p:sp>
      <p:pic>
        <p:nvPicPr>
          <p:cNvPr descr="Google Shape;442;p23" id="176" name="Google Shape;176;p11"/>
          <p:cNvPicPr preferRelativeResize="0"/>
          <p:nvPr/>
        </p:nvPicPr>
        <p:blipFill rotWithShape="1">
          <a:blip r:embed="rId5">
            <a:alphaModFix/>
          </a:blip>
          <a:srcRect b="0" l="0" r="0" t="0"/>
          <a:stretch/>
        </p:blipFill>
        <p:spPr>
          <a:xfrm>
            <a:off x="3562250" y="862573"/>
            <a:ext cx="1929253" cy="1553428"/>
          </a:xfrm>
          <a:prstGeom prst="rect">
            <a:avLst/>
          </a:prstGeom>
          <a:noFill/>
          <a:ln>
            <a:noFill/>
          </a:ln>
        </p:spPr>
      </p:pic>
      <p:sp>
        <p:nvSpPr>
          <p:cNvPr id="177" name="Google Shape;177;p11"/>
          <p:cNvSpPr txBox="1"/>
          <p:nvPr/>
        </p:nvSpPr>
        <p:spPr>
          <a:xfrm>
            <a:off x="1380226" y="4587148"/>
            <a:ext cx="6331433" cy="500135"/>
          </a:xfrm>
          <a:prstGeom prst="rect">
            <a:avLst/>
          </a:prstGeom>
          <a:noFill/>
          <a:ln>
            <a:noFill/>
          </a:ln>
        </p:spPr>
        <p:txBody>
          <a:bodyPr anchorCtr="0" anchor="t" bIns="34275" lIns="34275" spcFirstLastPara="1" rIns="34275" wrap="square" tIns="34275">
            <a:spAutoFit/>
          </a:bodyPr>
          <a:lstStyle/>
          <a:p>
            <a:pPr indent="0" lvl="0" marL="0" marR="0" rtl="1" algn="ctr">
              <a:lnSpc>
                <a:spcPct val="100000"/>
              </a:lnSpc>
              <a:spcBef>
                <a:spcPts val="0"/>
              </a:spcBef>
              <a:spcAft>
                <a:spcPts val="0"/>
              </a:spcAft>
              <a:buNone/>
            </a:pPr>
            <a:r>
              <a:rPr b="0" i="0" lang="iw-IL" sz="1400" u="none" cap="none" strike="noStrike">
                <a:solidFill>
                  <a:srgbClr val="918D8E"/>
                </a:solidFill>
                <a:latin typeface="Assistant"/>
                <a:ea typeface="Assistant"/>
                <a:cs typeface="Assistant"/>
                <a:sym typeface="Assistant"/>
              </a:rPr>
              <a:t>כל התמונות במצגת נלקחו מאתר </a:t>
            </a:r>
            <a:r>
              <a:rPr b="0" i="0" lang="iw-IL" sz="1400" u="sng" cap="none" strike="noStrike">
                <a:solidFill>
                  <a:srgbClr val="918D8E"/>
                </a:solidFill>
                <a:latin typeface="Assistant"/>
                <a:ea typeface="Assistant"/>
                <a:cs typeface="Assistant"/>
                <a:sym typeface="Assistant"/>
                <a:hlinkClick r:id="rId6">
                  <a:extLst>
                    <a:ext uri="{A12FA001-AC4F-418D-AE19-62706E023703}">
                      <ahyp:hlinkClr val="tx"/>
                    </a:ext>
                  </a:extLst>
                </a:hlinkClick>
              </a:rPr>
              <a:t>https://pixabay.com</a:t>
            </a:r>
            <a:r>
              <a:rPr b="0" i="0" lang="iw-IL" sz="1400" u="none" cap="none" strike="noStrike">
                <a:solidFill>
                  <a:srgbClr val="918D8E"/>
                </a:solidFill>
                <a:latin typeface="Assistant"/>
                <a:ea typeface="Assistant"/>
                <a:cs typeface="Assistant"/>
                <a:sym typeface="Assistant"/>
              </a:rPr>
              <a:t> ומאתר </a:t>
            </a:r>
            <a:r>
              <a:rPr b="0" i="0" lang="iw-IL" sz="1400" u="sng" cap="none" strike="noStrike">
                <a:solidFill>
                  <a:srgbClr val="918D8E"/>
                </a:solidFill>
                <a:latin typeface="Assistant"/>
                <a:ea typeface="Assistant"/>
                <a:cs typeface="Assistant"/>
                <a:sym typeface="Assistant"/>
                <a:hlinkClick r:id="rId7">
                  <a:extLst>
                    <a:ext uri="{A12FA001-AC4F-418D-AE19-62706E023703}">
                      <ahyp:hlinkClr val="tx"/>
                    </a:ext>
                  </a:extLst>
                </a:hlinkClick>
              </a:rPr>
              <a:t>www.Shutterstock.com</a:t>
            </a:r>
            <a:endParaRPr b="0" i="0" sz="1400" u="none" cap="none" strike="noStrike">
              <a:solidFill>
                <a:srgbClr val="918D8E"/>
              </a:solidFill>
              <a:latin typeface="Assistant"/>
              <a:ea typeface="Assistant"/>
              <a:cs typeface="Assistant"/>
              <a:sym typeface="Assistant"/>
            </a:endParaRPr>
          </a:p>
          <a:p>
            <a:pPr indent="0" lvl="0" marL="0" marR="0" rtl="1" algn="ctr">
              <a:lnSpc>
                <a:spcPct val="100000"/>
              </a:lnSpc>
              <a:spcBef>
                <a:spcPts val="0"/>
              </a:spcBef>
              <a:spcAft>
                <a:spcPts val="0"/>
              </a:spcAft>
              <a:buNone/>
            </a:pPr>
            <a:r>
              <a:rPr b="0" i="0" lang="iw-IL" sz="1400" u="none" cap="none" strike="noStrike">
                <a:solidFill>
                  <a:srgbClr val="918D8E"/>
                </a:solidFill>
                <a:latin typeface="Assistant"/>
                <a:ea typeface="Assistant"/>
                <a:cs typeface="Assistant"/>
                <a:sym typeface="Assistant"/>
              </a:rPr>
              <a:t>כלל דמויות המדענים במצגת נלקחו מחברת G-STAT</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 name="Shape 37"/>
        <p:cNvGrpSpPr/>
        <p:nvPr/>
      </p:nvGrpSpPr>
      <p:grpSpPr>
        <a:xfrm>
          <a:off x="0" y="0"/>
          <a:ext cx="0" cy="0"/>
          <a:chOff x="0" y="0"/>
          <a:chExt cx="0" cy="0"/>
        </a:xfrm>
      </p:grpSpPr>
      <p:sp>
        <p:nvSpPr>
          <p:cNvPr id="38" name="Google Shape;38;p2"/>
          <p:cNvSpPr/>
          <p:nvPr/>
        </p:nvSpPr>
        <p:spPr>
          <a:xfrm>
            <a:off x="1467963" y="949364"/>
            <a:ext cx="6087866" cy="3159777"/>
          </a:xfrm>
          <a:prstGeom prst="ellipse">
            <a:avLst/>
          </a:prstGeom>
          <a:noFill/>
          <a:ln cap="flat" cmpd="sng" w="19050">
            <a:solidFill>
              <a:srgbClr val="BFBFBF"/>
            </a:solidFill>
            <a:prstDash val="dot"/>
            <a:round/>
            <a:headEnd len="sm" w="sm" type="none"/>
            <a:tailEnd len="sm" w="sm" type="none"/>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pic>
        <p:nvPicPr>
          <p:cNvPr descr="Google Shape;69;p14" id="39" name="Google Shape;39;p2"/>
          <p:cNvPicPr preferRelativeResize="0"/>
          <p:nvPr/>
        </p:nvPicPr>
        <p:blipFill rotWithShape="1">
          <a:blip r:embed="rId3">
            <a:alphaModFix/>
          </a:blip>
          <a:srcRect b="0" l="0" r="0" t="0"/>
          <a:stretch/>
        </p:blipFill>
        <p:spPr>
          <a:xfrm>
            <a:off x="3674742" y="2191442"/>
            <a:ext cx="450889" cy="448950"/>
          </a:xfrm>
          <a:prstGeom prst="rect">
            <a:avLst/>
          </a:prstGeom>
          <a:noFill/>
          <a:ln>
            <a:noFill/>
          </a:ln>
        </p:spPr>
      </p:pic>
      <p:sp>
        <p:nvSpPr>
          <p:cNvPr id="40" name="Google Shape;40;p2"/>
          <p:cNvSpPr/>
          <p:nvPr/>
        </p:nvSpPr>
        <p:spPr>
          <a:xfrm>
            <a:off x="3916145" y="2129038"/>
            <a:ext cx="1393727" cy="919236"/>
          </a:xfrm>
          <a:prstGeom prst="roundRect">
            <a:avLst>
              <a:gd fmla="val 10318" name="adj"/>
            </a:avLst>
          </a:prstGeom>
          <a:solidFill>
            <a:srgbClr val="FFFFFF"/>
          </a:solidFill>
          <a:ln cap="flat" cmpd="sng" w="9525">
            <a:solidFill>
              <a:srgbClr val="918D8E"/>
            </a:solidFill>
            <a:prstDash val="dot"/>
            <a:round/>
            <a:headEnd len="sm" w="sm" type="none"/>
            <a:tailEnd len="sm" w="sm" type="none"/>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sp>
        <p:nvSpPr>
          <p:cNvPr id="41" name="Google Shape;41;p2"/>
          <p:cNvSpPr/>
          <p:nvPr/>
        </p:nvSpPr>
        <p:spPr>
          <a:xfrm>
            <a:off x="5638978" y="3243528"/>
            <a:ext cx="1393728" cy="919236"/>
          </a:xfrm>
          <a:prstGeom prst="roundRect">
            <a:avLst>
              <a:gd fmla="val 10318" name="adj"/>
            </a:avLst>
          </a:prstGeom>
          <a:solidFill>
            <a:srgbClr val="E0A31D"/>
          </a:solidFill>
          <a:ln>
            <a:noFill/>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pic>
        <p:nvPicPr>
          <p:cNvPr descr="Google Shape;74;p14" id="42" name="Google Shape;42;p2"/>
          <p:cNvPicPr preferRelativeResize="0"/>
          <p:nvPr/>
        </p:nvPicPr>
        <p:blipFill rotWithShape="1">
          <a:blip r:embed="rId4">
            <a:alphaModFix/>
          </a:blip>
          <a:srcRect b="0" l="0" r="0" t="0"/>
          <a:stretch/>
        </p:blipFill>
        <p:spPr>
          <a:xfrm>
            <a:off x="6180778" y="3403410"/>
            <a:ext cx="309932" cy="280545"/>
          </a:xfrm>
          <a:prstGeom prst="rect">
            <a:avLst/>
          </a:prstGeom>
          <a:noFill/>
          <a:ln>
            <a:noFill/>
          </a:ln>
        </p:spPr>
      </p:pic>
      <p:sp>
        <p:nvSpPr>
          <p:cNvPr id="43" name="Google Shape;43;p2"/>
          <p:cNvSpPr/>
          <p:nvPr/>
        </p:nvSpPr>
        <p:spPr>
          <a:xfrm>
            <a:off x="6646505" y="2006542"/>
            <a:ext cx="1393728" cy="919236"/>
          </a:xfrm>
          <a:prstGeom prst="roundRect">
            <a:avLst>
              <a:gd fmla="val 10318" name="adj"/>
            </a:avLst>
          </a:prstGeom>
          <a:solidFill>
            <a:srgbClr val="FEC200"/>
          </a:solidFill>
          <a:ln>
            <a:noFill/>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sp>
        <p:nvSpPr>
          <p:cNvPr id="44" name="Google Shape;44;p2"/>
          <p:cNvSpPr/>
          <p:nvPr/>
        </p:nvSpPr>
        <p:spPr>
          <a:xfrm>
            <a:off x="5639033" y="789546"/>
            <a:ext cx="1393728" cy="919236"/>
          </a:xfrm>
          <a:prstGeom prst="roundRect">
            <a:avLst>
              <a:gd fmla="val 10318" name="adj"/>
            </a:avLst>
          </a:prstGeom>
          <a:solidFill>
            <a:srgbClr val="918D8E"/>
          </a:solidFill>
          <a:ln>
            <a:noFill/>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sp>
        <p:nvSpPr>
          <p:cNvPr id="45" name="Google Shape;45;p2"/>
          <p:cNvSpPr/>
          <p:nvPr/>
        </p:nvSpPr>
        <p:spPr>
          <a:xfrm>
            <a:off x="3941852" y="467720"/>
            <a:ext cx="1393728" cy="919236"/>
          </a:xfrm>
          <a:prstGeom prst="roundRect">
            <a:avLst>
              <a:gd fmla="val 10318" name="adj"/>
            </a:avLst>
          </a:prstGeom>
          <a:solidFill>
            <a:srgbClr val="B7B7B7"/>
          </a:solidFill>
          <a:ln>
            <a:noFill/>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B7B7B7"/>
              </a:solidFill>
              <a:latin typeface="Assistant"/>
              <a:ea typeface="Assistant"/>
              <a:cs typeface="Assistant"/>
              <a:sym typeface="Assistant"/>
            </a:endParaRPr>
          </a:p>
        </p:txBody>
      </p:sp>
      <p:sp>
        <p:nvSpPr>
          <p:cNvPr id="46" name="Google Shape;46;p2"/>
          <p:cNvSpPr/>
          <p:nvPr/>
        </p:nvSpPr>
        <p:spPr>
          <a:xfrm>
            <a:off x="2160941" y="824996"/>
            <a:ext cx="1393728" cy="919236"/>
          </a:xfrm>
          <a:prstGeom prst="roundRect">
            <a:avLst>
              <a:gd fmla="val 10318" name="adj"/>
            </a:avLst>
          </a:prstGeom>
          <a:solidFill>
            <a:srgbClr val="027EAA"/>
          </a:solidFill>
          <a:ln>
            <a:noFill/>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sp>
        <p:nvSpPr>
          <p:cNvPr id="47" name="Google Shape;47;p2"/>
          <p:cNvSpPr/>
          <p:nvPr/>
        </p:nvSpPr>
        <p:spPr>
          <a:xfrm>
            <a:off x="1103767" y="2034235"/>
            <a:ext cx="1393728" cy="919235"/>
          </a:xfrm>
          <a:prstGeom prst="roundRect">
            <a:avLst>
              <a:gd fmla="val 10318" name="adj"/>
            </a:avLst>
          </a:prstGeom>
          <a:solidFill>
            <a:srgbClr val="00ACE6"/>
          </a:solidFill>
          <a:ln>
            <a:noFill/>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sp>
        <p:nvSpPr>
          <p:cNvPr id="48" name="Google Shape;48;p2"/>
          <p:cNvSpPr/>
          <p:nvPr/>
        </p:nvSpPr>
        <p:spPr>
          <a:xfrm>
            <a:off x="2160953" y="3243516"/>
            <a:ext cx="1393728" cy="919236"/>
          </a:xfrm>
          <a:prstGeom prst="roundRect">
            <a:avLst>
              <a:gd fmla="val 10318" name="adj"/>
            </a:avLst>
          </a:prstGeom>
          <a:solidFill>
            <a:srgbClr val="68C1EE"/>
          </a:solidFill>
          <a:ln>
            <a:noFill/>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sp>
        <p:nvSpPr>
          <p:cNvPr id="49" name="Google Shape;49;p2"/>
          <p:cNvSpPr/>
          <p:nvPr/>
        </p:nvSpPr>
        <p:spPr>
          <a:xfrm>
            <a:off x="3941866" y="3756544"/>
            <a:ext cx="1393728" cy="919236"/>
          </a:xfrm>
          <a:prstGeom prst="roundRect">
            <a:avLst>
              <a:gd fmla="val 10318" name="adj"/>
            </a:avLst>
          </a:prstGeom>
          <a:solidFill>
            <a:srgbClr val="AE7F16"/>
          </a:solidFill>
          <a:ln>
            <a:noFill/>
          </a:ln>
        </p:spPr>
        <p:txBody>
          <a:bodyPr anchorCtr="0" anchor="ctr" bIns="60925" lIns="60925" spcFirstLastPara="1" rIns="60925" wrap="square" tIns="60925">
            <a:noAutofit/>
          </a:bodyPr>
          <a:lstStyle/>
          <a:p>
            <a:pPr indent="0" lvl="0" marL="0" marR="0" rtl="0" algn="l">
              <a:lnSpc>
                <a:spcPct val="100000"/>
              </a:lnSpc>
              <a:spcBef>
                <a:spcPts val="0"/>
              </a:spcBef>
              <a:spcAft>
                <a:spcPts val="0"/>
              </a:spcAft>
              <a:buClr>
                <a:srgbClr val="000000"/>
              </a:buClr>
              <a:buSzPts val="1867"/>
              <a:buFont typeface="Arial"/>
              <a:buNone/>
            </a:pPr>
            <a:r>
              <a:t/>
            </a:r>
            <a:endParaRPr b="0" i="0" sz="1867" u="none" cap="none" strike="noStrike">
              <a:solidFill>
                <a:srgbClr val="000000"/>
              </a:solidFill>
              <a:latin typeface="Assistant"/>
              <a:ea typeface="Assistant"/>
              <a:cs typeface="Assistant"/>
              <a:sym typeface="Assistant"/>
            </a:endParaRPr>
          </a:p>
        </p:txBody>
      </p:sp>
      <p:sp>
        <p:nvSpPr>
          <p:cNvPr id="50" name="Google Shape;50;p2"/>
          <p:cNvSpPr txBox="1"/>
          <p:nvPr/>
        </p:nvSpPr>
        <p:spPr>
          <a:xfrm>
            <a:off x="5718112" y="3610083"/>
            <a:ext cx="1264936" cy="615412"/>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chemeClr val="lt1"/>
                </a:solidFill>
                <a:latin typeface="Assistant"/>
                <a:ea typeface="Assistant"/>
                <a:cs typeface="Assistant"/>
                <a:sym typeface="Assistant"/>
              </a:rPr>
              <a:t>ניקוי ואינטגרציה</a:t>
            </a:r>
            <a:endParaRPr b="1" i="0" sz="1200" u="none" cap="none" strike="noStrike">
              <a:solidFill>
                <a:schemeClr val="lt1"/>
              </a:solidFill>
              <a:latin typeface="Assistant"/>
              <a:ea typeface="Assistant"/>
              <a:cs typeface="Assistant"/>
              <a:sym typeface="Assistant"/>
            </a:endParaRPr>
          </a:p>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chemeClr val="lt1"/>
                </a:solidFill>
                <a:latin typeface="Assistant"/>
                <a:ea typeface="Assistant"/>
                <a:cs typeface="Assistant"/>
                <a:sym typeface="Assistant"/>
              </a:rPr>
              <a:t>של נתונים</a:t>
            </a:r>
            <a:endParaRPr b="1" i="0" sz="1200" u="none" cap="none" strike="noStrike">
              <a:solidFill>
                <a:schemeClr val="lt1"/>
              </a:solidFill>
              <a:latin typeface="Assistant"/>
              <a:ea typeface="Assistant"/>
              <a:cs typeface="Assistant"/>
              <a:sym typeface="Assistant"/>
            </a:endParaRPr>
          </a:p>
        </p:txBody>
      </p:sp>
      <p:sp>
        <p:nvSpPr>
          <p:cNvPr id="51" name="Google Shape;51;p2"/>
          <p:cNvSpPr txBox="1"/>
          <p:nvPr/>
        </p:nvSpPr>
        <p:spPr>
          <a:xfrm>
            <a:off x="6795608" y="2367197"/>
            <a:ext cx="1095631" cy="615412"/>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rgbClr val="FFFFFF"/>
                </a:solidFill>
                <a:latin typeface="Assistant"/>
                <a:ea typeface="Assistant"/>
                <a:cs typeface="Assistant"/>
                <a:sym typeface="Assistant"/>
              </a:rPr>
              <a:t>אחזור ואחסון נתונים</a:t>
            </a:r>
            <a:endParaRPr b="1" i="0" sz="1200" u="none" cap="none" strike="noStrike">
              <a:solidFill>
                <a:srgbClr val="FFFFFF"/>
              </a:solidFill>
              <a:latin typeface="Assistant"/>
              <a:ea typeface="Assistant"/>
              <a:cs typeface="Assistant"/>
              <a:sym typeface="Assistant"/>
            </a:endParaRPr>
          </a:p>
        </p:txBody>
      </p:sp>
      <p:sp>
        <p:nvSpPr>
          <p:cNvPr id="52" name="Google Shape;52;p2"/>
          <p:cNvSpPr txBox="1"/>
          <p:nvPr/>
        </p:nvSpPr>
        <p:spPr>
          <a:xfrm>
            <a:off x="5739153" y="1158423"/>
            <a:ext cx="1194584" cy="615412"/>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rgbClr val="FFFFFF"/>
                </a:solidFill>
                <a:latin typeface="Assistant"/>
                <a:ea typeface="Assistant"/>
                <a:cs typeface="Assistant"/>
                <a:sym typeface="Assistant"/>
              </a:rPr>
              <a:t>איתור וזיהוי </a:t>
            </a:r>
            <a:br>
              <a:rPr b="1" i="0" lang="iw-IL" sz="1200" u="none" cap="none" strike="noStrike">
                <a:solidFill>
                  <a:srgbClr val="FFFFFF"/>
                </a:solidFill>
                <a:latin typeface="Assistant"/>
                <a:ea typeface="Assistant"/>
                <a:cs typeface="Assistant"/>
                <a:sym typeface="Assistant"/>
              </a:rPr>
            </a:br>
            <a:r>
              <a:rPr b="1" i="0" lang="iw-IL" sz="1200" u="none" cap="none" strike="noStrike">
                <a:solidFill>
                  <a:srgbClr val="FFFFFF"/>
                </a:solidFill>
                <a:latin typeface="Assistant"/>
                <a:ea typeface="Assistant"/>
                <a:cs typeface="Assistant"/>
                <a:sym typeface="Assistant"/>
              </a:rPr>
              <a:t>מקורות נתונים</a:t>
            </a:r>
            <a:endParaRPr b="1" i="0" sz="1200" u="none" cap="none" strike="noStrike">
              <a:solidFill>
                <a:srgbClr val="000000"/>
              </a:solidFill>
              <a:latin typeface="Assistant"/>
              <a:ea typeface="Assistant"/>
              <a:cs typeface="Assistant"/>
              <a:sym typeface="Assistant"/>
            </a:endParaRPr>
          </a:p>
        </p:txBody>
      </p:sp>
      <p:sp>
        <p:nvSpPr>
          <p:cNvPr id="53" name="Google Shape;53;p2"/>
          <p:cNvSpPr txBox="1"/>
          <p:nvPr/>
        </p:nvSpPr>
        <p:spPr>
          <a:xfrm>
            <a:off x="4090905" y="950533"/>
            <a:ext cx="1095631" cy="430746"/>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rgbClr val="FFFFFF"/>
                </a:solidFill>
                <a:latin typeface="Assistant"/>
                <a:ea typeface="Assistant"/>
                <a:cs typeface="Assistant"/>
                <a:sym typeface="Assistant"/>
              </a:rPr>
              <a:t>הגדרת הבעיה</a:t>
            </a:r>
            <a:endParaRPr b="1" i="0" sz="1200" u="none" cap="none" strike="noStrike">
              <a:solidFill>
                <a:srgbClr val="FFFFFF"/>
              </a:solidFill>
              <a:latin typeface="Assistant"/>
              <a:ea typeface="Assistant"/>
              <a:cs typeface="Assistant"/>
              <a:sym typeface="Assistant"/>
            </a:endParaRPr>
          </a:p>
        </p:txBody>
      </p:sp>
      <p:sp>
        <p:nvSpPr>
          <p:cNvPr id="54" name="Google Shape;54;p2"/>
          <p:cNvSpPr txBox="1"/>
          <p:nvPr/>
        </p:nvSpPr>
        <p:spPr>
          <a:xfrm>
            <a:off x="2309994" y="1317392"/>
            <a:ext cx="1095631" cy="430746"/>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rgbClr val="FFFFFF"/>
                </a:solidFill>
                <a:latin typeface="Assistant"/>
                <a:ea typeface="Assistant"/>
                <a:cs typeface="Assistant"/>
                <a:sym typeface="Assistant"/>
              </a:rPr>
              <a:t>משוב</a:t>
            </a:r>
            <a:endParaRPr b="1" i="0" sz="1200" u="none" cap="none" strike="noStrike">
              <a:solidFill>
                <a:srgbClr val="FFFFFF"/>
              </a:solidFill>
              <a:latin typeface="Assistant"/>
              <a:ea typeface="Assistant"/>
              <a:cs typeface="Assistant"/>
              <a:sym typeface="Assistant"/>
            </a:endParaRPr>
          </a:p>
        </p:txBody>
      </p:sp>
      <p:sp>
        <p:nvSpPr>
          <p:cNvPr id="55" name="Google Shape;55;p2"/>
          <p:cNvSpPr txBox="1"/>
          <p:nvPr/>
        </p:nvSpPr>
        <p:spPr>
          <a:xfrm>
            <a:off x="1160179" y="2483016"/>
            <a:ext cx="1244686" cy="430746"/>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rgbClr val="FFFFFF"/>
                </a:solidFill>
                <a:latin typeface="Assistant"/>
                <a:ea typeface="Assistant"/>
                <a:cs typeface="Assistant"/>
                <a:sym typeface="Assistant"/>
              </a:rPr>
              <a:t>קבלת החלטות</a:t>
            </a:r>
            <a:endParaRPr b="1" i="0" sz="1200" u="none" cap="none" strike="noStrike">
              <a:solidFill>
                <a:srgbClr val="FFFFFF"/>
              </a:solidFill>
              <a:latin typeface="Assistant"/>
              <a:ea typeface="Assistant"/>
              <a:cs typeface="Assistant"/>
              <a:sym typeface="Assistant"/>
            </a:endParaRPr>
          </a:p>
        </p:txBody>
      </p:sp>
      <p:sp>
        <p:nvSpPr>
          <p:cNvPr id="56" name="Google Shape;56;p2"/>
          <p:cNvSpPr txBox="1"/>
          <p:nvPr/>
        </p:nvSpPr>
        <p:spPr>
          <a:xfrm>
            <a:off x="2310007" y="3702634"/>
            <a:ext cx="1095631" cy="430746"/>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rgbClr val="FFFFFF"/>
                </a:solidFill>
                <a:latin typeface="Assistant"/>
                <a:ea typeface="Assistant"/>
                <a:cs typeface="Assistant"/>
                <a:sym typeface="Assistant"/>
              </a:rPr>
              <a:t>פרזנטציה</a:t>
            </a:r>
            <a:endParaRPr b="1" i="0" sz="1200" u="none" cap="none" strike="noStrike">
              <a:solidFill>
                <a:srgbClr val="FFFFFF"/>
              </a:solidFill>
              <a:latin typeface="Assistant"/>
              <a:ea typeface="Assistant"/>
              <a:cs typeface="Assistant"/>
              <a:sym typeface="Assistant"/>
            </a:endParaRPr>
          </a:p>
        </p:txBody>
      </p:sp>
      <p:sp>
        <p:nvSpPr>
          <p:cNvPr id="57" name="Google Shape;57;p2"/>
          <p:cNvSpPr txBox="1"/>
          <p:nvPr/>
        </p:nvSpPr>
        <p:spPr>
          <a:xfrm>
            <a:off x="3935137" y="4122824"/>
            <a:ext cx="1402518" cy="615412"/>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200"/>
              <a:buFont typeface="Arial"/>
              <a:buNone/>
            </a:pPr>
            <a:r>
              <a:rPr b="1" i="0" lang="iw-IL" sz="1200" u="none" cap="none" strike="noStrike">
                <a:solidFill>
                  <a:srgbClr val="FFFFFF"/>
                </a:solidFill>
                <a:latin typeface="Assistant"/>
                <a:ea typeface="Assistant"/>
                <a:cs typeface="Assistant"/>
                <a:sym typeface="Assistant"/>
              </a:rPr>
              <a:t>עיבוד, ניתוח נתונים וויזואליזציה</a:t>
            </a:r>
            <a:endParaRPr b="1" i="0" sz="1200" u="none" cap="none" strike="noStrike">
              <a:solidFill>
                <a:srgbClr val="FFFFFF"/>
              </a:solidFill>
              <a:latin typeface="Assistant"/>
              <a:ea typeface="Assistant"/>
              <a:cs typeface="Assistant"/>
              <a:sym typeface="Assistant"/>
            </a:endParaRPr>
          </a:p>
        </p:txBody>
      </p:sp>
      <p:sp>
        <p:nvSpPr>
          <p:cNvPr id="58" name="Google Shape;58;p2"/>
          <p:cNvSpPr txBox="1"/>
          <p:nvPr/>
        </p:nvSpPr>
        <p:spPr>
          <a:xfrm>
            <a:off x="3983231" y="2258741"/>
            <a:ext cx="1251509" cy="676967"/>
          </a:xfrm>
          <a:prstGeom prst="rect">
            <a:avLst/>
          </a:prstGeom>
          <a:noFill/>
          <a:ln>
            <a:noFill/>
          </a:ln>
        </p:spPr>
        <p:txBody>
          <a:bodyPr anchorCtr="0" anchor="t" bIns="121850" lIns="121850" spcFirstLastPara="1" rIns="121850" wrap="square" tIns="121850">
            <a:spAutoFit/>
          </a:bodyPr>
          <a:lstStyle/>
          <a:p>
            <a:pPr indent="0" lvl="0" marL="0" marR="0" rtl="1" algn="ctr">
              <a:lnSpc>
                <a:spcPct val="100000"/>
              </a:lnSpc>
              <a:spcBef>
                <a:spcPts val="0"/>
              </a:spcBef>
              <a:spcAft>
                <a:spcPts val="0"/>
              </a:spcAft>
              <a:buClr>
                <a:srgbClr val="000000"/>
              </a:buClr>
              <a:buSzPts val="1400"/>
              <a:buFont typeface="Arial"/>
              <a:buNone/>
            </a:pPr>
            <a:r>
              <a:rPr b="0" i="0" lang="iw-IL" sz="1400" u="none" cap="none" strike="noStrike">
                <a:solidFill>
                  <a:srgbClr val="232752"/>
                </a:solidFill>
                <a:latin typeface="Assistant ExtraBold"/>
                <a:ea typeface="Assistant ExtraBold"/>
                <a:cs typeface="Assistant ExtraBold"/>
                <a:sym typeface="Assistant ExtraBold"/>
              </a:rPr>
              <a:t>אינפואתיקה </a:t>
            </a:r>
            <a:endParaRPr b="0" i="0" sz="1400" u="none" cap="none" strike="noStrike">
              <a:solidFill>
                <a:srgbClr val="000000"/>
              </a:solidFill>
              <a:latin typeface="Arial"/>
              <a:ea typeface="Arial"/>
              <a:cs typeface="Arial"/>
              <a:sym typeface="Arial"/>
            </a:endParaRPr>
          </a:p>
          <a:p>
            <a:pPr indent="0" lvl="0" marL="0" marR="0" rtl="1" algn="ctr">
              <a:lnSpc>
                <a:spcPct val="100000"/>
              </a:lnSpc>
              <a:spcBef>
                <a:spcPts val="0"/>
              </a:spcBef>
              <a:spcAft>
                <a:spcPts val="0"/>
              </a:spcAft>
              <a:buClr>
                <a:srgbClr val="000000"/>
              </a:buClr>
              <a:buSzPts val="1400"/>
              <a:buFont typeface="Arial"/>
              <a:buNone/>
            </a:pPr>
            <a:r>
              <a:rPr b="0" i="0" lang="iw-IL" sz="1400" u="none" cap="none" strike="noStrike">
                <a:solidFill>
                  <a:srgbClr val="232752"/>
                </a:solidFill>
                <a:latin typeface="Assistant ExtraBold"/>
                <a:ea typeface="Assistant ExtraBold"/>
                <a:cs typeface="Assistant ExtraBold"/>
                <a:sym typeface="Assistant ExtraBold"/>
              </a:rPr>
              <a:t>וניהול ידע</a:t>
            </a:r>
            <a:endParaRPr b="0" i="0" sz="1400" u="none" cap="none" strike="noStrike">
              <a:solidFill>
                <a:srgbClr val="000000"/>
              </a:solidFill>
              <a:latin typeface="Arial"/>
              <a:ea typeface="Arial"/>
              <a:cs typeface="Arial"/>
              <a:sym typeface="Arial"/>
            </a:endParaRPr>
          </a:p>
        </p:txBody>
      </p:sp>
      <p:pic>
        <p:nvPicPr>
          <p:cNvPr descr="Google Shape;91;p14" id="59" name="Google Shape;59;p2"/>
          <p:cNvPicPr preferRelativeResize="0"/>
          <p:nvPr/>
        </p:nvPicPr>
        <p:blipFill rotWithShape="1">
          <a:blip r:embed="rId5">
            <a:alphaModFix/>
          </a:blip>
          <a:srcRect b="0" l="0" r="0" t="0"/>
          <a:stretch/>
        </p:blipFill>
        <p:spPr>
          <a:xfrm>
            <a:off x="7188452" y="2143476"/>
            <a:ext cx="309937" cy="280552"/>
          </a:xfrm>
          <a:prstGeom prst="rect">
            <a:avLst/>
          </a:prstGeom>
          <a:noFill/>
          <a:ln>
            <a:noFill/>
          </a:ln>
        </p:spPr>
      </p:pic>
      <p:pic>
        <p:nvPicPr>
          <p:cNvPr descr="Google Shape;92;p14" id="60" name="Google Shape;60;p2"/>
          <p:cNvPicPr preferRelativeResize="0"/>
          <p:nvPr/>
        </p:nvPicPr>
        <p:blipFill rotWithShape="1">
          <a:blip r:embed="rId6">
            <a:alphaModFix/>
          </a:blip>
          <a:srcRect b="0" l="0" r="0" t="0"/>
          <a:stretch/>
        </p:blipFill>
        <p:spPr>
          <a:xfrm>
            <a:off x="6159269" y="921726"/>
            <a:ext cx="353240" cy="319755"/>
          </a:xfrm>
          <a:prstGeom prst="rect">
            <a:avLst/>
          </a:prstGeom>
          <a:noFill/>
          <a:ln>
            <a:noFill/>
          </a:ln>
        </p:spPr>
      </p:pic>
      <p:pic>
        <p:nvPicPr>
          <p:cNvPr descr="Google Shape;93;p14" id="61" name="Google Shape;61;p2"/>
          <p:cNvPicPr preferRelativeResize="0"/>
          <p:nvPr/>
        </p:nvPicPr>
        <p:blipFill rotWithShape="1">
          <a:blip r:embed="rId7">
            <a:alphaModFix/>
          </a:blip>
          <a:srcRect b="0" l="0" r="0" t="0"/>
          <a:stretch/>
        </p:blipFill>
        <p:spPr>
          <a:xfrm>
            <a:off x="4462088" y="650750"/>
            <a:ext cx="353222" cy="319734"/>
          </a:xfrm>
          <a:prstGeom prst="rect">
            <a:avLst/>
          </a:prstGeom>
          <a:noFill/>
          <a:ln>
            <a:noFill/>
          </a:ln>
        </p:spPr>
      </p:pic>
      <p:pic>
        <p:nvPicPr>
          <p:cNvPr descr="Google Shape;94;p14" id="62" name="Google Shape;62;p2"/>
          <p:cNvPicPr preferRelativeResize="0"/>
          <p:nvPr/>
        </p:nvPicPr>
        <p:blipFill rotWithShape="1">
          <a:blip r:embed="rId8">
            <a:alphaModFix/>
          </a:blip>
          <a:srcRect b="0" l="0" r="0" t="0"/>
          <a:stretch/>
        </p:blipFill>
        <p:spPr>
          <a:xfrm>
            <a:off x="2669800" y="949369"/>
            <a:ext cx="375998" cy="340352"/>
          </a:xfrm>
          <a:prstGeom prst="rect">
            <a:avLst/>
          </a:prstGeom>
          <a:noFill/>
          <a:ln>
            <a:noFill/>
          </a:ln>
        </p:spPr>
      </p:pic>
      <p:pic>
        <p:nvPicPr>
          <p:cNvPr descr="Google Shape;95;p14" id="63" name="Google Shape;63;p2"/>
          <p:cNvPicPr preferRelativeResize="0"/>
          <p:nvPr/>
        </p:nvPicPr>
        <p:blipFill rotWithShape="1">
          <a:blip r:embed="rId9">
            <a:alphaModFix/>
          </a:blip>
          <a:srcRect b="0" l="0" r="0" t="0"/>
          <a:stretch/>
        </p:blipFill>
        <p:spPr>
          <a:xfrm>
            <a:off x="1640680" y="2185215"/>
            <a:ext cx="319755" cy="289437"/>
          </a:xfrm>
          <a:prstGeom prst="rect">
            <a:avLst/>
          </a:prstGeom>
          <a:noFill/>
          <a:ln>
            <a:noFill/>
          </a:ln>
        </p:spPr>
      </p:pic>
      <p:pic>
        <p:nvPicPr>
          <p:cNvPr descr="Google Shape;98;p14" id="64" name="Google Shape;64;p2"/>
          <p:cNvPicPr preferRelativeResize="0"/>
          <p:nvPr/>
        </p:nvPicPr>
        <p:blipFill rotWithShape="1">
          <a:blip r:embed="rId10">
            <a:alphaModFix/>
          </a:blip>
          <a:srcRect b="0" l="0" r="0" t="0"/>
          <a:stretch/>
        </p:blipFill>
        <p:spPr>
          <a:xfrm>
            <a:off x="4631960" y="1866677"/>
            <a:ext cx="1130367" cy="1058533"/>
          </a:xfrm>
          <a:prstGeom prst="rect">
            <a:avLst/>
          </a:prstGeom>
          <a:noFill/>
          <a:ln>
            <a:noFill/>
          </a:ln>
        </p:spPr>
      </p:pic>
      <p:pic>
        <p:nvPicPr>
          <p:cNvPr descr="Google Shape;99;p14" id="65" name="Google Shape;65;p2"/>
          <p:cNvPicPr preferRelativeResize="0"/>
          <p:nvPr/>
        </p:nvPicPr>
        <p:blipFill rotWithShape="1">
          <a:blip r:embed="rId11">
            <a:alphaModFix/>
          </a:blip>
          <a:srcRect b="0" l="0" r="0" t="0"/>
          <a:stretch/>
        </p:blipFill>
        <p:spPr>
          <a:xfrm>
            <a:off x="3597306" y="2544192"/>
            <a:ext cx="1095487" cy="773942"/>
          </a:xfrm>
          <a:prstGeom prst="rect">
            <a:avLst/>
          </a:prstGeom>
          <a:noFill/>
          <a:ln>
            <a:noFill/>
          </a:ln>
        </p:spPr>
      </p:pic>
      <p:pic>
        <p:nvPicPr>
          <p:cNvPr descr="תמונה 3" id="66" name="Google Shape;66;p2"/>
          <p:cNvPicPr preferRelativeResize="0"/>
          <p:nvPr/>
        </p:nvPicPr>
        <p:blipFill rotWithShape="1">
          <a:blip r:embed="rId12">
            <a:alphaModFix/>
          </a:blip>
          <a:srcRect b="0" l="0" r="0" t="0"/>
          <a:stretch/>
        </p:blipFill>
        <p:spPr>
          <a:xfrm>
            <a:off x="2676235" y="3391518"/>
            <a:ext cx="331225" cy="319625"/>
          </a:xfrm>
          <a:prstGeom prst="rect">
            <a:avLst/>
          </a:prstGeom>
          <a:noFill/>
          <a:ln>
            <a:noFill/>
          </a:ln>
        </p:spPr>
      </p:pic>
      <p:pic>
        <p:nvPicPr>
          <p:cNvPr descr="תמונה 169" id="67" name="Google Shape;67;p2"/>
          <p:cNvPicPr preferRelativeResize="0"/>
          <p:nvPr/>
        </p:nvPicPr>
        <p:blipFill rotWithShape="1">
          <a:blip r:embed="rId13">
            <a:alphaModFix/>
          </a:blip>
          <a:srcRect b="0" l="0" r="0" t="0"/>
          <a:stretch/>
        </p:blipFill>
        <p:spPr>
          <a:xfrm>
            <a:off x="4462090" y="3865524"/>
            <a:ext cx="353253" cy="31975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5"/>
          <p:cNvSpPr txBox="1"/>
          <p:nvPr>
            <p:ph idx="12" type="sldNum"/>
          </p:nvPr>
        </p:nvSpPr>
        <p:spPr>
          <a:xfrm>
            <a:off x="265028" y="4553064"/>
            <a:ext cx="253384"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73" name="Google Shape;73;p15"/>
          <p:cNvSpPr txBox="1"/>
          <p:nvPr/>
        </p:nvSpPr>
        <p:spPr>
          <a:xfrm>
            <a:off x="3666653" y="576891"/>
            <a:ext cx="5047311" cy="569326"/>
          </a:xfrm>
          <a:prstGeom prst="rect">
            <a:avLst/>
          </a:prstGeom>
          <a:noFill/>
          <a:ln>
            <a:noFill/>
          </a:ln>
        </p:spPr>
        <p:txBody>
          <a:bodyPr anchorCtr="0" anchor="t" bIns="68550" lIns="68550" spcFirstLastPara="1" rIns="68550" wrap="square" tIns="68550">
            <a:spAutoFit/>
          </a:bodyPr>
          <a:lstStyle/>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מהי אפליה – Discrimination?</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74" name="Google Shape;74;p15"/>
          <p:cNvPicPr preferRelativeResize="0"/>
          <p:nvPr/>
        </p:nvPicPr>
        <p:blipFill rotWithShape="1">
          <a:blip r:embed="rId3">
            <a:alphaModFix/>
          </a:blip>
          <a:srcRect b="0" l="0" r="0" t="0"/>
          <a:stretch/>
        </p:blipFill>
        <p:spPr>
          <a:xfrm rot="3173668">
            <a:off x="3776020" y="251978"/>
            <a:ext cx="271944" cy="600133"/>
          </a:xfrm>
          <a:prstGeom prst="rect">
            <a:avLst/>
          </a:prstGeom>
          <a:noFill/>
          <a:ln>
            <a:noFill/>
          </a:ln>
        </p:spPr>
      </p:pic>
      <p:sp>
        <p:nvSpPr>
          <p:cNvPr id="75" name="Google Shape;75;p15"/>
          <p:cNvSpPr/>
          <p:nvPr/>
        </p:nvSpPr>
        <p:spPr>
          <a:xfrm>
            <a:off x="1207902" y="1910113"/>
            <a:ext cx="2799662" cy="1918866"/>
          </a:xfrm>
          <a:prstGeom prst="ellipse">
            <a:avLst/>
          </a:prstGeom>
          <a:blipFill rotWithShape="1">
            <a:blip r:embed="rId4">
              <a:alphaModFix/>
            </a:blip>
            <a:stretch>
              <a:fillRect b="0" l="0" r="0" t="0"/>
            </a:stretch>
          </a:blipFill>
          <a:ln cap="flat" cmpd="sng" w="28575">
            <a:solidFill>
              <a:srgbClr val="2327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76" name="Google Shape;76;p15"/>
          <p:cNvSpPr txBox="1"/>
          <p:nvPr/>
        </p:nvSpPr>
        <p:spPr>
          <a:xfrm>
            <a:off x="4233333" y="1964266"/>
            <a:ext cx="3956364" cy="1692731"/>
          </a:xfrm>
          <a:prstGeom prst="rect">
            <a:avLst/>
          </a:prstGeom>
          <a:noFill/>
          <a:ln>
            <a:noFill/>
          </a:ln>
        </p:spPr>
        <p:txBody>
          <a:bodyPr anchorCtr="0" anchor="t" bIns="45700" lIns="91425" spcFirstLastPara="1" rIns="91425" wrap="square" tIns="45700">
            <a:spAutoFit/>
          </a:bodyPr>
          <a:lstStyle/>
          <a:p>
            <a:pPr indent="0" lvl="0" marL="0" marR="0" rtl="1" algn="ctr">
              <a:lnSpc>
                <a:spcPct val="130000"/>
              </a:lnSpc>
              <a:spcBef>
                <a:spcPts val="0"/>
              </a:spcBef>
              <a:spcAft>
                <a:spcPts val="0"/>
              </a:spcAft>
              <a:buClr>
                <a:schemeClr val="dk1"/>
              </a:buClr>
              <a:buSzPts val="2800"/>
              <a:buFont typeface="Gisha"/>
              <a:buNone/>
            </a:pPr>
            <a:r>
              <a:rPr b="0" i="0" lang="iw-IL" sz="2000" u="none" cap="none" strike="noStrike">
                <a:solidFill>
                  <a:srgbClr val="232752"/>
                </a:solidFill>
                <a:latin typeface="Assistant"/>
                <a:ea typeface="Assistant"/>
                <a:cs typeface="Assistant"/>
                <a:sym typeface="Assistant"/>
              </a:rPr>
              <a:t>הבדלה בין קבוצות חברתיות שונות המעניקה לקבוצה, קטגוריה או פרט מסוים יתרון או חיסרון יחסי </a:t>
            </a:r>
            <a:r>
              <a:rPr b="1" i="0" lang="iw-IL" sz="2000" u="none" cap="none" strike="noStrike">
                <a:solidFill>
                  <a:srgbClr val="232752"/>
                </a:solidFill>
                <a:latin typeface="Assistant"/>
                <a:ea typeface="Assistant"/>
                <a:cs typeface="Assistant"/>
                <a:sym typeface="Assistant"/>
              </a:rPr>
              <a:t>בלי שתהיה לכך הצדקה עניינית</a:t>
            </a:r>
            <a:endParaRPr b="1" i="0" sz="2000" u="none" cap="none" strike="noStrike">
              <a:solidFill>
                <a:srgbClr val="232752"/>
              </a:solidFill>
              <a:latin typeface="Assistant"/>
              <a:ea typeface="Assistant"/>
              <a:cs typeface="Assistant"/>
              <a:sym typeface="Assistant"/>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6"/>
          <p:cNvSpPr txBox="1"/>
          <p:nvPr>
            <p:ph idx="12" type="sldNum"/>
          </p:nvPr>
        </p:nvSpPr>
        <p:spPr>
          <a:xfrm>
            <a:off x="265028" y="4553064"/>
            <a:ext cx="253384"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82" name="Google Shape;82;p16"/>
          <p:cNvSpPr txBox="1"/>
          <p:nvPr/>
        </p:nvSpPr>
        <p:spPr>
          <a:xfrm>
            <a:off x="6654297" y="576891"/>
            <a:ext cx="2059667" cy="569326"/>
          </a:xfrm>
          <a:prstGeom prst="rect">
            <a:avLst/>
          </a:prstGeom>
          <a:noFill/>
          <a:ln>
            <a:noFill/>
          </a:ln>
        </p:spPr>
        <p:txBody>
          <a:bodyPr anchorCtr="0" anchor="t" bIns="68550" lIns="68550" spcFirstLastPara="1" rIns="68550" wrap="square" tIns="68550">
            <a:spAutoFit/>
          </a:bodyPr>
          <a:lstStyle/>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מהי אפליה?</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83" name="Google Shape;83;p16"/>
          <p:cNvPicPr preferRelativeResize="0"/>
          <p:nvPr/>
        </p:nvPicPr>
        <p:blipFill rotWithShape="1">
          <a:blip r:embed="rId3">
            <a:alphaModFix/>
          </a:blip>
          <a:srcRect b="0" l="0" r="0" t="0"/>
          <a:stretch/>
        </p:blipFill>
        <p:spPr>
          <a:xfrm rot="3173668">
            <a:off x="6518324" y="251978"/>
            <a:ext cx="271944" cy="600133"/>
          </a:xfrm>
          <a:prstGeom prst="rect">
            <a:avLst/>
          </a:prstGeom>
          <a:noFill/>
          <a:ln>
            <a:noFill/>
          </a:ln>
        </p:spPr>
      </p:pic>
      <p:sp>
        <p:nvSpPr>
          <p:cNvPr id="84" name="Google Shape;84;p16"/>
          <p:cNvSpPr/>
          <p:nvPr/>
        </p:nvSpPr>
        <p:spPr>
          <a:xfrm>
            <a:off x="3151534" y="2460394"/>
            <a:ext cx="2799662" cy="1918866"/>
          </a:xfrm>
          <a:prstGeom prst="ellipse">
            <a:avLst/>
          </a:prstGeom>
          <a:blipFill rotWithShape="1">
            <a:blip r:embed="rId4">
              <a:alphaModFix/>
            </a:blip>
            <a:stretch>
              <a:fillRect b="0" l="0" r="0" t="0"/>
            </a:stretch>
          </a:blipFill>
          <a:ln cap="flat" cmpd="sng" w="28575">
            <a:solidFill>
              <a:srgbClr val="2327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5" name="Google Shape;85;p16"/>
          <p:cNvSpPr txBox="1"/>
          <p:nvPr/>
        </p:nvSpPr>
        <p:spPr>
          <a:xfrm>
            <a:off x="1757110" y="1731338"/>
            <a:ext cx="5588511" cy="369291"/>
          </a:xfrm>
          <a:prstGeom prst="rect">
            <a:avLst/>
          </a:prstGeom>
          <a:noFill/>
          <a:ln>
            <a:noFill/>
          </a:ln>
        </p:spPr>
        <p:txBody>
          <a:bodyPr anchorCtr="0" anchor="t" bIns="45700" lIns="91425" spcFirstLastPara="1" rIns="91425" wrap="square" tIns="45700">
            <a:spAutoFit/>
          </a:bodyPr>
          <a:lstStyle/>
          <a:p>
            <a:pPr indent="0" lvl="0" marL="0" marR="0" rtl="1" algn="ctr">
              <a:lnSpc>
                <a:spcPct val="100000"/>
              </a:lnSpc>
              <a:spcBef>
                <a:spcPts val="0"/>
              </a:spcBef>
              <a:spcAft>
                <a:spcPts val="0"/>
              </a:spcAft>
              <a:buClr>
                <a:srgbClr val="595959"/>
              </a:buClr>
              <a:buSzPts val="2400"/>
              <a:buFont typeface="Gisha"/>
              <a:buNone/>
            </a:pPr>
            <a:r>
              <a:rPr b="1" i="0" lang="iw-IL" sz="1800" u="none" cap="none" strike="noStrike">
                <a:solidFill>
                  <a:srgbClr val="232752"/>
                </a:solidFill>
                <a:latin typeface="Assistant"/>
                <a:ea typeface="Assistant"/>
                <a:cs typeface="Assistant"/>
                <a:sym typeface="Assistant"/>
              </a:rPr>
              <a:t>דונו בכיתה – אילו סוגי אפליה אתם מכירים?</a:t>
            </a:r>
            <a:endParaRPr b="1" i="0" sz="1800" u="none" cap="none" strike="noStrike">
              <a:solidFill>
                <a:srgbClr val="232752"/>
              </a:solidFill>
              <a:latin typeface="Assistant"/>
              <a:ea typeface="Assistant"/>
              <a:cs typeface="Assistant"/>
              <a:sym typeface="Assistant"/>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7"/>
          <p:cNvSpPr txBox="1"/>
          <p:nvPr>
            <p:ph idx="12" type="sldNum"/>
          </p:nvPr>
        </p:nvSpPr>
        <p:spPr>
          <a:xfrm>
            <a:off x="265028" y="4553064"/>
            <a:ext cx="253384"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91" name="Google Shape;91;p17"/>
          <p:cNvSpPr txBox="1"/>
          <p:nvPr/>
        </p:nvSpPr>
        <p:spPr>
          <a:xfrm>
            <a:off x="6654297" y="576891"/>
            <a:ext cx="2059667" cy="569326"/>
          </a:xfrm>
          <a:prstGeom prst="rect">
            <a:avLst/>
          </a:prstGeom>
          <a:noFill/>
          <a:ln>
            <a:noFill/>
          </a:ln>
        </p:spPr>
        <p:txBody>
          <a:bodyPr anchorCtr="0" anchor="t" bIns="68550" lIns="68550" spcFirstLastPara="1" rIns="68550" wrap="square" tIns="68550">
            <a:spAutoFit/>
          </a:bodyPr>
          <a:lstStyle/>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מהי אפליה?</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92" name="Google Shape;92;p17"/>
          <p:cNvPicPr preferRelativeResize="0"/>
          <p:nvPr/>
        </p:nvPicPr>
        <p:blipFill rotWithShape="1">
          <a:blip r:embed="rId3">
            <a:alphaModFix/>
          </a:blip>
          <a:srcRect b="0" l="0" r="0" t="0"/>
          <a:stretch/>
        </p:blipFill>
        <p:spPr>
          <a:xfrm rot="3173668">
            <a:off x="6518324" y="251978"/>
            <a:ext cx="271944" cy="600133"/>
          </a:xfrm>
          <a:prstGeom prst="rect">
            <a:avLst/>
          </a:prstGeom>
          <a:noFill/>
          <a:ln>
            <a:noFill/>
          </a:ln>
        </p:spPr>
      </p:pic>
      <p:sp>
        <p:nvSpPr>
          <p:cNvPr id="93" name="Google Shape;93;p17"/>
          <p:cNvSpPr/>
          <p:nvPr/>
        </p:nvSpPr>
        <p:spPr>
          <a:xfrm>
            <a:off x="3151534" y="2460394"/>
            <a:ext cx="2799662" cy="1918866"/>
          </a:xfrm>
          <a:prstGeom prst="ellipse">
            <a:avLst/>
          </a:prstGeom>
          <a:blipFill rotWithShape="1">
            <a:blip r:embed="rId4">
              <a:alphaModFix/>
            </a:blip>
            <a:stretch>
              <a:fillRect b="0" l="0" r="0" t="0"/>
            </a:stretch>
          </a:blipFill>
          <a:ln cap="flat" cmpd="sng" w="28575">
            <a:solidFill>
              <a:srgbClr val="2327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4" name="Google Shape;94;p17"/>
          <p:cNvSpPr txBox="1"/>
          <p:nvPr/>
        </p:nvSpPr>
        <p:spPr>
          <a:xfrm>
            <a:off x="1757110" y="1731338"/>
            <a:ext cx="5588511" cy="369291"/>
          </a:xfrm>
          <a:prstGeom prst="rect">
            <a:avLst/>
          </a:prstGeom>
          <a:noFill/>
          <a:ln>
            <a:noFill/>
          </a:ln>
        </p:spPr>
        <p:txBody>
          <a:bodyPr anchorCtr="0" anchor="t" bIns="45700" lIns="91425" spcFirstLastPara="1" rIns="91425" wrap="square" tIns="45700">
            <a:spAutoFit/>
          </a:bodyPr>
          <a:lstStyle/>
          <a:p>
            <a:pPr indent="0" lvl="0" marL="0" marR="0" rtl="1" algn="ctr">
              <a:lnSpc>
                <a:spcPct val="100000"/>
              </a:lnSpc>
              <a:spcBef>
                <a:spcPts val="0"/>
              </a:spcBef>
              <a:spcAft>
                <a:spcPts val="0"/>
              </a:spcAft>
              <a:buClr>
                <a:srgbClr val="595959"/>
              </a:buClr>
              <a:buSzPts val="2400"/>
              <a:buFont typeface="Gisha"/>
              <a:buNone/>
            </a:pPr>
            <a:r>
              <a:rPr b="1" i="0" lang="iw-IL" sz="1800" u="none" cap="none" strike="noStrike">
                <a:solidFill>
                  <a:srgbClr val="232752"/>
                </a:solidFill>
                <a:latin typeface="Assistant"/>
                <a:ea typeface="Assistant"/>
                <a:cs typeface="Assistant"/>
                <a:sym typeface="Assistant"/>
              </a:rPr>
              <a:t>האם הרגשתם או חוויתם אפליה?</a:t>
            </a:r>
            <a:endParaRPr b="1" i="0" sz="1800" u="none" cap="none" strike="noStrike">
              <a:solidFill>
                <a:srgbClr val="232752"/>
              </a:solidFill>
              <a:latin typeface="Assistant"/>
              <a:ea typeface="Assistant"/>
              <a:cs typeface="Assistant"/>
              <a:sym typeface="Assistant"/>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5"/>
          <p:cNvSpPr txBox="1"/>
          <p:nvPr>
            <p:ph idx="12" type="sldNum"/>
          </p:nvPr>
        </p:nvSpPr>
        <p:spPr>
          <a:xfrm>
            <a:off x="265028" y="4553064"/>
            <a:ext cx="253384"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100" name="Google Shape;100;p5"/>
          <p:cNvSpPr txBox="1"/>
          <p:nvPr/>
        </p:nvSpPr>
        <p:spPr>
          <a:xfrm>
            <a:off x="3929204" y="483640"/>
            <a:ext cx="4784760" cy="707184"/>
          </a:xfrm>
          <a:prstGeom prst="rect">
            <a:avLst/>
          </a:prstGeom>
          <a:noFill/>
          <a:ln>
            <a:noFill/>
          </a:ln>
        </p:spPr>
        <p:txBody>
          <a:bodyPr anchorCtr="0" anchor="t" bIns="68550" lIns="68550" spcFirstLastPara="1" rIns="68550" wrap="square" tIns="68550">
            <a:spAutoFit/>
          </a:bodyPr>
          <a:lstStyle/>
          <a:p>
            <a:pPr indent="0" lvl="0" marL="0" marR="0" rtl="1" algn="r">
              <a:lnSpc>
                <a:spcPct val="132142"/>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חוק איסור אפליה במתן שירותים</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101" name="Google Shape;101;p5"/>
          <p:cNvPicPr preferRelativeResize="0"/>
          <p:nvPr/>
        </p:nvPicPr>
        <p:blipFill rotWithShape="1">
          <a:blip r:embed="rId3">
            <a:alphaModFix/>
          </a:blip>
          <a:srcRect b="0" l="0" r="0" t="0"/>
          <a:stretch/>
        </p:blipFill>
        <p:spPr>
          <a:xfrm rot="3173668">
            <a:off x="3776022" y="281784"/>
            <a:ext cx="271944" cy="600133"/>
          </a:xfrm>
          <a:prstGeom prst="rect">
            <a:avLst/>
          </a:prstGeom>
          <a:noFill/>
          <a:ln>
            <a:noFill/>
          </a:ln>
        </p:spPr>
      </p:pic>
      <p:pic>
        <p:nvPicPr>
          <p:cNvPr id="102" name="Google Shape;102;p5"/>
          <p:cNvPicPr preferRelativeResize="0"/>
          <p:nvPr/>
        </p:nvPicPr>
        <p:blipFill rotWithShape="1">
          <a:blip r:embed="rId4">
            <a:alphaModFix/>
          </a:blip>
          <a:srcRect b="0" l="0" r="0" t="0"/>
          <a:stretch/>
        </p:blipFill>
        <p:spPr>
          <a:xfrm>
            <a:off x="5856627" y="1648365"/>
            <a:ext cx="1884085" cy="2336265"/>
          </a:xfrm>
          <a:prstGeom prst="rect">
            <a:avLst/>
          </a:prstGeom>
          <a:noFill/>
          <a:ln>
            <a:noFill/>
          </a:ln>
        </p:spPr>
      </p:pic>
      <p:sp>
        <p:nvSpPr>
          <p:cNvPr id="103" name="Google Shape;103;p5"/>
          <p:cNvSpPr txBox="1"/>
          <p:nvPr/>
        </p:nvSpPr>
        <p:spPr>
          <a:xfrm>
            <a:off x="1204111" y="1565547"/>
            <a:ext cx="4186358" cy="2419083"/>
          </a:xfrm>
          <a:prstGeom prst="rect">
            <a:avLst/>
          </a:prstGeom>
          <a:noFill/>
          <a:ln>
            <a:noFill/>
          </a:ln>
        </p:spPr>
        <p:txBody>
          <a:bodyPr anchorCtr="0" anchor="t" bIns="45700" lIns="91425" spcFirstLastPara="1" rIns="91425" wrap="square" tIns="45700">
            <a:spAutoFit/>
          </a:bodyPr>
          <a:lstStyle/>
          <a:p>
            <a:pPr indent="0" lvl="0" marL="0" marR="0" rtl="1" algn="ctr">
              <a:lnSpc>
                <a:spcPct val="120000"/>
              </a:lnSpc>
              <a:spcBef>
                <a:spcPts val="0"/>
              </a:spcBef>
              <a:spcAft>
                <a:spcPts val="0"/>
              </a:spcAft>
              <a:buNone/>
            </a:pPr>
            <a:r>
              <a:rPr b="0" i="0" lang="iw-IL" sz="1800" u="none" cap="none" strike="noStrike">
                <a:solidFill>
                  <a:srgbClr val="232752"/>
                </a:solidFill>
                <a:latin typeface="Assistant ExtraBold"/>
                <a:ea typeface="Assistant ExtraBold"/>
                <a:cs typeface="Assistant ExtraBold"/>
                <a:sym typeface="Assistant ExtraBold"/>
              </a:rPr>
              <a:t>חוק איסור הפליה במוצרים, בשירותים ובכניסה למקומות בידור ולמקומות ציבוריים, התשס"א-2000</a:t>
            </a:r>
            <a:endParaRPr b="0" i="0" sz="1800" u="none" cap="none" strike="noStrike">
              <a:solidFill>
                <a:srgbClr val="232752"/>
              </a:solidFill>
              <a:latin typeface="Assistant ExtraBold"/>
              <a:ea typeface="Assistant ExtraBold"/>
              <a:cs typeface="Assistant ExtraBold"/>
              <a:sym typeface="Assistant ExtraBold"/>
            </a:endParaRPr>
          </a:p>
          <a:p>
            <a:pPr indent="0" lvl="0" marL="0" marR="0" rtl="1" algn="ctr">
              <a:lnSpc>
                <a:spcPct val="120000"/>
              </a:lnSpc>
              <a:spcBef>
                <a:spcPts val="0"/>
              </a:spcBef>
              <a:spcAft>
                <a:spcPts val="0"/>
              </a:spcAft>
              <a:buNone/>
            </a:pPr>
            <a:r>
              <a:t/>
            </a:r>
            <a:endParaRPr b="0" i="0" sz="1800" u="none" cap="none" strike="noStrike">
              <a:solidFill>
                <a:srgbClr val="232752"/>
              </a:solidFill>
              <a:latin typeface="Assistant"/>
              <a:ea typeface="Assistant"/>
              <a:cs typeface="Assistant"/>
              <a:sym typeface="Assistant"/>
            </a:endParaRPr>
          </a:p>
          <a:p>
            <a:pPr indent="0" lvl="0" marL="0" marR="0" rtl="1" algn="ctr">
              <a:lnSpc>
                <a:spcPct val="120000"/>
              </a:lnSpc>
              <a:spcBef>
                <a:spcPts val="0"/>
              </a:spcBef>
              <a:spcAft>
                <a:spcPts val="0"/>
              </a:spcAft>
              <a:buNone/>
            </a:pPr>
            <a:r>
              <a:rPr b="0" i="0" lang="iw-IL" sz="1800" u="none" cap="none" strike="noStrike">
                <a:solidFill>
                  <a:srgbClr val="232752"/>
                </a:solidFill>
                <a:latin typeface="Assistant"/>
                <a:ea typeface="Assistant"/>
                <a:cs typeface="Assistant"/>
                <a:sym typeface="Assistant"/>
              </a:rPr>
              <a:t>בכל ניתוח נתונים על מנתח הנתונים </a:t>
            </a:r>
            <a:endParaRPr b="0" i="0" sz="1800" u="none" cap="none" strike="noStrike">
              <a:solidFill>
                <a:srgbClr val="232752"/>
              </a:solidFill>
              <a:latin typeface="Assistant"/>
              <a:ea typeface="Assistant"/>
              <a:cs typeface="Assistant"/>
              <a:sym typeface="Assistant"/>
            </a:endParaRPr>
          </a:p>
          <a:p>
            <a:pPr indent="0" lvl="0" marL="0" marR="0" rtl="1" algn="ctr">
              <a:lnSpc>
                <a:spcPct val="120000"/>
              </a:lnSpc>
              <a:spcBef>
                <a:spcPts val="0"/>
              </a:spcBef>
              <a:spcAft>
                <a:spcPts val="0"/>
              </a:spcAft>
              <a:buNone/>
            </a:pPr>
            <a:r>
              <a:rPr b="0" i="0" lang="iw-IL" sz="1800" u="none" cap="none" strike="noStrike">
                <a:solidFill>
                  <a:srgbClr val="232752"/>
                </a:solidFill>
                <a:latin typeface="Assistant"/>
                <a:ea typeface="Assistant"/>
                <a:cs typeface="Assistant"/>
                <a:sym typeface="Assistant"/>
              </a:rPr>
              <a:t>לשים לב שמסקנותיו או המלצותיו </a:t>
            </a:r>
            <a:endParaRPr b="0" i="0" sz="1800" u="none" cap="none" strike="noStrike">
              <a:solidFill>
                <a:srgbClr val="232752"/>
              </a:solidFill>
              <a:latin typeface="Assistant"/>
              <a:ea typeface="Assistant"/>
              <a:cs typeface="Assistant"/>
              <a:sym typeface="Assistant"/>
            </a:endParaRPr>
          </a:p>
          <a:p>
            <a:pPr indent="0" lvl="0" marL="0" marR="0" rtl="1" algn="ctr">
              <a:lnSpc>
                <a:spcPct val="120000"/>
              </a:lnSpc>
              <a:spcBef>
                <a:spcPts val="0"/>
              </a:spcBef>
              <a:spcAft>
                <a:spcPts val="0"/>
              </a:spcAft>
              <a:buNone/>
            </a:pPr>
            <a:r>
              <a:rPr b="0" i="0" lang="iw-IL" sz="1800" u="none" cap="none" strike="noStrike">
                <a:solidFill>
                  <a:srgbClr val="232752"/>
                </a:solidFill>
                <a:latin typeface="Assistant"/>
                <a:ea typeface="Assistant"/>
                <a:cs typeface="Assistant"/>
                <a:sym typeface="Assistant"/>
              </a:rPr>
              <a:t>אינן פוגעות בחוק איסור הפליה זה</a:t>
            </a:r>
            <a:r>
              <a:rPr b="0" i="0" lang="iw-IL" sz="1800" u="none" cap="none" strike="noStrike">
                <a:solidFill>
                  <a:schemeClr val="dk1"/>
                </a:solidFill>
                <a:latin typeface="Gisha"/>
                <a:ea typeface="Gisha"/>
                <a:cs typeface="Gisha"/>
                <a:sym typeface="Gisha"/>
              </a:rPr>
              <a:t>.</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8"/>
          <p:cNvSpPr txBox="1"/>
          <p:nvPr>
            <p:ph idx="12" type="sldNum"/>
          </p:nvPr>
        </p:nvSpPr>
        <p:spPr>
          <a:xfrm>
            <a:off x="265028" y="4553064"/>
            <a:ext cx="253384"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109" name="Google Shape;109;p18"/>
          <p:cNvSpPr txBox="1"/>
          <p:nvPr/>
        </p:nvSpPr>
        <p:spPr>
          <a:xfrm>
            <a:off x="3929204" y="483640"/>
            <a:ext cx="4784760" cy="707184"/>
          </a:xfrm>
          <a:prstGeom prst="rect">
            <a:avLst/>
          </a:prstGeom>
          <a:noFill/>
          <a:ln>
            <a:noFill/>
          </a:ln>
        </p:spPr>
        <p:txBody>
          <a:bodyPr anchorCtr="0" anchor="t" bIns="68550" lIns="68550" spcFirstLastPara="1" rIns="68550" wrap="square" tIns="68550">
            <a:spAutoFit/>
          </a:bodyPr>
          <a:lstStyle/>
          <a:p>
            <a:pPr indent="0" lvl="0" marL="0" marR="0" rtl="1" algn="r">
              <a:lnSpc>
                <a:spcPct val="132142"/>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חוק איסור אפליה במתן שירותים</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110" name="Google Shape;110;p18"/>
          <p:cNvPicPr preferRelativeResize="0"/>
          <p:nvPr/>
        </p:nvPicPr>
        <p:blipFill rotWithShape="1">
          <a:blip r:embed="rId3">
            <a:alphaModFix/>
          </a:blip>
          <a:srcRect b="0" l="0" r="0" t="0"/>
          <a:stretch/>
        </p:blipFill>
        <p:spPr>
          <a:xfrm rot="3173668">
            <a:off x="3776022" y="281784"/>
            <a:ext cx="271944" cy="600133"/>
          </a:xfrm>
          <a:prstGeom prst="rect">
            <a:avLst/>
          </a:prstGeom>
          <a:noFill/>
          <a:ln>
            <a:noFill/>
          </a:ln>
        </p:spPr>
      </p:pic>
      <p:pic>
        <p:nvPicPr>
          <p:cNvPr id="111" name="Google Shape;111;p18"/>
          <p:cNvPicPr preferRelativeResize="0"/>
          <p:nvPr/>
        </p:nvPicPr>
        <p:blipFill rotWithShape="1">
          <a:blip r:embed="rId4">
            <a:alphaModFix/>
          </a:blip>
          <a:srcRect b="0" l="0" r="0" t="0"/>
          <a:stretch/>
        </p:blipFill>
        <p:spPr>
          <a:xfrm>
            <a:off x="5856627" y="1648365"/>
            <a:ext cx="1884085" cy="2336265"/>
          </a:xfrm>
          <a:prstGeom prst="rect">
            <a:avLst/>
          </a:prstGeom>
          <a:noFill/>
          <a:ln>
            <a:noFill/>
          </a:ln>
        </p:spPr>
      </p:pic>
      <p:sp>
        <p:nvSpPr>
          <p:cNvPr id="112" name="Google Shape;112;p18"/>
          <p:cNvSpPr txBox="1"/>
          <p:nvPr/>
        </p:nvSpPr>
        <p:spPr>
          <a:xfrm>
            <a:off x="1204111" y="1565547"/>
            <a:ext cx="4186358" cy="2751482"/>
          </a:xfrm>
          <a:prstGeom prst="rect">
            <a:avLst/>
          </a:prstGeom>
          <a:noFill/>
          <a:ln>
            <a:noFill/>
          </a:ln>
        </p:spPr>
        <p:txBody>
          <a:bodyPr anchorCtr="0" anchor="t" bIns="45700" lIns="91425" spcFirstLastPara="1" rIns="91425" wrap="square" tIns="45700">
            <a:spAutoFit/>
          </a:bodyPr>
          <a:lstStyle/>
          <a:p>
            <a:pPr indent="0" lvl="0" marL="0" marR="0" rtl="1" algn="ctr">
              <a:lnSpc>
                <a:spcPct val="120000"/>
              </a:lnSpc>
              <a:spcBef>
                <a:spcPts val="0"/>
              </a:spcBef>
              <a:spcAft>
                <a:spcPts val="0"/>
              </a:spcAft>
              <a:buNone/>
            </a:pPr>
            <a:r>
              <a:rPr b="0" i="0" lang="iw-IL" sz="1800" u="none" cap="none" strike="noStrike">
                <a:solidFill>
                  <a:srgbClr val="232752"/>
                </a:solidFill>
                <a:latin typeface="Assistant ExtraBold"/>
                <a:ea typeface="Assistant ExtraBold"/>
                <a:cs typeface="Assistant ExtraBold"/>
                <a:sym typeface="Assistant ExtraBold"/>
              </a:rPr>
              <a:t>חוק איסור הפליה במוצרים, בשירותים ובכניסה למקומות בידור ולמקומות ציבוריים, התשס"א-2000</a:t>
            </a:r>
            <a:endParaRPr b="0" i="0" sz="1800" u="none" cap="none" strike="noStrike">
              <a:solidFill>
                <a:srgbClr val="232752"/>
              </a:solidFill>
              <a:latin typeface="Assistant ExtraBold"/>
              <a:ea typeface="Assistant ExtraBold"/>
              <a:cs typeface="Assistant ExtraBold"/>
              <a:sym typeface="Assistant ExtraBold"/>
            </a:endParaRPr>
          </a:p>
          <a:p>
            <a:pPr indent="0" lvl="0" marL="0" marR="0" rtl="1" algn="ctr">
              <a:lnSpc>
                <a:spcPct val="120000"/>
              </a:lnSpc>
              <a:spcBef>
                <a:spcPts val="0"/>
              </a:spcBef>
              <a:spcAft>
                <a:spcPts val="0"/>
              </a:spcAft>
              <a:buNone/>
            </a:pPr>
            <a:r>
              <a:t/>
            </a:r>
            <a:endParaRPr b="0" i="0" sz="1800" u="none" cap="none" strike="noStrike">
              <a:solidFill>
                <a:srgbClr val="232752"/>
              </a:solidFill>
              <a:latin typeface="Assistant"/>
              <a:ea typeface="Assistant"/>
              <a:cs typeface="Assistant"/>
              <a:sym typeface="Assistant"/>
            </a:endParaRPr>
          </a:p>
          <a:p>
            <a:pPr indent="0" lvl="0" marL="0" marR="0" rtl="1" algn="ctr">
              <a:lnSpc>
                <a:spcPct val="120000"/>
              </a:lnSpc>
              <a:spcBef>
                <a:spcPts val="0"/>
              </a:spcBef>
              <a:spcAft>
                <a:spcPts val="0"/>
              </a:spcAft>
              <a:buNone/>
            </a:pPr>
            <a:r>
              <a:rPr b="0" i="0" lang="iw-IL" sz="1800" u="none" cap="none" strike="noStrike">
                <a:solidFill>
                  <a:srgbClr val="232752"/>
                </a:solidFill>
                <a:latin typeface="Assistant"/>
                <a:ea typeface="Assistant"/>
                <a:cs typeface="Assistant"/>
                <a:sym typeface="Assistant"/>
              </a:rPr>
              <a:t>סעיף 3 ד':</a:t>
            </a:r>
            <a:endParaRPr b="0" i="0" sz="1800" u="none" cap="none" strike="noStrike">
              <a:solidFill>
                <a:srgbClr val="232752"/>
              </a:solidFill>
              <a:latin typeface="Assistant"/>
              <a:ea typeface="Assistant"/>
              <a:cs typeface="Assistant"/>
              <a:sym typeface="Assistant"/>
            </a:endParaRPr>
          </a:p>
          <a:p>
            <a:pPr indent="0" lvl="0" marL="0" marR="0" rtl="1" algn="ctr">
              <a:lnSpc>
                <a:spcPct val="120000"/>
              </a:lnSpc>
              <a:spcBef>
                <a:spcPts val="0"/>
              </a:spcBef>
              <a:spcAft>
                <a:spcPts val="0"/>
              </a:spcAft>
              <a:buNone/>
            </a:pPr>
            <a:r>
              <a:rPr b="0" i="0" lang="iw-IL" sz="1800" u="none" cap="none" strike="noStrike">
                <a:solidFill>
                  <a:srgbClr val="232752"/>
                </a:solidFill>
                <a:latin typeface="Assistant"/>
                <a:ea typeface="Assistant"/>
                <a:cs typeface="Assistant"/>
                <a:sym typeface="Assistant"/>
              </a:rPr>
              <a:t>אין רואים הפליה לפי סעיף זה –</a:t>
            </a:r>
            <a:endParaRPr b="0" i="0" sz="1800" u="none" cap="none" strike="noStrike">
              <a:solidFill>
                <a:srgbClr val="232752"/>
              </a:solidFill>
              <a:latin typeface="Assistant"/>
              <a:ea typeface="Assistant"/>
              <a:cs typeface="Assistant"/>
              <a:sym typeface="Assistant"/>
            </a:endParaRPr>
          </a:p>
          <a:p>
            <a:pPr indent="0" lvl="0" marL="0" marR="0" rtl="1" algn="ctr">
              <a:lnSpc>
                <a:spcPct val="120000"/>
              </a:lnSpc>
              <a:spcBef>
                <a:spcPts val="0"/>
              </a:spcBef>
              <a:spcAft>
                <a:spcPts val="0"/>
              </a:spcAft>
              <a:buNone/>
            </a:pPr>
            <a:r>
              <a:rPr b="0" i="0" lang="iw-IL" sz="1800" u="none" cap="none" strike="noStrike">
                <a:solidFill>
                  <a:srgbClr val="232752"/>
                </a:solidFill>
                <a:latin typeface="Assistant"/>
                <a:ea typeface="Assistant"/>
                <a:cs typeface="Assistant"/>
                <a:sym typeface="Assistant"/>
              </a:rPr>
              <a:t>כאשר הדבר מתחייב מאופיו או ממהותו של המוצר, השירות הציבורי או המקום הציבורי;</a:t>
            </a:r>
            <a:endParaRPr b="0" i="0" sz="1800" u="none" cap="none" strike="noStrike">
              <a:solidFill>
                <a:srgbClr val="232752"/>
              </a:solidFill>
              <a:latin typeface="Assistant"/>
              <a:ea typeface="Assistant"/>
              <a:cs typeface="Assistant"/>
              <a:sym typeface="Assistant"/>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3"/>
          <p:cNvSpPr txBox="1"/>
          <p:nvPr>
            <p:ph idx="12" type="sldNum"/>
          </p:nvPr>
        </p:nvSpPr>
        <p:spPr>
          <a:xfrm>
            <a:off x="265028" y="4553064"/>
            <a:ext cx="253384"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118" name="Google Shape;118;p3"/>
          <p:cNvSpPr txBox="1"/>
          <p:nvPr/>
        </p:nvSpPr>
        <p:spPr>
          <a:xfrm>
            <a:off x="6790098" y="514456"/>
            <a:ext cx="1927477" cy="707184"/>
          </a:xfrm>
          <a:prstGeom prst="rect">
            <a:avLst/>
          </a:prstGeom>
          <a:noFill/>
          <a:ln>
            <a:noFill/>
          </a:ln>
        </p:spPr>
        <p:txBody>
          <a:bodyPr anchorCtr="0" anchor="t" bIns="68550" lIns="68550" spcFirstLastPara="1" rIns="68550" wrap="square" tIns="68550">
            <a:spAutoFit/>
          </a:bodyPr>
          <a:lstStyle/>
          <a:p>
            <a:pPr indent="0" lvl="0" marL="0" marR="0" rtl="1" algn="r">
              <a:lnSpc>
                <a:spcPct val="132142"/>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סוגי אפליה</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119" name="Google Shape;119;p3"/>
          <p:cNvPicPr preferRelativeResize="0"/>
          <p:nvPr/>
        </p:nvPicPr>
        <p:blipFill rotWithShape="1">
          <a:blip r:embed="rId3">
            <a:alphaModFix/>
          </a:blip>
          <a:srcRect b="0" l="0" r="0" t="0"/>
          <a:stretch/>
        </p:blipFill>
        <p:spPr>
          <a:xfrm rot="3173668">
            <a:off x="6567867" y="314138"/>
            <a:ext cx="271944" cy="600133"/>
          </a:xfrm>
          <a:prstGeom prst="rect">
            <a:avLst/>
          </a:prstGeom>
          <a:noFill/>
          <a:ln>
            <a:noFill/>
          </a:ln>
        </p:spPr>
      </p:pic>
      <p:sp>
        <p:nvSpPr>
          <p:cNvPr id="120" name="Google Shape;120;p3"/>
          <p:cNvSpPr txBox="1"/>
          <p:nvPr/>
        </p:nvSpPr>
        <p:spPr>
          <a:xfrm>
            <a:off x="1665838" y="1221640"/>
            <a:ext cx="5292124" cy="701690"/>
          </a:xfrm>
          <a:prstGeom prst="rect">
            <a:avLst/>
          </a:prstGeom>
          <a:noFill/>
          <a:ln>
            <a:noFill/>
          </a:ln>
        </p:spPr>
        <p:txBody>
          <a:bodyPr anchorCtr="0" anchor="t" bIns="45700" lIns="91425" spcFirstLastPara="1" rIns="91425" wrap="square" tIns="45700">
            <a:spAutoFit/>
          </a:bodyPr>
          <a:lstStyle/>
          <a:p>
            <a:pPr indent="0" lvl="0" marL="0" marR="0" rtl="1" algn="ctr">
              <a:lnSpc>
                <a:spcPct val="110000"/>
              </a:lnSpc>
              <a:spcBef>
                <a:spcPts val="0"/>
              </a:spcBef>
              <a:spcAft>
                <a:spcPts val="0"/>
              </a:spcAft>
              <a:buClr>
                <a:srgbClr val="000000"/>
              </a:buClr>
              <a:buSzPts val="1800"/>
              <a:buFont typeface="Arial"/>
              <a:buNone/>
            </a:pPr>
            <a:r>
              <a:rPr b="1" i="0" lang="iw-IL" sz="1800" u="none" cap="none" strike="noStrike">
                <a:solidFill>
                  <a:srgbClr val="232752"/>
                </a:solidFill>
                <a:latin typeface="Assistant"/>
                <a:ea typeface="Assistant"/>
                <a:cs typeface="Assistant"/>
                <a:sym typeface="Assistant"/>
              </a:rPr>
              <a:t>סוגי אפליה נפוצים שיש להימנע מהם במחקר נתונים מתייחסים לרוב למשתנים הבאים:</a:t>
            </a:r>
            <a:endParaRPr b="1" i="0" sz="1800" u="none" cap="none" strike="noStrike">
              <a:solidFill>
                <a:srgbClr val="232752"/>
              </a:solidFill>
              <a:latin typeface="Assistant"/>
              <a:ea typeface="Assistant"/>
              <a:cs typeface="Assistant"/>
              <a:sym typeface="Assistant"/>
            </a:endParaRPr>
          </a:p>
        </p:txBody>
      </p:sp>
      <p:sp>
        <p:nvSpPr>
          <p:cNvPr id="121" name="Google Shape;121;p3"/>
          <p:cNvSpPr txBox="1"/>
          <p:nvPr/>
        </p:nvSpPr>
        <p:spPr>
          <a:xfrm>
            <a:off x="2607397" y="2081719"/>
            <a:ext cx="3096285" cy="2529883"/>
          </a:xfrm>
          <a:prstGeom prst="rect">
            <a:avLst/>
          </a:prstGeom>
          <a:noFill/>
          <a:ln>
            <a:noFill/>
          </a:ln>
        </p:spPr>
        <p:txBody>
          <a:bodyPr anchorCtr="0" anchor="t" bIns="45700" lIns="91425" spcFirstLastPara="1" rIns="91425" wrap="square" tIns="45700">
            <a:spAutoFit/>
          </a:bodyPr>
          <a:lstStyle/>
          <a:p>
            <a:pPr indent="-285750" lvl="7" marL="285750" marR="0" rtl="1" algn="r">
              <a:lnSpc>
                <a:spcPct val="110000"/>
              </a:lnSpc>
              <a:spcBef>
                <a:spcPts val="0"/>
              </a:spcBef>
              <a:spcAft>
                <a:spcPts val="0"/>
              </a:spcAft>
              <a:buClr>
                <a:srgbClr val="232752"/>
              </a:buClr>
              <a:buSzPts val="1800"/>
              <a:buFont typeface="Arial"/>
              <a:buChar char="•"/>
            </a:pPr>
            <a:r>
              <a:rPr b="0" i="0" lang="iw-IL" sz="1800" u="none" cap="none" strike="noStrike">
                <a:solidFill>
                  <a:srgbClr val="232752"/>
                </a:solidFill>
                <a:latin typeface="Assistant SemiBold"/>
                <a:ea typeface="Assistant SemiBold"/>
                <a:cs typeface="Assistant SemiBold"/>
                <a:sym typeface="Assistant SemiBold"/>
              </a:rPr>
              <a:t>מגדר</a:t>
            </a:r>
            <a:endParaRPr b="0" i="0" sz="1800" u="none" cap="none" strike="noStrike">
              <a:solidFill>
                <a:srgbClr val="232752"/>
              </a:solidFill>
              <a:latin typeface="Assistant SemiBold"/>
              <a:ea typeface="Assistant SemiBold"/>
              <a:cs typeface="Assistant SemiBold"/>
              <a:sym typeface="Assistant SemiBold"/>
            </a:endParaRPr>
          </a:p>
          <a:p>
            <a:pPr indent="-285750" lvl="2" marL="285750" marR="0" rtl="1" algn="r">
              <a:lnSpc>
                <a:spcPct val="110000"/>
              </a:lnSpc>
              <a:spcBef>
                <a:spcPts val="0"/>
              </a:spcBef>
              <a:spcAft>
                <a:spcPts val="0"/>
              </a:spcAft>
              <a:buClr>
                <a:srgbClr val="232752"/>
              </a:buClr>
              <a:buSzPts val="1800"/>
              <a:buFont typeface="Arial"/>
              <a:buChar char="•"/>
            </a:pPr>
            <a:r>
              <a:rPr b="0" i="0" lang="iw-IL" sz="1800" u="none" cap="none" strike="noStrike">
                <a:solidFill>
                  <a:srgbClr val="232752"/>
                </a:solidFill>
                <a:latin typeface="Assistant SemiBold"/>
                <a:ea typeface="Assistant SemiBold"/>
                <a:cs typeface="Assistant SemiBold"/>
                <a:sym typeface="Assistant SemiBold"/>
              </a:rPr>
              <a:t>גזע </a:t>
            </a:r>
            <a:endParaRPr b="0" i="0" sz="1800" u="none" cap="none" strike="noStrike">
              <a:solidFill>
                <a:srgbClr val="232752"/>
              </a:solidFill>
              <a:latin typeface="Assistant SemiBold"/>
              <a:ea typeface="Assistant SemiBold"/>
              <a:cs typeface="Assistant SemiBold"/>
              <a:sym typeface="Assistant SemiBold"/>
            </a:endParaRPr>
          </a:p>
          <a:p>
            <a:pPr indent="-285750" lvl="2" marL="285750" marR="0" rtl="1" algn="r">
              <a:lnSpc>
                <a:spcPct val="110000"/>
              </a:lnSpc>
              <a:spcBef>
                <a:spcPts val="0"/>
              </a:spcBef>
              <a:spcAft>
                <a:spcPts val="0"/>
              </a:spcAft>
              <a:buClr>
                <a:srgbClr val="232752"/>
              </a:buClr>
              <a:buSzPts val="1800"/>
              <a:buFont typeface="Arial"/>
              <a:buChar char="•"/>
            </a:pPr>
            <a:r>
              <a:rPr b="0" i="0" lang="iw-IL" sz="1800" u="none" cap="none" strike="noStrike">
                <a:solidFill>
                  <a:srgbClr val="232752"/>
                </a:solidFill>
                <a:latin typeface="Assistant SemiBold"/>
                <a:ea typeface="Assistant SemiBold"/>
                <a:cs typeface="Assistant SemiBold"/>
                <a:sym typeface="Assistant SemiBold"/>
              </a:rPr>
              <a:t>לאום </a:t>
            </a:r>
            <a:endParaRPr b="0" i="0" sz="1800" u="none" cap="none" strike="noStrike">
              <a:solidFill>
                <a:srgbClr val="232752"/>
              </a:solidFill>
              <a:latin typeface="Assistant SemiBold"/>
              <a:ea typeface="Assistant SemiBold"/>
              <a:cs typeface="Assistant SemiBold"/>
              <a:sym typeface="Assistant SemiBold"/>
            </a:endParaRPr>
          </a:p>
          <a:p>
            <a:pPr indent="-285750" lvl="2" marL="285750" marR="0" rtl="1" algn="r">
              <a:lnSpc>
                <a:spcPct val="110000"/>
              </a:lnSpc>
              <a:spcBef>
                <a:spcPts val="0"/>
              </a:spcBef>
              <a:spcAft>
                <a:spcPts val="0"/>
              </a:spcAft>
              <a:buClr>
                <a:srgbClr val="232752"/>
              </a:buClr>
              <a:buSzPts val="1800"/>
              <a:buFont typeface="Arial"/>
              <a:buChar char="•"/>
            </a:pPr>
            <a:r>
              <a:rPr b="0" i="0" lang="iw-IL" sz="1800" u="none" cap="none" strike="noStrike">
                <a:solidFill>
                  <a:srgbClr val="232752"/>
                </a:solidFill>
                <a:latin typeface="Assistant SemiBold"/>
                <a:ea typeface="Assistant SemiBold"/>
                <a:cs typeface="Assistant SemiBold"/>
                <a:sym typeface="Assistant SemiBold"/>
              </a:rPr>
              <a:t>דת </a:t>
            </a:r>
            <a:endParaRPr b="0" i="0" sz="1800" u="none" cap="none" strike="noStrike">
              <a:solidFill>
                <a:srgbClr val="232752"/>
              </a:solidFill>
              <a:latin typeface="Assistant SemiBold"/>
              <a:ea typeface="Assistant SemiBold"/>
              <a:cs typeface="Assistant SemiBold"/>
              <a:sym typeface="Assistant SemiBold"/>
            </a:endParaRPr>
          </a:p>
          <a:p>
            <a:pPr indent="-285750" lvl="2" marL="285750" marR="0" rtl="1" algn="r">
              <a:lnSpc>
                <a:spcPct val="110000"/>
              </a:lnSpc>
              <a:spcBef>
                <a:spcPts val="0"/>
              </a:spcBef>
              <a:spcAft>
                <a:spcPts val="0"/>
              </a:spcAft>
              <a:buClr>
                <a:srgbClr val="232752"/>
              </a:buClr>
              <a:buSzPts val="1800"/>
              <a:buFont typeface="Arial"/>
              <a:buChar char="•"/>
            </a:pPr>
            <a:r>
              <a:rPr b="0" i="0" lang="iw-IL" sz="1800" u="none" cap="none" strike="noStrike">
                <a:solidFill>
                  <a:srgbClr val="232752"/>
                </a:solidFill>
                <a:latin typeface="Assistant SemiBold"/>
                <a:ea typeface="Assistant SemiBold"/>
                <a:cs typeface="Assistant SemiBold"/>
                <a:sym typeface="Assistant SemiBold"/>
              </a:rPr>
              <a:t>גיל</a:t>
            </a:r>
            <a:endParaRPr b="0" i="0" sz="1800" u="none" cap="none" strike="noStrike">
              <a:solidFill>
                <a:srgbClr val="232752"/>
              </a:solidFill>
              <a:latin typeface="Assistant SemiBold"/>
              <a:ea typeface="Assistant SemiBold"/>
              <a:cs typeface="Assistant SemiBold"/>
              <a:sym typeface="Assistant SemiBold"/>
            </a:endParaRPr>
          </a:p>
          <a:p>
            <a:pPr indent="-285750" lvl="2" marL="285750" marR="0" rtl="1" algn="r">
              <a:lnSpc>
                <a:spcPct val="110000"/>
              </a:lnSpc>
              <a:spcBef>
                <a:spcPts val="0"/>
              </a:spcBef>
              <a:spcAft>
                <a:spcPts val="0"/>
              </a:spcAft>
              <a:buClr>
                <a:srgbClr val="232752"/>
              </a:buClr>
              <a:buSzPts val="1800"/>
              <a:buFont typeface="Arial"/>
              <a:buChar char="•"/>
            </a:pPr>
            <a:r>
              <a:rPr b="0" i="0" lang="iw-IL" sz="1800" u="none" cap="none" strike="noStrike">
                <a:solidFill>
                  <a:srgbClr val="232752"/>
                </a:solidFill>
                <a:latin typeface="Assistant SemiBold"/>
                <a:ea typeface="Assistant SemiBold"/>
                <a:cs typeface="Assistant SemiBold"/>
                <a:sym typeface="Assistant SemiBold"/>
              </a:rPr>
              <a:t>מגזר</a:t>
            </a:r>
            <a:endParaRPr b="0" i="0" sz="1800" u="none" cap="none" strike="noStrike">
              <a:solidFill>
                <a:srgbClr val="232752"/>
              </a:solidFill>
              <a:latin typeface="Assistant SemiBold"/>
              <a:ea typeface="Assistant SemiBold"/>
              <a:cs typeface="Assistant SemiBold"/>
              <a:sym typeface="Assistant SemiBold"/>
            </a:endParaRPr>
          </a:p>
          <a:p>
            <a:pPr indent="-285750" lvl="2" marL="285750" marR="0" rtl="1" algn="r">
              <a:lnSpc>
                <a:spcPct val="110000"/>
              </a:lnSpc>
              <a:spcBef>
                <a:spcPts val="0"/>
              </a:spcBef>
              <a:spcAft>
                <a:spcPts val="0"/>
              </a:spcAft>
              <a:buClr>
                <a:srgbClr val="232752"/>
              </a:buClr>
              <a:buSzPts val="1800"/>
              <a:buFont typeface="Arial"/>
              <a:buChar char="•"/>
            </a:pPr>
            <a:r>
              <a:rPr b="0" i="0" lang="iw-IL" sz="1800" u="none" cap="none" strike="noStrike">
                <a:solidFill>
                  <a:srgbClr val="232752"/>
                </a:solidFill>
                <a:latin typeface="Assistant SemiBold"/>
                <a:ea typeface="Assistant SemiBold"/>
                <a:cs typeface="Assistant SemiBold"/>
                <a:sym typeface="Assistant SemiBold"/>
              </a:rPr>
              <a:t>נטייה מינית</a:t>
            </a:r>
            <a:endParaRPr b="0" i="0" sz="1800" u="none" cap="none" strike="noStrike">
              <a:solidFill>
                <a:srgbClr val="232752"/>
              </a:solidFill>
              <a:latin typeface="Assistant SemiBold"/>
              <a:ea typeface="Assistant SemiBold"/>
              <a:cs typeface="Assistant SemiBold"/>
              <a:sym typeface="Assistant SemiBold"/>
            </a:endParaRPr>
          </a:p>
          <a:p>
            <a:pPr indent="-285750" lvl="2" marL="285750" marR="0" rtl="1" algn="r">
              <a:lnSpc>
                <a:spcPct val="110000"/>
              </a:lnSpc>
              <a:spcBef>
                <a:spcPts val="0"/>
              </a:spcBef>
              <a:spcAft>
                <a:spcPts val="0"/>
              </a:spcAft>
              <a:buClr>
                <a:srgbClr val="232752"/>
              </a:buClr>
              <a:buSzPts val="1800"/>
              <a:buFont typeface="Arial"/>
              <a:buChar char="•"/>
            </a:pPr>
            <a:r>
              <a:rPr b="0" i="0" lang="iw-IL" sz="1800" u="none" cap="none" strike="noStrike">
                <a:solidFill>
                  <a:srgbClr val="232752"/>
                </a:solidFill>
                <a:latin typeface="Assistant SemiBold"/>
                <a:ea typeface="Assistant SemiBold"/>
                <a:cs typeface="Assistant SemiBold"/>
                <a:sym typeface="Assistant SemiBold"/>
              </a:rPr>
              <a:t>מיקום גיאוגרפי (מקום מגורים)</a:t>
            </a:r>
            <a:endParaRPr b="0" i="0" sz="1800" u="none" cap="none" strike="noStrike">
              <a:solidFill>
                <a:srgbClr val="232752"/>
              </a:solidFill>
              <a:latin typeface="Assistant SemiBold"/>
              <a:ea typeface="Assistant SemiBold"/>
              <a:cs typeface="Assistant SemiBold"/>
              <a:sym typeface="Assistant SemiBo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9"/>
          <p:cNvSpPr txBox="1"/>
          <p:nvPr>
            <p:ph idx="12" type="sldNum"/>
          </p:nvPr>
        </p:nvSpPr>
        <p:spPr>
          <a:xfrm>
            <a:off x="265028" y="4553064"/>
            <a:ext cx="253384" cy="335249"/>
          </a:xfrm>
          <a:prstGeom prst="rect">
            <a:avLst/>
          </a:prstGeom>
          <a:noFill/>
          <a:ln>
            <a:noFill/>
          </a:ln>
        </p:spPr>
        <p:txBody>
          <a:bodyPr anchorCtr="0" anchor="ctr" bIns="91400" lIns="91400" spcFirstLastPara="1" rIns="91400" wrap="square" tIns="91400">
            <a:normAutofit/>
          </a:bodyPr>
          <a:lstStyle/>
          <a:p>
            <a:pPr indent="0" lvl="0" marL="0" rtl="0" algn="r">
              <a:lnSpc>
                <a:spcPct val="100000"/>
              </a:lnSpc>
              <a:spcBef>
                <a:spcPts val="0"/>
              </a:spcBef>
              <a:spcAft>
                <a:spcPts val="0"/>
              </a:spcAft>
              <a:buClr>
                <a:srgbClr val="232752"/>
              </a:buClr>
              <a:buSzPts val="900"/>
              <a:buFont typeface="Assistant SemiBold"/>
              <a:buNone/>
            </a:pPr>
            <a:fld id="{00000000-1234-1234-1234-123412341234}" type="slidenum">
              <a:rPr b="0" i="0" lang="iw-IL" sz="900" u="none" cap="none" strike="noStrike">
                <a:solidFill>
                  <a:srgbClr val="232752"/>
                </a:solidFill>
                <a:latin typeface="Assistant SemiBold"/>
                <a:ea typeface="Assistant SemiBold"/>
                <a:cs typeface="Assistant SemiBold"/>
                <a:sym typeface="Assistant SemiBold"/>
              </a:rPr>
              <a:t>‹#›</a:t>
            </a:fld>
            <a:endParaRPr b="0" i="0" sz="900" u="none" cap="none" strike="noStrike">
              <a:solidFill>
                <a:srgbClr val="232752"/>
              </a:solidFill>
              <a:latin typeface="Assistant SemiBold"/>
              <a:ea typeface="Assistant SemiBold"/>
              <a:cs typeface="Assistant SemiBold"/>
              <a:sym typeface="Assistant SemiBold"/>
            </a:endParaRPr>
          </a:p>
        </p:txBody>
      </p:sp>
      <p:sp>
        <p:nvSpPr>
          <p:cNvPr id="127" name="Google Shape;127;p19"/>
          <p:cNvSpPr txBox="1"/>
          <p:nvPr/>
        </p:nvSpPr>
        <p:spPr>
          <a:xfrm>
            <a:off x="5359651" y="576891"/>
            <a:ext cx="3354314" cy="569326"/>
          </a:xfrm>
          <a:prstGeom prst="rect">
            <a:avLst/>
          </a:prstGeom>
          <a:noFill/>
          <a:ln>
            <a:noFill/>
          </a:ln>
        </p:spPr>
        <p:txBody>
          <a:bodyPr anchorCtr="0" anchor="t" bIns="68550" lIns="68550" spcFirstLastPara="1" rIns="68550" wrap="square" tIns="68550">
            <a:spAutoFit/>
          </a:bodyPr>
          <a:lstStyle/>
          <a:p>
            <a:pPr indent="0" lvl="0" marL="0" marR="0" rtl="1" algn="r">
              <a:lnSpc>
                <a:spcPct val="100000"/>
              </a:lnSpc>
              <a:spcBef>
                <a:spcPts val="0"/>
              </a:spcBef>
              <a:spcAft>
                <a:spcPts val="0"/>
              </a:spcAft>
              <a:buClr>
                <a:srgbClr val="00B0F0"/>
              </a:buClr>
              <a:buSzPts val="2800"/>
              <a:buFont typeface="Assistant ExtraBold"/>
              <a:buNone/>
            </a:pPr>
            <a:r>
              <a:rPr b="0" i="0" lang="iw-IL" sz="2800" u="none" cap="none" strike="noStrike">
                <a:solidFill>
                  <a:srgbClr val="00B0F0"/>
                </a:solidFill>
                <a:latin typeface="Assistant ExtraBold"/>
                <a:ea typeface="Assistant ExtraBold"/>
                <a:cs typeface="Assistant ExtraBold"/>
                <a:sym typeface="Assistant ExtraBold"/>
              </a:rPr>
              <a:t>אפליה בניתוח נתונים</a:t>
            </a:r>
            <a:endParaRPr b="0" i="0" sz="2800" u="none" cap="none" strike="noStrike">
              <a:solidFill>
                <a:srgbClr val="00B0F0"/>
              </a:solidFill>
              <a:latin typeface="Assistant ExtraBold"/>
              <a:ea typeface="Assistant ExtraBold"/>
              <a:cs typeface="Assistant ExtraBold"/>
              <a:sym typeface="Assistant ExtraBold"/>
            </a:endParaRPr>
          </a:p>
        </p:txBody>
      </p:sp>
      <p:pic>
        <p:nvPicPr>
          <p:cNvPr descr="Google Shape;60;p13" id="128" name="Google Shape;128;p19"/>
          <p:cNvPicPr preferRelativeResize="0"/>
          <p:nvPr/>
        </p:nvPicPr>
        <p:blipFill rotWithShape="1">
          <a:blip r:embed="rId3">
            <a:alphaModFix/>
          </a:blip>
          <a:srcRect b="0" l="0" r="0" t="0"/>
          <a:stretch/>
        </p:blipFill>
        <p:spPr>
          <a:xfrm rot="3173668">
            <a:off x="5223679" y="251978"/>
            <a:ext cx="271944" cy="600133"/>
          </a:xfrm>
          <a:prstGeom prst="rect">
            <a:avLst/>
          </a:prstGeom>
          <a:noFill/>
          <a:ln>
            <a:noFill/>
          </a:ln>
        </p:spPr>
      </p:pic>
      <p:sp>
        <p:nvSpPr>
          <p:cNvPr id="129" name="Google Shape;129;p19"/>
          <p:cNvSpPr/>
          <p:nvPr/>
        </p:nvSpPr>
        <p:spPr>
          <a:xfrm>
            <a:off x="3151534" y="2460394"/>
            <a:ext cx="2799662" cy="1918866"/>
          </a:xfrm>
          <a:prstGeom prst="ellipse">
            <a:avLst/>
          </a:prstGeom>
          <a:blipFill rotWithShape="1">
            <a:blip r:embed="rId4">
              <a:alphaModFix/>
            </a:blip>
            <a:stretch>
              <a:fillRect b="0" l="0" r="0" t="0"/>
            </a:stretch>
          </a:blipFill>
          <a:ln cap="flat" cmpd="sng" w="28575">
            <a:solidFill>
              <a:srgbClr val="2327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1"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30" name="Google Shape;130;p19"/>
          <p:cNvSpPr txBox="1"/>
          <p:nvPr/>
        </p:nvSpPr>
        <p:spPr>
          <a:xfrm>
            <a:off x="1757110" y="1731338"/>
            <a:ext cx="5588511" cy="430847"/>
          </a:xfrm>
          <a:prstGeom prst="rect">
            <a:avLst/>
          </a:prstGeom>
          <a:noFill/>
          <a:ln>
            <a:noFill/>
          </a:ln>
        </p:spPr>
        <p:txBody>
          <a:bodyPr anchorCtr="0" anchor="t" bIns="45700" lIns="91425" spcFirstLastPara="1" rIns="91425" wrap="square" tIns="45700">
            <a:spAutoFit/>
          </a:bodyPr>
          <a:lstStyle/>
          <a:p>
            <a:pPr indent="0" lvl="0" marL="0" marR="0" rtl="1" algn="ctr">
              <a:lnSpc>
                <a:spcPct val="100000"/>
              </a:lnSpc>
              <a:spcBef>
                <a:spcPts val="0"/>
              </a:spcBef>
              <a:spcAft>
                <a:spcPts val="0"/>
              </a:spcAft>
              <a:buClr>
                <a:srgbClr val="595959"/>
              </a:buClr>
              <a:buSzPts val="2400"/>
              <a:buFont typeface="Gisha"/>
              <a:buNone/>
            </a:pPr>
            <a:r>
              <a:rPr b="0" i="0" lang="iw-IL" sz="2200" u="none" cap="none" strike="noStrike">
                <a:solidFill>
                  <a:srgbClr val="232752"/>
                </a:solidFill>
                <a:latin typeface="Assistant ExtraBold"/>
                <a:ea typeface="Assistant ExtraBold"/>
                <a:cs typeface="Assistant ExtraBold"/>
                <a:sym typeface="Assistant ExtraBold"/>
              </a:rPr>
              <a:t>אנו כמנתחי נתונים מחויבים למנוע אפליה</a:t>
            </a:r>
            <a:endParaRPr b="0" i="0" sz="2200" u="none" cap="none" strike="noStrike">
              <a:solidFill>
                <a:srgbClr val="232752"/>
              </a:solidFill>
              <a:latin typeface="Assistant ExtraBold"/>
              <a:ea typeface="Assistant ExtraBold"/>
              <a:cs typeface="Assistant ExtraBold"/>
              <a:sym typeface="Assistant ExtraBold"/>
            </a:endParaRPr>
          </a:p>
        </p:txBody>
      </p:sp>
    </p:spTree>
  </p:cSld>
  <p:clrMapOvr>
    <a:masterClrMapping/>
  </p:clrMapOvr>
</p:sld>
</file>

<file path=ppt/theme/theme1.xml><?xml version="1.0" encoding="utf-8"?>
<a:theme xmlns:a="http://schemas.openxmlformats.org/drawingml/2006/main" xmlns:r="http://schemas.openxmlformats.org/officeDocument/2006/relationships" name="ערכת נושא Office">
  <a:themeElements>
    <a:clrScheme name="ערכת נושא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ערכת נושא Office">
  <a:themeElements>
    <a:clrScheme name="ערכת נושא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Shiran Waldman</dc:creator>
</cp:coreProperties>
</file>