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Assistant SemiBold"/>
      <p:regular r:id="rId20"/>
      <p:bold r:id="rId21"/>
    </p:embeddedFont>
    <p:embeddedFont>
      <p:font typeface="Assistant"/>
      <p:regular r:id="rId22"/>
      <p:bold r:id="rId23"/>
    </p:embeddedFont>
    <p:embeddedFont>
      <p:font typeface="Assistant ExtraBold"/>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i8PEqHMlMMv1uCkr2aTn6HYcEd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31ACE12-C6CC-4862-84BB-3CEA0EB94E63}">
  <a:tblStyle styleId="{531ACE12-C6CC-4862-84BB-3CEA0EB94E6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AssistantSemiBold-regular.fntdata"/><Relationship Id="rId22" Type="http://schemas.openxmlformats.org/officeDocument/2006/relationships/font" Target="fonts/Assistant-regular.fntdata"/><Relationship Id="rId21" Type="http://schemas.openxmlformats.org/officeDocument/2006/relationships/font" Target="fonts/AssistantSemiBold-bold.fntdata"/><Relationship Id="rId24" Type="http://schemas.openxmlformats.org/officeDocument/2006/relationships/font" Target="fonts/AssistantExtraBold-bold.fntdata"/><Relationship Id="rId23" Type="http://schemas.openxmlformats.org/officeDocument/2006/relationships/font" Target="fonts/Assistant-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1pPr>
            <a:lvl2pPr indent="-228600" lvl="1" marL="9144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2pPr>
            <a:lvl3pPr indent="-228600" lvl="2" marL="13716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3pPr>
            <a:lvl4pPr indent="-228600" lvl="3" marL="18288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4pPr>
            <a:lvl5pPr indent="-228600" lvl="4" marL="22860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5pPr>
            <a:lvl6pPr indent="-228600" lvl="5" marL="27432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6pPr>
            <a:lvl7pPr indent="-228600" lvl="6" marL="32004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7pPr>
            <a:lvl8pPr indent="-228600" lvl="7" marL="36576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8pPr>
            <a:lvl9pPr indent="-228600" lvl="8" marL="41148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 name="Google Shape;2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2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900"/>
              <a:t>שימוש בלמידת מכונה (Machine Learning) או באינטליגנציה </a:t>
            </a:r>
            <a:r>
              <a:rPr lang="iw-IL" sz="900">
                <a:solidFill>
                  <a:schemeClr val="dk1"/>
                </a:solidFill>
                <a:latin typeface="Calibri"/>
                <a:ea typeface="Calibri"/>
                <a:cs typeface="Calibri"/>
                <a:sym typeface="Calibri"/>
              </a:rPr>
              <a:t>מלאכותית (Artificial Intelligence) עלול להיות מסוכן ביותר בנושא אפליה.</a:t>
            </a:r>
            <a:endParaRPr sz="900"/>
          </a:p>
          <a:p>
            <a:pPr indent="0" lvl="0" marL="0" marR="0" rtl="1" algn="r">
              <a:lnSpc>
                <a:spcPct val="100000"/>
              </a:lnSpc>
              <a:spcBef>
                <a:spcPts val="0"/>
              </a:spcBef>
              <a:spcAft>
                <a:spcPts val="0"/>
              </a:spcAft>
              <a:buClr>
                <a:schemeClr val="dk1"/>
              </a:buClr>
              <a:buSzPts val="1200"/>
              <a:buFont typeface="Calibri"/>
              <a:buNone/>
            </a:pPr>
            <a:r>
              <a:t/>
            </a:r>
            <a:endParaRPr sz="900">
              <a:solidFill>
                <a:schemeClr val="dk1"/>
              </a:solidFill>
              <a:latin typeface="Calibri"/>
              <a:ea typeface="Calibri"/>
              <a:cs typeface="Calibri"/>
              <a:sym typeface="Calibri"/>
            </a:endParaRPr>
          </a:p>
          <a:p>
            <a:pPr indent="0" lvl="0" marL="0" marR="0" rtl="1" algn="r">
              <a:lnSpc>
                <a:spcPct val="100000"/>
              </a:lnSpc>
              <a:spcBef>
                <a:spcPts val="0"/>
              </a:spcBef>
              <a:spcAft>
                <a:spcPts val="0"/>
              </a:spcAft>
              <a:buClr>
                <a:schemeClr val="dk1"/>
              </a:buClr>
              <a:buSzPts val="1200"/>
              <a:buFont typeface="Calibri"/>
              <a:buNone/>
            </a:pPr>
            <a:r>
              <a:rPr lang="iw-IL" sz="900">
                <a:solidFill>
                  <a:schemeClr val="dk1"/>
                </a:solidFill>
                <a:latin typeface="Calibri"/>
                <a:ea typeface="Calibri"/>
                <a:cs typeface="Calibri"/>
                <a:sym typeface="Calibri"/>
              </a:rPr>
              <a:t>המחשב לומד בעצמו מהנתונים ומייצר תוצרים </a:t>
            </a:r>
            <a:r>
              <a:rPr lang="iw-IL" sz="900"/>
              <a:t>שמבחינתנו </a:t>
            </a:r>
            <a:r>
              <a:rPr lang="iw-IL" sz="900">
                <a:solidFill>
                  <a:schemeClr val="dk1"/>
                </a:solidFill>
                <a:latin typeface="Calibri"/>
                <a:ea typeface="Calibri"/>
                <a:cs typeface="Calibri"/>
                <a:sym typeface="Calibri"/>
              </a:rPr>
              <a:t>נוצרו בתוך BLACK BOX (קופס</a:t>
            </a:r>
            <a:r>
              <a:rPr lang="iw-IL" sz="900"/>
              <a:t>ה</a:t>
            </a:r>
            <a:r>
              <a:rPr lang="iw-IL" sz="900">
                <a:solidFill>
                  <a:schemeClr val="dk1"/>
                </a:solidFill>
                <a:latin typeface="Calibri"/>
                <a:ea typeface="Calibri"/>
                <a:cs typeface="Calibri"/>
                <a:sym typeface="Calibri"/>
              </a:rPr>
              <a:t> שחורה), </a:t>
            </a:r>
            <a:endParaRPr/>
          </a:p>
          <a:p>
            <a:pPr indent="0" lvl="0" marL="0" marR="0" rtl="1" algn="r">
              <a:lnSpc>
                <a:spcPct val="100000"/>
              </a:lnSpc>
              <a:spcBef>
                <a:spcPts val="0"/>
              </a:spcBef>
              <a:spcAft>
                <a:spcPts val="0"/>
              </a:spcAft>
              <a:buClr>
                <a:schemeClr val="dk1"/>
              </a:buClr>
              <a:buSzPts val="1200"/>
              <a:buFont typeface="Calibri"/>
              <a:buNone/>
            </a:pPr>
            <a:r>
              <a:rPr lang="iw-IL" sz="900">
                <a:solidFill>
                  <a:schemeClr val="dk1"/>
                </a:solidFill>
                <a:latin typeface="Calibri"/>
                <a:ea typeface="Calibri"/>
                <a:cs typeface="Calibri"/>
                <a:sym typeface="Calibri"/>
              </a:rPr>
              <a:t>כלומר ללא ידע עמוק של בן אנוש מה בדיוק המכונה עשתה בחישובים שחישבה על בסיס הנתונים שמהם למדה. </a:t>
            </a:r>
            <a:endParaRPr/>
          </a:p>
          <a:p>
            <a:pPr indent="0" lvl="0" marL="0" marR="0" rtl="1" algn="r">
              <a:lnSpc>
                <a:spcPct val="100000"/>
              </a:lnSpc>
              <a:spcBef>
                <a:spcPts val="0"/>
              </a:spcBef>
              <a:spcAft>
                <a:spcPts val="0"/>
              </a:spcAft>
              <a:buClr>
                <a:schemeClr val="dk1"/>
              </a:buClr>
              <a:buSzPts val="1200"/>
              <a:buFont typeface="Calibri"/>
              <a:buNone/>
            </a:pPr>
            <a:r>
              <a:rPr lang="iw-IL" sz="900">
                <a:solidFill>
                  <a:schemeClr val="dk1"/>
                </a:solidFill>
                <a:latin typeface="Calibri"/>
                <a:ea typeface="Calibri"/>
                <a:cs typeface="Calibri"/>
                <a:sym typeface="Calibri"/>
              </a:rPr>
              <a:t>במצב זה הסכנה ליצירת אפליה מלמידת הנתונים גבוהה מאוד. </a:t>
            </a:r>
            <a:endParaRPr sz="900"/>
          </a:p>
          <a:p>
            <a:pPr indent="0" lvl="0" marL="0" marR="0" rtl="1" algn="r">
              <a:lnSpc>
                <a:spcPct val="100000"/>
              </a:lnSpc>
              <a:spcBef>
                <a:spcPts val="0"/>
              </a:spcBef>
              <a:spcAft>
                <a:spcPts val="0"/>
              </a:spcAft>
              <a:buClr>
                <a:schemeClr val="dk1"/>
              </a:buClr>
              <a:buSzPts val="1200"/>
              <a:buFont typeface="Calibri"/>
              <a:buNone/>
            </a:pPr>
            <a:r>
              <a:t/>
            </a:r>
            <a:endParaRPr sz="900">
              <a:solidFill>
                <a:schemeClr val="dk1"/>
              </a:solidFill>
              <a:latin typeface="Calibri"/>
              <a:ea typeface="Calibri"/>
              <a:cs typeface="Calibri"/>
              <a:sym typeface="Calibri"/>
            </a:endParaRPr>
          </a:p>
          <a:p>
            <a:pPr indent="0" lvl="0" marL="0" marR="0" rtl="1" algn="r">
              <a:lnSpc>
                <a:spcPct val="100000"/>
              </a:lnSpc>
              <a:spcBef>
                <a:spcPts val="0"/>
              </a:spcBef>
              <a:spcAft>
                <a:spcPts val="0"/>
              </a:spcAft>
              <a:buClr>
                <a:schemeClr val="dk1"/>
              </a:buClr>
              <a:buSzPts val="1200"/>
              <a:buFont typeface="Calibri"/>
              <a:buNone/>
            </a:pPr>
            <a:r>
              <a:rPr lang="iw-IL" sz="900"/>
              <a:t>כדי</a:t>
            </a:r>
            <a:r>
              <a:rPr lang="iw-IL" sz="900">
                <a:solidFill>
                  <a:schemeClr val="dk1"/>
                </a:solidFill>
                <a:latin typeface="Calibri"/>
                <a:ea typeface="Calibri"/>
                <a:cs typeface="Calibri"/>
                <a:sym typeface="Calibri"/>
              </a:rPr>
              <a:t> להתגבר על כך ולצמצם את הסיכון אנו מיישמים את </a:t>
            </a:r>
            <a:r>
              <a:rPr lang="iw-IL" sz="900"/>
              <a:t>שלושת</a:t>
            </a:r>
            <a:r>
              <a:rPr lang="iw-IL" sz="900">
                <a:solidFill>
                  <a:schemeClr val="dk1"/>
                </a:solidFill>
                <a:latin typeface="Calibri"/>
                <a:ea typeface="Calibri"/>
                <a:cs typeface="Calibri"/>
                <a:sym typeface="Calibri"/>
              </a:rPr>
              <a:t> הכלים שאנו לומדים כעת (אנו בכלל השני).</a:t>
            </a:r>
            <a:endParaRPr sz="900"/>
          </a:p>
          <a:p>
            <a:pPr indent="0" lvl="0" marL="0" marR="0" rtl="1" algn="r">
              <a:lnSpc>
                <a:spcPct val="100000"/>
              </a:lnSpc>
              <a:spcBef>
                <a:spcPts val="0"/>
              </a:spcBef>
              <a:spcAft>
                <a:spcPts val="0"/>
              </a:spcAft>
              <a:buClr>
                <a:schemeClr val="dk1"/>
              </a:buClr>
              <a:buSzPts val="1200"/>
              <a:buFont typeface="Calibri"/>
              <a:buNone/>
            </a:pPr>
            <a:r>
              <a:t/>
            </a:r>
            <a:endParaRPr sz="900">
              <a:solidFill>
                <a:schemeClr val="dk1"/>
              </a:solidFill>
              <a:latin typeface="Calibri"/>
              <a:ea typeface="Calibri"/>
              <a:cs typeface="Calibri"/>
              <a:sym typeface="Calibri"/>
            </a:endParaRPr>
          </a:p>
          <a:p>
            <a:pPr indent="0" lvl="0" marL="0" marR="0" rtl="1" algn="r">
              <a:lnSpc>
                <a:spcPct val="100000"/>
              </a:lnSpc>
              <a:spcBef>
                <a:spcPts val="0"/>
              </a:spcBef>
              <a:spcAft>
                <a:spcPts val="0"/>
              </a:spcAft>
              <a:buClr>
                <a:schemeClr val="dk1"/>
              </a:buClr>
              <a:buSzPts val="1200"/>
              <a:buFont typeface="Calibri"/>
              <a:buNone/>
            </a:pPr>
            <a:r>
              <a:rPr lang="iw-IL" sz="900">
                <a:solidFill>
                  <a:schemeClr val="dk1"/>
                </a:solidFill>
                <a:latin typeface="Calibri"/>
                <a:ea typeface="Calibri"/>
                <a:cs typeface="Calibri"/>
                <a:sym typeface="Calibri"/>
              </a:rPr>
              <a:t>כפי שצוין, מציאת קשרים והבנתם מסייעות למנתח הנתונים להחליט אם להמליץ המלצה שאינה מפלה. </a:t>
            </a:r>
            <a:endParaRPr/>
          </a:p>
          <a:p>
            <a:pPr indent="0" lvl="0" marL="0" marR="0" rtl="1" algn="r">
              <a:lnSpc>
                <a:spcPct val="100000"/>
              </a:lnSpc>
              <a:spcBef>
                <a:spcPts val="0"/>
              </a:spcBef>
              <a:spcAft>
                <a:spcPts val="0"/>
              </a:spcAft>
              <a:buClr>
                <a:schemeClr val="dk1"/>
              </a:buClr>
              <a:buSzPts val="1200"/>
              <a:buFont typeface="Calibri"/>
              <a:buNone/>
            </a:pPr>
            <a:r>
              <a:rPr lang="iw-IL" sz="900">
                <a:solidFill>
                  <a:schemeClr val="dk1"/>
                </a:solidFill>
                <a:latin typeface="Calibri"/>
                <a:ea typeface="Calibri"/>
                <a:cs typeface="Calibri"/>
                <a:sym typeface="Calibri"/>
              </a:rPr>
              <a:t>אך מה עושים כשהניתוח מבוצע על בסיס למידת מכונה?</a:t>
            </a:r>
            <a:r>
              <a:rPr lang="iw-IL" sz="900"/>
              <a:t> </a:t>
            </a:r>
            <a:r>
              <a:rPr lang="iw-IL" sz="900">
                <a:solidFill>
                  <a:schemeClr val="dk1"/>
                </a:solidFill>
                <a:latin typeface="Calibri"/>
                <a:ea typeface="Calibri"/>
                <a:cs typeface="Calibri"/>
                <a:sym typeface="Calibri"/>
              </a:rPr>
              <a:t>במצב שבו ישנה "קופס</a:t>
            </a:r>
            <a:r>
              <a:rPr lang="iw-IL" sz="900"/>
              <a:t>ה</a:t>
            </a:r>
            <a:r>
              <a:rPr lang="iw-IL" sz="900">
                <a:solidFill>
                  <a:schemeClr val="dk1"/>
                </a:solidFill>
                <a:latin typeface="Calibri"/>
                <a:ea typeface="Calibri"/>
                <a:cs typeface="Calibri"/>
                <a:sym typeface="Calibri"/>
              </a:rPr>
              <a:t> שחורה" של חישובים?</a:t>
            </a:r>
            <a:endParaRPr sz="900"/>
          </a:p>
          <a:p>
            <a:pPr indent="0" lvl="0" marL="0" marR="0" rtl="1" algn="r">
              <a:lnSpc>
                <a:spcPct val="100000"/>
              </a:lnSpc>
              <a:spcBef>
                <a:spcPts val="0"/>
              </a:spcBef>
              <a:spcAft>
                <a:spcPts val="0"/>
              </a:spcAft>
              <a:buClr>
                <a:schemeClr val="dk1"/>
              </a:buClr>
              <a:buSzPts val="1200"/>
              <a:buFont typeface="Calibri"/>
              <a:buNone/>
            </a:pPr>
            <a:r>
              <a:t/>
            </a:r>
            <a:endParaRPr sz="900">
              <a:solidFill>
                <a:schemeClr val="dk1"/>
              </a:solidFill>
              <a:latin typeface="Calibri"/>
              <a:ea typeface="Calibri"/>
              <a:cs typeface="Calibri"/>
              <a:sym typeface="Calibri"/>
            </a:endParaRPr>
          </a:p>
          <a:p>
            <a:pPr indent="0" lvl="0" marL="0" marR="0" rtl="1" algn="r">
              <a:lnSpc>
                <a:spcPct val="100000"/>
              </a:lnSpc>
              <a:spcBef>
                <a:spcPts val="0"/>
              </a:spcBef>
              <a:spcAft>
                <a:spcPts val="0"/>
              </a:spcAft>
              <a:buClr>
                <a:schemeClr val="dk1"/>
              </a:buClr>
              <a:buSzPts val="1200"/>
              <a:buFont typeface="Calibri"/>
              <a:buNone/>
            </a:pPr>
            <a:r>
              <a:rPr lang="iw-IL" sz="900"/>
              <a:t>קיימים </a:t>
            </a:r>
            <a:r>
              <a:rPr lang="iw-IL" sz="900">
                <a:solidFill>
                  <a:schemeClr val="dk1"/>
                </a:solidFill>
                <a:latin typeface="Calibri"/>
                <a:ea typeface="Calibri"/>
                <a:cs typeface="Calibri"/>
                <a:sym typeface="Calibri"/>
              </a:rPr>
              <a:t>היום כלים מתקדמים (ל</a:t>
            </a:r>
            <a:r>
              <a:rPr lang="iw-IL" sz="900"/>
              <a:t>דוגמה</a:t>
            </a:r>
            <a:r>
              <a:rPr lang="iw-IL" sz="900">
                <a:solidFill>
                  <a:schemeClr val="dk1"/>
                </a:solidFill>
                <a:latin typeface="Calibri"/>
                <a:ea typeface="Calibri"/>
                <a:cs typeface="Calibri"/>
                <a:sym typeface="Calibri"/>
              </a:rPr>
              <a:t> SHAP) שעוזרים לנו להבין קשרים מורכבים שעל בסיסם המכונה למדה ומסייעים לנו לפתוח מעט את הקופס</a:t>
            </a:r>
            <a:r>
              <a:rPr lang="iw-IL" sz="900"/>
              <a:t>ה</a:t>
            </a:r>
            <a:r>
              <a:rPr lang="iw-IL" sz="900">
                <a:solidFill>
                  <a:schemeClr val="dk1"/>
                </a:solidFill>
                <a:latin typeface="Calibri"/>
                <a:ea typeface="Calibri"/>
                <a:cs typeface="Calibri"/>
                <a:sym typeface="Calibri"/>
              </a:rPr>
              <a:t> השחורה.</a:t>
            </a:r>
            <a:endParaRPr sz="900"/>
          </a:p>
        </p:txBody>
      </p:sp>
      <p:sp>
        <p:nvSpPr>
          <p:cNvPr id="131" name="Google Shape;131;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2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איזון זה נגזר מתפיסות והשקפות עולם. </a:t>
            </a:r>
            <a:endParaRPr/>
          </a:p>
          <a:p>
            <a:pPr indent="0" lvl="0" marL="0" rtl="1" algn="r">
              <a:lnSpc>
                <a:spcPct val="100000"/>
              </a:lnSpc>
              <a:spcBef>
                <a:spcPts val="0"/>
              </a:spcBef>
              <a:spcAft>
                <a:spcPts val="0"/>
              </a:spcAft>
              <a:buSzPts val="1400"/>
              <a:buNone/>
            </a:pPr>
            <a:r>
              <a:rPr lang="iw-IL" sz="900"/>
              <a:t>כמו כן, יש מודלים מתקדמים שמסייעים לארגונים לקבל החלטות שיהיה בהן איזון נכון בין תוצאות ומובהקות הסטטיסטיקה אל מול הוגנות.</a:t>
            </a:r>
            <a:endParaRPr/>
          </a:p>
          <a:p>
            <a:pPr indent="0" lvl="0" marL="0" rtl="1" algn="r">
              <a:lnSpc>
                <a:spcPct val="100000"/>
              </a:lnSpc>
              <a:spcBef>
                <a:spcPts val="0"/>
              </a:spcBef>
              <a:spcAft>
                <a:spcPts val="0"/>
              </a:spcAft>
              <a:buSzPts val="1400"/>
              <a:buNone/>
            </a:pPr>
            <a:r>
              <a:t/>
            </a:r>
            <a:endParaRPr/>
          </a:p>
        </p:txBody>
      </p:sp>
      <p:sp>
        <p:nvSpPr>
          <p:cNvPr id="139" name="Google Shape;139;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הערה: החישוב הנכון של שכיחות בתחום הביטוח הוא על בסיס מושג שנקרא "חשיפה", אך ניתן שלא לדייק זאת לצורך הדיון.</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מנתח נתונים בחברת "ביטוח מהיר" ניתח את התביעות שהתקבלו בחברה בשנה האחרונה. הוא פילח את הניתוח לפי מגדר.</a:t>
            </a:r>
            <a:endParaRPr/>
          </a:p>
          <a:p>
            <a:pPr indent="0" lvl="0" marL="0" rtl="1" algn="r">
              <a:lnSpc>
                <a:spcPct val="100000"/>
              </a:lnSpc>
              <a:spcBef>
                <a:spcPts val="0"/>
              </a:spcBef>
              <a:spcAft>
                <a:spcPts val="0"/>
              </a:spcAft>
              <a:buSzPts val="1400"/>
              <a:buNone/>
            </a:pPr>
            <a:r>
              <a:rPr lang="iw-IL" sz="900"/>
              <a:t>נמצא כי מספרי השכיחות ואחוזי השכיחות של התביעות גבוהים פי שניים אצל מבוטחים במגדר זכר בהשוואה לאלו שבמגדר נקבה.</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מנתח הנתונים הסיק באופן מובהק שמגדר זכר מסוכן יותר לחברת הביטוח מנקבה ולכן יש למכור את הביטוח למגדר זכר במחיר גבוה פי שניים מהמחיר שיימכר למגדר נקבה.</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ערכו דיון – איזה שיקול לדעתכם גובר? האם ההוגנות או תוצאות הסטטיסטיקה המובהקות?</a:t>
            </a:r>
            <a:endParaRPr/>
          </a:p>
          <a:p>
            <a:pPr indent="0" lvl="0" marL="0" rtl="1" algn="r">
              <a:lnSpc>
                <a:spcPct val="100000"/>
              </a:lnSpc>
              <a:spcBef>
                <a:spcPts val="0"/>
              </a:spcBef>
              <a:spcAft>
                <a:spcPts val="0"/>
              </a:spcAft>
              <a:buSzPts val="1400"/>
              <a:buNone/>
            </a:pPr>
            <a:r>
              <a:t/>
            </a:r>
            <a:endParaRPr sz="900"/>
          </a:p>
        </p:txBody>
      </p:sp>
      <p:sp>
        <p:nvSpPr>
          <p:cNvPr id="148" name="Google Shape;148;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הערה: גם ביצוע התממה לפני חקר הנתונים מסייע במניעת אפליה שכן כך מנתח הנתונים לא יהיה מוטה במחקר בנוגע לפרט (תצפית) זה או אחר.</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נתרגל כעת את הצעדים בקובץ האקסל "מניעת אפליה – תרגול".</a:t>
            </a:r>
            <a:endParaRPr/>
          </a:p>
          <a:p>
            <a:pPr indent="0" lvl="0" marL="0" rtl="1" algn="r">
              <a:lnSpc>
                <a:spcPct val="100000"/>
              </a:lnSpc>
              <a:spcBef>
                <a:spcPts val="0"/>
              </a:spcBef>
              <a:spcAft>
                <a:spcPts val="0"/>
              </a:spcAft>
              <a:buSzPts val="1400"/>
              <a:buNone/>
            </a:pPr>
            <a:r>
              <a:t/>
            </a:r>
            <a:endParaRPr sz="900"/>
          </a:p>
        </p:txBody>
      </p:sp>
      <p:sp>
        <p:nvSpPr>
          <p:cNvPr id="156" name="Google Shape;156;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t/>
            </a:r>
            <a:endParaRPr/>
          </a:p>
        </p:txBody>
      </p:sp>
      <p:sp>
        <p:nvSpPr>
          <p:cNvPr id="164" name="Google Shape;164;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Clr>
                <a:schemeClr val="dk1"/>
              </a:buClr>
              <a:buSzPts val="1200"/>
              <a:buFont typeface="Calibri"/>
              <a:buNone/>
            </a:pPr>
            <a:r>
              <a:rPr lang="iw-IL" sz="900"/>
              <a:t>בשיעור הקודם למדנו מהי אפליה. זהו כבר הישג חשוב במניעתה,  וזהו נושא השיעור – מניעת אפליה בניתוח נתונים.</a:t>
            </a:r>
            <a:endParaRPr/>
          </a:p>
        </p:txBody>
      </p:sp>
      <p:sp>
        <p:nvSpPr>
          <p:cNvPr id="36" name="Google Shape;3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בשקופיות הבאות נעבור על הכללים וניתן דוגמאות.</a:t>
            </a:r>
            <a:endParaRPr/>
          </a:p>
        </p:txBody>
      </p:sp>
      <p:sp>
        <p:nvSpPr>
          <p:cNvPr id="70" name="Google Shape;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t/>
            </a:r>
            <a:endParaRPr sz="900"/>
          </a:p>
        </p:txBody>
      </p:sp>
      <p:sp>
        <p:nvSpPr>
          <p:cNvPr id="78" name="Google Shape;78;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תארו לכם שחברה תשווק מוצר כלשהו, כגון כרטיס לסרט, לפי המחירון לעיל, וההסבר שלה יהיה שהמחירון מתבסס על מחקר נתונים שבחן את התאמת המחיר לפי מידע מצטבר על היסטוריית הרכישות.</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איך זה יגרום לכם להרגיש?</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כדי למנוע זאת, חשוב כמובן לוודא בחתכי האוכלוסייה השונים שאין אפליה במחירים לצרכן (או בשירות לצרכן).</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בשקופיות הבאות נלמד עקרונות שיסייעו לנו למנוע זאת כבר בתחילת מחקר הנתונים.</a:t>
            </a:r>
            <a:endParaRPr/>
          </a:p>
        </p:txBody>
      </p:sp>
      <p:sp>
        <p:nvSpPr>
          <p:cNvPr id="87" name="Google Shape;8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הבנת משמעות המשתנים במאגר המידע תסייע למנתח הנתונים לבחון אם קיימים משתנים שעלולים ליצור אפליה, כמו מגדר, מגזר, מיקום גיאוגרפי וכדומה.</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נוציא משתנים שעלולים ליצור אפליה רק אם אינם הכרחיים למהות המוצר או השירות. </a:t>
            </a:r>
            <a:endParaRPr/>
          </a:p>
          <a:p>
            <a:pPr indent="0" lvl="0" marL="0" rtl="1" algn="r">
              <a:lnSpc>
                <a:spcPct val="100000"/>
              </a:lnSpc>
              <a:spcBef>
                <a:spcPts val="0"/>
              </a:spcBef>
              <a:spcAft>
                <a:spcPts val="0"/>
              </a:spcAft>
              <a:buSzPts val="1400"/>
              <a:buNone/>
            </a:pPr>
            <a:r>
              <a:rPr lang="iw-IL" sz="900"/>
              <a:t>לדוגמה, לא נוציא את משתנה הגיל אם אנחנו חברת מוצצים שחוקרת את פוטנציאל השוק לטובת המוצץ החדש שהשקנו.</a:t>
            </a:r>
            <a:endParaRPr/>
          </a:p>
        </p:txBody>
      </p:sp>
      <p:sp>
        <p:nvSpPr>
          <p:cNvPr id="96" name="Google Shape;9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הערה לסעיף 2 – ניתן לקבוע שמקדם מתאם מעל 0.5 בערך מוחלט הוא מקדם גבוה. ניתן אף להחמיר ולקבוע סף נמוך יותר (0.3) אך לצורך התרגול נניח שמקדם מתאם גבוה הוא מקדם מתאם שמעל 0.5 בערך מוחלט.</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דוגמה לגבי סעיף 3 –  מנתח נתונים יבדוק שהמחיר שיוצע למוצר חדש בחברה ללקוח מאזור הדרום יהיה זהה למחיר שיוצע באזור הצפון.</a:t>
            </a:r>
            <a:endParaRPr/>
          </a:p>
          <a:p>
            <a:pPr indent="0" lvl="0" marL="0" rtl="1" algn="r">
              <a:lnSpc>
                <a:spcPct val="100000"/>
              </a:lnSpc>
              <a:spcBef>
                <a:spcPts val="0"/>
              </a:spcBef>
              <a:spcAft>
                <a:spcPts val="0"/>
              </a:spcAft>
              <a:buSzPts val="1400"/>
              <a:buNone/>
            </a:pPr>
            <a:r>
              <a:t/>
            </a:r>
            <a:endParaRPr sz="900"/>
          </a:p>
        </p:txBody>
      </p:sp>
      <p:sp>
        <p:nvSpPr>
          <p:cNvPr id="105" name="Google Shape;105;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900"/>
              <a:t>אם נבין את הקשרים שבין משתנים מסבירים למשתנה מוסבר נוכל לדעת אם יש סכנה לקיום אפליה בניתוח הנתונים שעשינו.</a:t>
            </a:r>
            <a:endParaRPr/>
          </a:p>
          <a:p>
            <a:pPr indent="0" lvl="0" marL="0" marR="0" rtl="1" algn="r">
              <a:lnSpc>
                <a:spcPct val="100000"/>
              </a:lnSpc>
              <a:spcBef>
                <a:spcPts val="0"/>
              </a:spcBef>
              <a:spcAft>
                <a:spcPts val="0"/>
              </a:spcAft>
              <a:buClr>
                <a:schemeClr val="dk1"/>
              </a:buClr>
              <a:buSzPts val="1200"/>
              <a:buFont typeface="Calibri"/>
              <a:buNone/>
            </a:pPr>
            <a:r>
              <a:t/>
            </a:r>
            <a:endParaRPr sz="900"/>
          </a:p>
        </p:txBody>
      </p:sp>
      <p:sp>
        <p:nvSpPr>
          <p:cNvPr id="114" name="Google Shape;114;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rPr lang="iw-IL" sz="900"/>
              <a:t>זוכרים את הדוגמה הקודמת?</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הפעם יש לנו אוכלוסיות אחרות לפי גילאים.</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התמחור לעיל אף מוכר לנו ונראה לנו הוגן (מתקשר גם לנושא הבא, השלישי בנושאים שיש לבחון כדי למנוע אפליה).</a:t>
            </a:r>
            <a:endParaRPr/>
          </a:p>
          <a:p>
            <a:pPr indent="0" lvl="0" marL="0" rtl="1" algn="r">
              <a:lnSpc>
                <a:spcPct val="100000"/>
              </a:lnSpc>
              <a:spcBef>
                <a:spcPts val="0"/>
              </a:spcBef>
              <a:spcAft>
                <a:spcPts val="0"/>
              </a:spcAft>
              <a:buSzPts val="1400"/>
              <a:buNone/>
            </a:pPr>
            <a:r>
              <a:t/>
            </a:r>
            <a:endParaRPr sz="900"/>
          </a:p>
          <a:p>
            <a:pPr indent="0" lvl="0" marL="0" rtl="1" algn="r">
              <a:lnSpc>
                <a:spcPct val="100000"/>
              </a:lnSpc>
              <a:spcBef>
                <a:spcPts val="0"/>
              </a:spcBef>
              <a:spcAft>
                <a:spcPts val="0"/>
              </a:spcAft>
              <a:buSzPts val="1400"/>
              <a:buNone/>
            </a:pPr>
            <a:r>
              <a:rPr lang="iw-IL" sz="900"/>
              <a:t>לצורך הדוגמה, נניח שהחברה בחנה ומצאה שההכנסה של בני 65 ומעלה היא הנמוכה ביותר, </a:t>
            </a:r>
            <a:endParaRPr/>
          </a:p>
          <a:p>
            <a:pPr indent="0" lvl="0" marL="0" rtl="1" algn="r">
              <a:lnSpc>
                <a:spcPct val="100000"/>
              </a:lnSpc>
              <a:spcBef>
                <a:spcPts val="0"/>
              </a:spcBef>
              <a:spcAft>
                <a:spcPts val="0"/>
              </a:spcAft>
              <a:buSzPts val="1400"/>
              <a:buNone/>
            </a:pPr>
            <a:r>
              <a:rPr lang="iw-IL" sz="900"/>
              <a:t>אחריה ילדים עד גיל 12 (שהם ילדים למשפחות צעירות ויש רצון להקל עליהן את התשלום) ולבסוף שאר האוכלוסייה. </a:t>
            </a:r>
            <a:endParaRPr/>
          </a:p>
        </p:txBody>
      </p:sp>
      <p:sp>
        <p:nvSpPr>
          <p:cNvPr id="123" name="Google Shape;12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x">
  <p:cSld name="TITLE_AND_BODY">
    <p:spTree>
      <p:nvGrpSpPr>
        <p:cNvPr id="9" name="Shape 9"/>
        <p:cNvGrpSpPr/>
        <p:nvPr/>
      </p:nvGrpSpPr>
      <p:grpSpPr>
        <a:xfrm>
          <a:off x="0" y="0"/>
          <a:ext cx="0" cy="0"/>
          <a:chOff x="0" y="0"/>
          <a:chExt cx="0" cy="0"/>
        </a:xfrm>
      </p:grpSpPr>
      <p:pic>
        <p:nvPicPr>
          <p:cNvPr descr="Google Shape;7;p1" id="10" name="Google Shape;10;p13"/>
          <p:cNvPicPr preferRelativeResize="0"/>
          <p:nvPr/>
        </p:nvPicPr>
        <p:blipFill rotWithShape="1">
          <a:blip r:embed="rId2">
            <a:alphaModFix/>
          </a:blip>
          <a:srcRect b="25722" l="4362" r="4569" t="19277"/>
          <a:stretch/>
        </p:blipFill>
        <p:spPr>
          <a:xfrm>
            <a:off x="8062575" y="4413899"/>
            <a:ext cx="875052" cy="528477"/>
          </a:xfrm>
          <a:prstGeom prst="rect">
            <a:avLst/>
          </a:prstGeom>
          <a:noFill/>
          <a:ln>
            <a:noFill/>
          </a:ln>
        </p:spPr>
      </p:pic>
      <p:sp>
        <p:nvSpPr>
          <p:cNvPr id="11" name="Google Shape;11;p13"/>
          <p:cNvSpPr/>
          <p:nvPr/>
        </p:nvSpPr>
        <p:spPr>
          <a:xfrm>
            <a:off x="-1" y="5051375"/>
            <a:ext cx="9144002"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12" name="Google Shape;12;p13"/>
          <p:cNvSpPr/>
          <p:nvPr/>
        </p:nvSpPr>
        <p:spPr>
          <a:xfrm>
            <a:off x="-2700" y="2696"/>
            <a:ext cx="3561603" cy="199503"/>
          </a:xfrm>
          <a:prstGeom prst="rect">
            <a:avLst/>
          </a:prstGeom>
          <a:solidFill>
            <a:srgbClr val="EEEEEE"/>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pic>
        <p:nvPicPr>
          <p:cNvPr descr="Google Shape;135;p15" id="13" name="Google Shape;13;p13"/>
          <p:cNvPicPr preferRelativeResize="0"/>
          <p:nvPr/>
        </p:nvPicPr>
        <p:blipFill rotWithShape="1">
          <a:blip r:embed="rId3">
            <a:alphaModFix/>
          </a:blip>
          <a:srcRect b="0" l="0" r="0" t="0"/>
          <a:stretch/>
        </p:blipFill>
        <p:spPr>
          <a:xfrm rot="351193">
            <a:off x="255009" y="4496940"/>
            <a:ext cx="511994" cy="306046"/>
          </a:xfrm>
          <a:prstGeom prst="rect">
            <a:avLst/>
          </a:prstGeom>
          <a:noFill/>
          <a:ln>
            <a:noFill/>
          </a:ln>
        </p:spPr>
      </p:pic>
      <p:sp>
        <p:nvSpPr>
          <p:cNvPr id="14" name="Google Shape;14;p13"/>
          <p:cNvSpPr txBox="1"/>
          <p:nvPr>
            <p:ph idx="12" type="sldNum"/>
          </p:nvPr>
        </p:nvSpPr>
        <p:spPr>
          <a:xfrm>
            <a:off x="212107" y="4553064"/>
            <a:ext cx="306305" cy="335249"/>
          </a:xfrm>
          <a:prstGeom prst="rect">
            <a:avLst/>
          </a:prstGeom>
          <a:noFill/>
          <a:ln>
            <a:noFill/>
          </a:ln>
        </p:spPr>
        <p:txBody>
          <a:bodyPr anchorCtr="0" anchor="ctr" bIns="91400" lIns="91400" spcFirstLastPara="1" rIns="91400" wrap="square" tIns="91400">
            <a:normAutofit/>
          </a:bodyPr>
          <a:lstStyle>
            <a:lvl1pPr indent="0" lvl="0"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1pPr>
            <a:lvl2pPr indent="0" lvl="1"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2pPr>
            <a:lvl3pPr indent="0" lvl="2"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3pPr>
            <a:lvl4pPr indent="0" lvl="3"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4pPr>
            <a:lvl5pPr indent="0" lvl="4"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5pPr>
            <a:lvl6pPr indent="0" lvl="5"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6pPr>
            <a:lvl7pPr indent="0" lvl="6"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7pPr>
            <a:lvl8pPr indent="0" lvl="7"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8pPr>
            <a:lvl9pPr indent="0" lvl="8"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9pPr>
          </a:lstStyle>
          <a:p>
            <a:pPr indent="0" lvl="0" marL="0" rtl="0" algn="r">
              <a:spcBef>
                <a:spcPts val="0"/>
              </a:spcBef>
              <a:spcAft>
                <a:spcPts val="0"/>
              </a:spcAft>
              <a:buNone/>
            </a:pPr>
            <a:fld id="{00000000-1234-1234-1234-123412341234}" type="slidenum">
              <a:rPr lang="iw-IL"/>
              <a:t>‹#›</a:t>
            </a:fld>
            <a:endParaRPr/>
          </a:p>
        </p:txBody>
      </p:sp>
      <p:sp>
        <p:nvSpPr>
          <p:cNvPr id="15" name="Google Shape;15;p13"/>
          <p:cNvSpPr txBox="1"/>
          <p:nvPr/>
        </p:nvSpPr>
        <p:spPr>
          <a:xfrm>
            <a:off x="6797487" y="56673"/>
            <a:ext cx="2219567" cy="384640"/>
          </a:xfrm>
          <a:prstGeom prst="rect">
            <a:avLst/>
          </a:prstGeom>
          <a:noFill/>
          <a:ln>
            <a:noFill/>
          </a:ln>
        </p:spPr>
        <p:txBody>
          <a:bodyPr anchorCtr="0" anchor="t" bIns="91400" lIns="91400" spcFirstLastPara="1" rIns="91400" wrap="square" tIns="91400">
            <a:spAutoFit/>
          </a:bodyPr>
          <a:lstStyle/>
          <a:p>
            <a:pPr indent="0" lvl="0" marL="0" marR="0" rtl="1" algn="r">
              <a:lnSpc>
                <a:spcPct val="100000"/>
              </a:lnSpc>
              <a:spcBef>
                <a:spcPts val="0"/>
              </a:spcBef>
              <a:spcAft>
                <a:spcPts val="0"/>
              </a:spcAft>
              <a:buClr>
                <a:srgbClr val="232752"/>
              </a:buClr>
              <a:buSzPts val="1300"/>
              <a:buFont typeface="Assistant ExtraBold"/>
              <a:buNone/>
            </a:pPr>
            <a:r>
              <a:rPr b="0" i="0" lang="iw-IL" sz="1300" u="none" cap="none" strike="noStrike">
                <a:solidFill>
                  <a:srgbClr val="232752"/>
                </a:solidFill>
                <a:latin typeface="Assistant ExtraBold"/>
                <a:ea typeface="Assistant ExtraBold"/>
                <a:cs typeface="Assistant ExtraBold"/>
                <a:sym typeface="Assistant ExtraBold"/>
              </a:rPr>
              <a:t>מניעת אפליה בניתוח נתונים</a:t>
            </a:r>
            <a:endParaRPr b="0" i="0" sz="1200" u="none" cap="none" strike="noStrike">
              <a:solidFill>
                <a:srgbClr val="232752"/>
              </a:solidFill>
              <a:latin typeface="Calibri"/>
              <a:ea typeface="Calibri"/>
              <a:cs typeface="Calibri"/>
              <a:sym typeface="Calibri"/>
            </a:endParaRPr>
          </a:p>
        </p:txBody>
      </p:sp>
      <p:cxnSp>
        <p:nvCxnSpPr>
          <p:cNvPr id="16" name="Google Shape;16;p13"/>
          <p:cNvCxnSpPr/>
          <p:nvPr/>
        </p:nvCxnSpPr>
        <p:spPr>
          <a:xfrm>
            <a:off x="7101235" y="445210"/>
            <a:ext cx="1836392" cy="0"/>
          </a:xfrm>
          <a:prstGeom prst="straightConnector1">
            <a:avLst/>
          </a:prstGeom>
          <a:noFill/>
          <a:ln cap="flat" cmpd="sng" w="9525">
            <a:solidFill>
              <a:srgbClr val="918D8E"/>
            </a:solidFill>
            <a:prstDash val="dot"/>
            <a:round/>
            <a:headEnd len="sm" w="sm" type="none"/>
            <a:tailEnd len="sm" w="sm" type="none"/>
          </a:ln>
        </p:spPr>
      </p:cxnSp>
    </p:spTree>
  </p:cSld>
  <p:clrMapOvr>
    <a:masterClrMapping/>
  </p:clrMapOvr>
  <p:extLst>
    <p:ext uri="{DCECCB84-F9BA-43D5-87BE-67443E8EF086}">
      <p15:sldGuideLst>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17" name="Shape 17"/>
        <p:cNvGrpSpPr/>
        <p:nvPr/>
      </p:nvGrpSpPr>
      <p:grpSpPr>
        <a:xfrm>
          <a:off x="0" y="0"/>
          <a:ext cx="0" cy="0"/>
          <a:chOff x="0" y="0"/>
          <a:chExt cx="0" cy="0"/>
        </a:xfrm>
      </p:grpSpPr>
      <p:sp>
        <p:nvSpPr>
          <p:cNvPr id="18" name="Google Shape;18;p14"/>
          <p:cNvSpPr/>
          <p:nvPr/>
        </p:nvSpPr>
        <p:spPr>
          <a:xfrm>
            <a:off x="0" y="5051375"/>
            <a:ext cx="9144000"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19" name="Google Shape;19;p14"/>
          <p:cNvSpPr/>
          <p:nvPr/>
        </p:nvSpPr>
        <p:spPr>
          <a:xfrm>
            <a:off x="-2699" y="2696"/>
            <a:ext cx="3561602" cy="199504"/>
          </a:xfrm>
          <a:prstGeom prst="rect">
            <a:avLst/>
          </a:prstGeom>
          <a:solidFill>
            <a:srgbClr val="EEEEEE"/>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20" name="Google Shape;20;p14"/>
          <p:cNvSpPr txBox="1"/>
          <p:nvPr/>
        </p:nvSpPr>
        <p:spPr>
          <a:xfrm>
            <a:off x="212107" y="4553064"/>
            <a:ext cx="306305" cy="335249"/>
          </a:xfrm>
          <a:prstGeom prst="rect">
            <a:avLst/>
          </a:prstGeom>
          <a:noFill/>
          <a:ln>
            <a:noFill/>
          </a:ln>
        </p:spPr>
        <p:txBody>
          <a:bodyPr anchorCtr="0" anchor="ctr" bIns="91400" lIns="91400" spcFirstLastPara="1" rIns="91400" wrap="square" tIns="91400">
            <a:normAutofit/>
          </a:bodyPr>
          <a:lstStyle/>
          <a:p>
            <a:pPr indent="0" lvl="0" marL="0" marR="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pic>
        <p:nvPicPr>
          <p:cNvPr descr="Google Shape;7;p1" id="21" name="Google Shape;21;p14"/>
          <p:cNvPicPr preferRelativeResize="0"/>
          <p:nvPr/>
        </p:nvPicPr>
        <p:blipFill rotWithShape="1">
          <a:blip r:embed="rId2">
            <a:alphaModFix/>
          </a:blip>
          <a:srcRect b="25722" l="4362" r="4569" t="19277"/>
          <a:stretch/>
        </p:blipFill>
        <p:spPr>
          <a:xfrm>
            <a:off x="8062575" y="4413899"/>
            <a:ext cx="875052" cy="528477"/>
          </a:xfrm>
          <a:prstGeom prst="rect">
            <a:avLst/>
          </a:prstGeom>
          <a:noFill/>
          <a:ln>
            <a:noFill/>
          </a:ln>
        </p:spPr>
      </p:pic>
      <p:pic>
        <p:nvPicPr>
          <p:cNvPr descr="Google Shape;135;p15" id="22" name="Google Shape;22;p14"/>
          <p:cNvPicPr preferRelativeResize="0"/>
          <p:nvPr/>
        </p:nvPicPr>
        <p:blipFill rotWithShape="1">
          <a:blip r:embed="rId3">
            <a:alphaModFix/>
          </a:blip>
          <a:srcRect b="0" l="0" r="0" t="0"/>
          <a:stretch/>
        </p:blipFill>
        <p:spPr>
          <a:xfrm rot="351193">
            <a:off x="255009" y="4496940"/>
            <a:ext cx="511994" cy="306046"/>
          </a:xfrm>
          <a:prstGeom prst="rect">
            <a:avLst/>
          </a:prstGeom>
          <a:noFill/>
          <a:ln>
            <a:noFill/>
          </a:ln>
        </p:spPr>
      </p:pic>
    </p:spTree>
  </p:cSld>
  <p:clrMapOvr>
    <a:masterClrMapping/>
  </p:clrMapOvr>
  <p:extLst>
    <p:ext uri="{DCECCB84-F9BA-43D5-87BE-67443E8EF086}">
      <p15:sldGuideLst>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628650" y="273843"/>
            <a:ext cx="7886700" cy="994173"/>
          </a:xfrm>
          <a:prstGeom prst="rect">
            <a:avLst/>
          </a:prstGeom>
          <a:noFill/>
          <a:ln>
            <a:noFill/>
          </a:ln>
        </p:spPr>
        <p:txBody>
          <a:bodyPr anchorCtr="0" anchor="ctr" bIns="34275" lIns="34275" spcFirstLastPara="1" rIns="34275" wrap="square" tIns="34275">
            <a:normAutofit/>
          </a:bodyPr>
          <a:lstStyle>
            <a:lvl1pPr lvl="0" marR="0" rtl="0"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1pPr>
            <a:lvl2pPr lvl="1"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2pPr>
            <a:lvl3pPr lvl="2"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3pPr>
            <a:lvl4pPr lvl="3"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4pPr>
            <a:lvl5pPr lvl="4"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5pPr>
            <a:lvl6pPr lvl="5"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6pPr>
            <a:lvl7pPr lvl="6"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7pPr>
            <a:lvl8pPr lvl="7"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8pPr>
            <a:lvl9pPr lvl="8"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9pPr>
          </a:lstStyle>
          <a:p/>
        </p:txBody>
      </p:sp>
      <p:sp>
        <p:nvSpPr>
          <p:cNvPr id="7" name="Google Shape;7;p12"/>
          <p:cNvSpPr txBox="1"/>
          <p:nvPr>
            <p:ph idx="1" type="body"/>
          </p:nvPr>
        </p:nvSpPr>
        <p:spPr>
          <a:xfrm>
            <a:off x="628650" y="1369218"/>
            <a:ext cx="7886700" cy="3263505"/>
          </a:xfrm>
          <a:prstGeom prst="rect">
            <a:avLst/>
          </a:prstGeom>
          <a:noFill/>
          <a:ln>
            <a:noFill/>
          </a:ln>
        </p:spPr>
        <p:txBody>
          <a:bodyPr anchorCtr="0" anchor="t" bIns="34275" lIns="34275" spcFirstLastPara="1" rIns="34275" wrap="square" tIns="34275">
            <a:normAutofit/>
          </a:bodyPr>
          <a:lstStyle>
            <a:lvl1pPr indent="-355600" lvl="0" marL="4572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1pPr>
            <a:lvl2pPr indent="-355600" lvl="1" marL="9144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55600" lvl="2" marL="13716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55600" lvl="3" marL="18288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355600" lvl="5" marL="27432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6pPr>
            <a:lvl7pPr indent="-355600" lvl="6" marL="32004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7pPr>
            <a:lvl8pPr indent="-355600" lvl="7" marL="36576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8pPr>
            <a:lvl9pPr indent="-355600" lvl="8" marL="41148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9pPr>
          </a:lstStyle>
          <a:p/>
        </p:txBody>
      </p:sp>
      <p:sp>
        <p:nvSpPr>
          <p:cNvPr id="8" name="Google Shape;8;p12"/>
          <p:cNvSpPr txBox="1"/>
          <p:nvPr>
            <p:ph idx="12" type="sldNum"/>
          </p:nvPr>
        </p:nvSpPr>
        <p:spPr>
          <a:xfrm>
            <a:off x="628650" y="4812657"/>
            <a:ext cx="197143" cy="183055"/>
          </a:xfrm>
          <a:prstGeom prst="rect">
            <a:avLst/>
          </a:prstGeom>
          <a:noFill/>
          <a:ln>
            <a:noFill/>
          </a:ln>
        </p:spPr>
        <p:txBody>
          <a:bodyPr anchorCtr="0" anchor="ctr" bIns="34275" lIns="34275" spcFirstLastPara="1" rIns="34275" wrap="square" tIns="34275">
            <a:spAutoFit/>
          </a:bodyPr>
          <a:lstStyle>
            <a:lvl1pPr indent="0" lvl="0"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iw-I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3.png"/><Relationship Id="rId4" Type="http://schemas.openxmlformats.org/officeDocument/2006/relationships/image" Target="../media/image3.png"/><Relationship Id="rId5" Type="http://schemas.openxmlformats.org/officeDocument/2006/relationships/image" Target="../media/image1.png"/><Relationship Id="rId6" Type="http://schemas.openxmlformats.org/officeDocument/2006/relationships/image" Target="../media/image1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9.jp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0.png"/><Relationship Id="rId6" Type="http://schemas.openxmlformats.org/officeDocument/2006/relationships/hyperlink" Target="https://pixabay.com/" TargetMode="External"/><Relationship Id="rId7" Type="http://schemas.openxmlformats.org/officeDocument/2006/relationships/hyperlink" Target="http://www.shutterstock.com/" TargetMode="External"/></Relationships>
</file>

<file path=ppt/slides/_rels/slide2.xml.rels><?xml version="1.0" encoding="UTF-8" standalone="yes"?><Relationships xmlns="http://schemas.openxmlformats.org/package/2006/relationships"><Relationship Id="rId11" Type="http://schemas.openxmlformats.org/officeDocument/2006/relationships/image" Target="../media/image18.png"/><Relationship Id="rId10" Type="http://schemas.openxmlformats.org/officeDocument/2006/relationships/image" Target="../media/image10.png"/><Relationship Id="rId13" Type="http://schemas.openxmlformats.org/officeDocument/2006/relationships/image" Target="../media/image14.png"/><Relationship Id="rId12"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png"/><Relationship Id="rId4" Type="http://schemas.openxmlformats.org/officeDocument/2006/relationships/image" Target="../media/image16.png"/><Relationship Id="rId9" Type="http://schemas.openxmlformats.org/officeDocument/2006/relationships/image" Target="../media/image17.png"/><Relationship Id="rId5" Type="http://schemas.openxmlformats.org/officeDocument/2006/relationships/image" Target="../media/image2.png"/><Relationship Id="rId6" Type="http://schemas.openxmlformats.org/officeDocument/2006/relationships/image" Target="../media/image15.png"/><Relationship Id="rId7" Type="http://schemas.openxmlformats.org/officeDocument/2006/relationships/image" Target="../media/image4.png"/><Relationship Id="rId8"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9.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9.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1"/>
          <p:cNvSpPr/>
          <p:nvPr/>
        </p:nvSpPr>
        <p:spPr>
          <a:xfrm>
            <a:off x="34755" y="4400441"/>
            <a:ext cx="8937972" cy="621935"/>
          </a:xfrm>
          <a:prstGeom prst="rect">
            <a:avLst/>
          </a:prstGeom>
          <a:solidFill>
            <a:srgbClr val="FFFFFF"/>
          </a:solidFill>
          <a:ln>
            <a:noFill/>
          </a:ln>
        </p:spPr>
        <p:txBody>
          <a:bodyPr anchorCtr="0" anchor="ctr" bIns="34275" lIns="34275" spcFirstLastPara="1" rIns="34275" wrap="square" tIns="34275">
            <a:noAutofit/>
          </a:bodyPr>
          <a:lstStyle/>
          <a:p>
            <a:pPr indent="0" lvl="0" marL="0" marR="0" rtl="1" algn="r">
              <a:lnSpc>
                <a:spcPct val="100000"/>
              </a:lnSpc>
              <a:spcBef>
                <a:spcPts val="0"/>
              </a:spcBef>
              <a:spcAft>
                <a:spcPts val="0"/>
              </a:spcAft>
              <a:buClr>
                <a:srgbClr val="000000"/>
              </a:buClr>
              <a:buSzPts val="1200"/>
              <a:buFont typeface="Calibri"/>
              <a:buNone/>
            </a:pPr>
            <a:r>
              <a:t/>
            </a:r>
            <a:endParaRPr b="0" i="0" sz="1200" u="none" cap="none" strike="noStrike">
              <a:solidFill>
                <a:srgbClr val="000000"/>
              </a:solidFill>
              <a:latin typeface="Calibri"/>
              <a:ea typeface="Calibri"/>
              <a:cs typeface="Calibri"/>
              <a:sym typeface="Calibri"/>
            </a:endParaRPr>
          </a:p>
        </p:txBody>
      </p:sp>
      <p:pic>
        <p:nvPicPr>
          <p:cNvPr descr="Google Shape;55;p13" id="28" name="Google Shape;28;p1"/>
          <p:cNvPicPr preferRelativeResize="0"/>
          <p:nvPr/>
        </p:nvPicPr>
        <p:blipFill rotWithShape="1">
          <a:blip r:embed="rId3">
            <a:alphaModFix/>
          </a:blip>
          <a:srcRect b="25722" l="4362" r="4571" t="19277"/>
          <a:stretch/>
        </p:blipFill>
        <p:spPr>
          <a:xfrm>
            <a:off x="6779769" y="477672"/>
            <a:ext cx="1666303" cy="1006356"/>
          </a:xfrm>
          <a:prstGeom prst="rect">
            <a:avLst/>
          </a:prstGeom>
          <a:noFill/>
          <a:ln>
            <a:noFill/>
          </a:ln>
        </p:spPr>
      </p:pic>
      <p:pic>
        <p:nvPicPr>
          <p:cNvPr descr="Google Shape;60;p13" id="29" name="Google Shape;29;p1"/>
          <p:cNvPicPr preferRelativeResize="0"/>
          <p:nvPr/>
        </p:nvPicPr>
        <p:blipFill rotWithShape="1">
          <a:blip r:embed="rId4">
            <a:alphaModFix/>
          </a:blip>
          <a:srcRect b="0" l="0" r="0" t="0"/>
          <a:stretch/>
        </p:blipFill>
        <p:spPr>
          <a:xfrm rot="3173668">
            <a:off x="5649963" y="1530371"/>
            <a:ext cx="302879" cy="668401"/>
          </a:xfrm>
          <a:prstGeom prst="rect">
            <a:avLst/>
          </a:prstGeom>
          <a:noFill/>
          <a:ln>
            <a:noFill/>
          </a:ln>
        </p:spPr>
      </p:pic>
      <p:sp>
        <p:nvSpPr>
          <p:cNvPr id="30" name="Google Shape;30;p1"/>
          <p:cNvSpPr txBox="1"/>
          <p:nvPr/>
        </p:nvSpPr>
        <p:spPr>
          <a:xfrm>
            <a:off x="4708626" y="2036447"/>
            <a:ext cx="3737446" cy="1850254"/>
          </a:xfrm>
          <a:prstGeom prst="rect">
            <a:avLst/>
          </a:prstGeom>
          <a:noFill/>
          <a:ln>
            <a:noFill/>
          </a:ln>
        </p:spPr>
        <p:txBody>
          <a:bodyPr anchorCtr="0" anchor="t" bIns="68550" lIns="68550" spcFirstLastPara="1" rIns="68550" wrap="square" tIns="68550">
            <a:spAutoFit/>
          </a:bodyPr>
          <a:lstStyle/>
          <a:p>
            <a:pPr indent="0" lvl="0" marL="0" marR="0" rtl="1" algn="r">
              <a:lnSpc>
                <a:spcPct val="102777"/>
              </a:lnSpc>
              <a:spcBef>
                <a:spcPts val="0"/>
              </a:spcBef>
              <a:spcAft>
                <a:spcPts val="0"/>
              </a:spcAft>
              <a:buClr>
                <a:srgbClr val="232752"/>
              </a:buClr>
              <a:buSzPts val="3600"/>
              <a:buFont typeface="Assistant ExtraBold"/>
              <a:buNone/>
            </a:pPr>
            <a:r>
              <a:rPr b="0" i="0" lang="iw-IL" sz="3600" u="none" cap="none" strike="noStrike">
                <a:solidFill>
                  <a:srgbClr val="232752"/>
                </a:solidFill>
                <a:latin typeface="Assistant ExtraBold"/>
                <a:ea typeface="Assistant ExtraBold"/>
                <a:cs typeface="Assistant ExtraBold"/>
                <a:sym typeface="Assistant ExtraBold"/>
              </a:rPr>
              <a:t>מניעת אפליה בניתוח נתונים</a:t>
            </a:r>
            <a:endParaRPr/>
          </a:p>
          <a:p>
            <a:pPr indent="0" lvl="0" marL="0" marR="0" rtl="1" algn="r">
              <a:lnSpc>
                <a:spcPct val="102777"/>
              </a:lnSpc>
              <a:spcBef>
                <a:spcPts val="0"/>
              </a:spcBef>
              <a:spcAft>
                <a:spcPts val="0"/>
              </a:spcAft>
              <a:buClr>
                <a:srgbClr val="232752"/>
              </a:buClr>
              <a:buSzPts val="3600"/>
              <a:buFont typeface="Assistant ExtraBold"/>
              <a:buNone/>
            </a:pPr>
            <a:r>
              <a:rPr b="0" i="0" lang="iw-IL" sz="3600" u="none" cap="none" strike="noStrike">
                <a:solidFill>
                  <a:srgbClr val="00B0F0"/>
                </a:solidFill>
                <a:latin typeface="Assistant ExtraBold"/>
                <a:ea typeface="Assistant ExtraBold"/>
                <a:cs typeface="Assistant ExtraBold"/>
                <a:sym typeface="Assistant ExtraBold"/>
              </a:rPr>
              <a:t>Discrimination</a:t>
            </a:r>
            <a:endParaRPr b="0" i="0" sz="1200" u="none" cap="none" strike="noStrike">
              <a:solidFill>
                <a:srgbClr val="00B0F0"/>
              </a:solidFill>
              <a:latin typeface="Calibri"/>
              <a:ea typeface="Calibri"/>
              <a:cs typeface="Calibri"/>
              <a:sym typeface="Calibri"/>
            </a:endParaRPr>
          </a:p>
        </p:txBody>
      </p:sp>
      <p:pic>
        <p:nvPicPr>
          <p:cNvPr descr="Google Shape;62;p13" id="31" name="Google Shape;31;p1"/>
          <p:cNvPicPr preferRelativeResize="0"/>
          <p:nvPr/>
        </p:nvPicPr>
        <p:blipFill rotWithShape="1">
          <a:blip r:embed="rId5">
            <a:alphaModFix/>
          </a:blip>
          <a:srcRect b="0" l="0" r="0" t="0"/>
          <a:stretch/>
        </p:blipFill>
        <p:spPr>
          <a:xfrm rot="-2133876">
            <a:off x="7680410" y="3831199"/>
            <a:ext cx="837786" cy="500777"/>
          </a:xfrm>
          <a:prstGeom prst="rect">
            <a:avLst/>
          </a:prstGeom>
          <a:noFill/>
          <a:ln>
            <a:noFill/>
          </a:ln>
        </p:spPr>
      </p:pic>
      <p:sp>
        <p:nvSpPr>
          <p:cNvPr id="32" name="Google Shape;32;p1"/>
          <p:cNvSpPr/>
          <p:nvPr/>
        </p:nvSpPr>
        <p:spPr>
          <a:xfrm>
            <a:off x="6901133" y="33410"/>
            <a:ext cx="2134612" cy="515714"/>
          </a:xfrm>
          <a:prstGeom prst="rect">
            <a:avLst/>
          </a:prstGeom>
          <a:solidFill>
            <a:srgbClr val="FFFFFF"/>
          </a:solidFill>
          <a:ln>
            <a:noFill/>
          </a:ln>
        </p:spPr>
        <p:txBody>
          <a:bodyPr anchorCtr="0" anchor="ctr" bIns="34275" lIns="34275" spcFirstLastPara="1" rIns="34275" wrap="square" tIns="34275">
            <a:noAutofit/>
          </a:bodyPr>
          <a:lstStyle/>
          <a:p>
            <a:pPr indent="0" lvl="0" marL="0" marR="0" rtl="1" algn="r">
              <a:lnSpc>
                <a:spcPct val="100000"/>
              </a:lnSpc>
              <a:spcBef>
                <a:spcPts val="0"/>
              </a:spcBef>
              <a:spcAft>
                <a:spcPts val="0"/>
              </a:spcAft>
              <a:buClr>
                <a:srgbClr val="000000"/>
              </a:buClr>
              <a:buSzPts val="1200"/>
              <a:buFont typeface="Calibri"/>
              <a:buNone/>
            </a:pPr>
            <a:r>
              <a:t/>
            </a:r>
            <a:endParaRPr b="0" i="0" sz="1200" u="none" cap="none" strike="noStrike">
              <a:solidFill>
                <a:srgbClr val="000000"/>
              </a:solidFill>
              <a:latin typeface="Calibri"/>
              <a:ea typeface="Calibri"/>
              <a:cs typeface="Calibri"/>
              <a:sym typeface="Calibri"/>
            </a:endParaRPr>
          </a:p>
        </p:txBody>
      </p:sp>
      <p:pic>
        <p:nvPicPr>
          <p:cNvPr id="33" name="Google Shape;33;p1"/>
          <p:cNvPicPr preferRelativeResize="0"/>
          <p:nvPr/>
        </p:nvPicPr>
        <p:blipFill rotWithShape="1">
          <a:blip r:embed="rId6">
            <a:alphaModFix/>
          </a:blip>
          <a:srcRect b="0" l="0" r="0" t="0"/>
          <a:stretch/>
        </p:blipFill>
        <p:spPr>
          <a:xfrm>
            <a:off x="360469" y="675363"/>
            <a:ext cx="4501992" cy="379277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2"/>
          <p:cNvSpPr txBox="1"/>
          <p:nvPr>
            <p:ph idx="12" type="sldNum"/>
          </p:nvPr>
        </p:nvSpPr>
        <p:spPr>
          <a:xfrm>
            <a:off x="204642" y="4553064"/>
            <a:ext cx="347447"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34" name="Google Shape;134;p22"/>
          <p:cNvSpPr txBox="1"/>
          <p:nvPr/>
        </p:nvSpPr>
        <p:spPr>
          <a:xfrm>
            <a:off x="3372928" y="576891"/>
            <a:ext cx="5341037" cy="1000213"/>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יכולת להסביר את הקשר שבין</a:t>
            </a:r>
            <a:endParaRPr/>
          </a:p>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המשתנה המוסבר למשתנה המסביר</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35" name="Google Shape;135;p22"/>
          <p:cNvPicPr preferRelativeResize="0"/>
          <p:nvPr/>
        </p:nvPicPr>
        <p:blipFill rotWithShape="1">
          <a:blip r:embed="rId3">
            <a:alphaModFix/>
          </a:blip>
          <a:srcRect b="0" l="0" r="0" t="0"/>
          <a:stretch/>
        </p:blipFill>
        <p:spPr>
          <a:xfrm rot="3173668">
            <a:off x="3050505" y="251978"/>
            <a:ext cx="271944" cy="600133"/>
          </a:xfrm>
          <a:prstGeom prst="rect">
            <a:avLst/>
          </a:prstGeom>
          <a:noFill/>
          <a:ln>
            <a:noFill/>
          </a:ln>
        </p:spPr>
      </p:pic>
      <p:sp>
        <p:nvSpPr>
          <p:cNvPr id="136" name="Google Shape;136;p22"/>
          <p:cNvSpPr txBox="1"/>
          <p:nvPr/>
        </p:nvSpPr>
        <p:spPr>
          <a:xfrm>
            <a:off x="2265077" y="1718890"/>
            <a:ext cx="4613846" cy="2369839"/>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13800"/>
              <a:buFont typeface="Gisha"/>
              <a:buNone/>
            </a:pPr>
            <a:r>
              <a:rPr b="1" i="0" lang="iw-IL" sz="12000" u="none" cap="none" strike="noStrike">
                <a:solidFill>
                  <a:srgbClr val="232752"/>
                </a:solidFill>
                <a:latin typeface="Assistant"/>
                <a:ea typeface="Assistant"/>
                <a:cs typeface="Assistant"/>
                <a:sym typeface="Assistant"/>
              </a:rPr>
              <a:t>AI</a:t>
            </a:r>
            <a:endParaRPr b="1" i="0" sz="12000" u="none" cap="none" strike="noStrike">
              <a:solidFill>
                <a:srgbClr val="232752"/>
              </a:solidFill>
              <a:latin typeface="Assistant"/>
              <a:ea typeface="Assistant"/>
              <a:cs typeface="Assistant"/>
              <a:sym typeface="Assistant"/>
            </a:endParaRPr>
          </a:p>
          <a:p>
            <a:pPr indent="0" lvl="0" marL="0" marR="0" rtl="1" algn="ctr">
              <a:lnSpc>
                <a:spcPct val="100000"/>
              </a:lnSpc>
              <a:spcBef>
                <a:spcPts val="0"/>
              </a:spcBef>
              <a:spcAft>
                <a:spcPts val="0"/>
              </a:spcAft>
              <a:buClr>
                <a:schemeClr val="dk1"/>
              </a:buClr>
              <a:buSzPts val="2800"/>
              <a:buFont typeface="Gisha"/>
              <a:buNone/>
            </a:pPr>
            <a:r>
              <a:rPr b="1" i="0" lang="iw-IL" sz="2800" u="none" cap="none" strike="noStrike">
                <a:solidFill>
                  <a:srgbClr val="232752"/>
                </a:solidFill>
                <a:latin typeface="Assistant"/>
                <a:ea typeface="Assistant"/>
                <a:cs typeface="Assistant"/>
                <a:sym typeface="Assistant"/>
              </a:rPr>
              <a:t>Artificial Intelligence</a:t>
            </a:r>
            <a:endParaRPr b="1" i="0" sz="2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3"/>
          <p:cNvSpPr txBox="1"/>
          <p:nvPr>
            <p:ph idx="12" type="sldNum"/>
          </p:nvPr>
        </p:nvSpPr>
        <p:spPr>
          <a:xfrm>
            <a:off x="163903" y="4553064"/>
            <a:ext cx="370936"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42" name="Google Shape;142;p23"/>
          <p:cNvSpPr/>
          <p:nvPr/>
        </p:nvSpPr>
        <p:spPr>
          <a:xfrm>
            <a:off x="1245096" y="1612317"/>
            <a:ext cx="2799662" cy="1918866"/>
          </a:xfrm>
          <a:prstGeom prst="ellipse">
            <a:avLst/>
          </a:prstGeom>
          <a:blipFill rotWithShape="1">
            <a:blip r:embed="rId3">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3" name="Google Shape;143;p23"/>
          <p:cNvSpPr txBox="1"/>
          <p:nvPr/>
        </p:nvSpPr>
        <p:spPr>
          <a:xfrm>
            <a:off x="5693434" y="576891"/>
            <a:ext cx="3020530"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נושאים שיש לבחון</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44" name="Google Shape;144;p23"/>
          <p:cNvPicPr preferRelativeResize="0"/>
          <p:nvPr/>
        </p:nvPicPr>
        <p:blipFill rotWithShape="1">
          <a:blip r:embed="rId4">
            <a:alphaModFix/>
          </a:blip>
          <a:srcRect b="0" l="0" r="0" t="0"/>
          <a:stretch/>
        </p:blipFill>
        <p:spPr>
          <a:xfrm rot="3173668">
            <a:off x="5557463" y="251978"/>
            <a:ext cx="271944" cy="600133"/>
          </a:xfrm>
          <a:prstGeom prst="rect">
            <a:avLst/>
          </a:prstGeom>
          <a:noFill/>
          <a:ln>
            <a:noFill/>
          </a:ln>
        </p:spPr>
      </p:pic>
      <p:sp>
        <p:nvSpPr>
          <p:cNvPr id="145" name="Google Shape;145;p23"/>
          <p:cNvSpPr txBox="1"/>
          <p:nvPr/>
        </p:nvSpPr>
        <p:spPr>
          <a:xfrm>
            <a:off x="4665860" y="1694094"/>
            <a:ext cx="3153984" cy="1755312"/>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כדי למנוע אפליה בניתוח נתונים חשוב לבחון שלושה נושאים:</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1800"/>
              </a:spcBef>
              <a:spcAft>
                <a:spcPts val="800"/>
              </a:spcAft>
              <a:buClr>
                <a:srgbClr val="232752"/>
              </a:buClr>
              <a:buSzPts val="1800"/>
              <a:buFont typeface="Arial"/>
              <a:buAutoNum type="arabicPeriod" startAt="3"/>
            </a:pPr>
            <a:r>
              <a:rPr b="0" i="0" lang="iw-IL" sz="1800" u="none" cap="none" strike="noStrike">
                <a:solidFill>
                  <a:srgbClr val="232752"/>
                </a:solidFill>
                <a:latin typeface="Assistant"/>
                <a:ea typeface="Assistant"/>
                <a:cs typeface="Assistant"/>
                <a:sym typeface="Assistant"/>
              </a:rPr>
              <a:t>איזון נכון בין תוצאות הסטטיסטיקה להוגנות.</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idx="12" type="sldNum"/>
          </p:nvPr>
        </p:nvSpPr>
        <p:spPr>
          <a:xfrm>
            <a:off x="213269" y="4553064"/>
            <a:ext cx="35607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51" name="Google Shape;151;p24"/>
          <p:cNvSpPr txBox="1"/>
          <p:nvPr/>
        </p:nvSpPr>
        <p:spPr>
          <a:xfrm>
            <a:off x="3372928" y="576891"/>
            <a:ext cx="5341037" cy="1000213"/>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איזון נכון בין תוצאות הסטטיסטיקה להוגנות</a:t>
            </a:r>
            <a:endParaRPr b="0" i="0" sz="2800" u="none" cap="none" strike="noStrike">
              <a:solidFill>
                <a:srgbClr val="00B0F0"/>
              </a:solidFill>
              <a:latin typeface="Assistant ExtraBold"/>
              <a:ea typeface="Assistant ExtraBold"/>
              <a:cs typeface="Assistant ExtraBold"/>
              <a:sym typeface="Assistant ExtraBold"/>
            </a:endParaRPr>
          </a:p>
        </p:txBody>
      </p:sp>
      <p:graphicFrame>
        <p:nvGraphicFramePr>
          <p:cNvPr id="152" name="Google Shape;152;p24"/>
          <p:cNvGraphicFramePr/>
          <p:nvPr/>
        </p:nvGraphicFramePr>
        <p:xfrm>
          <a:off x="1104927" y="2095665"/>
          <a:ext cx="3000000" cy="3000000"/>
        </p:xfrm>
        <a:graphic>
          <a:graphicData uri="http://schemas.openxmlformats.org/drawingml/2006/table">
            <a:tbl>
              <a:tblPr>
                <a:noFill/>
                <a:tableStyleId>{531ACE12-C6CC-4862-84BB-3CEA0EB94E63}</a:tableStyleId>
              </a:tblPr>
              <a:tblGrid>
                <a:gridCol w="1620000"/>
                <a:gridCol w="1620000"/>
                <a:gridCol w="1620000"/>
                <a:gridCol w="1980000"/>
              </a:tblGrid>
              <a:tr h="324000">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מגדר</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מספר פוליסות</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מספר תביעות</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שכיחות תביעות (מספר תביעות / מספר פוליסות) </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זכר</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1,000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100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10%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נקבה</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1,000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50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5%</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סך הכל</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2,000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150</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7.5%</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bl>
          </a:graphicData>
        </a:graphic>
      </p:graphicFrame>
      <p:pic>
        <p:nvPicPr>
          <p:cNvPr descr="Google Shape;60;p13" id="153" name="Google Shape;153;p24"/>
          <p:cNvPicPr preferRelativeResize="0"/>
          <p:nvPr/>
        </p:nvPicPr>
        <p:blipFill rotWithShape="1">
          <a:blip r:embed="rId3">
            <a:alphaModFix/>
          </a:blip>
          <a:srcRect b="0" l="0" r="0" t="0"/>
          <a:stretch/>
        </p:blipFill>
        <p:spPr>
          <a:xfrm rot="3173668">
            <a:off x="3136770" y="251979"/>
            <a:ext cx="271944" cy="60013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5"/>
          <p:cNvSpPr txBox="1"/>
          <p:nvPr>
            <p:ph idx="12" type="sldNum"/>
          </p:nvPr>
        </p:nvSpPr>
        <p:spPr>
          <a:xfrm>
            <a:off x="221895" y="4553064"/>
            <a:ext cx="312942"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59" name="Google Shape;159;p25"/>
          <p:cNvSpPr txBox="1"/>
          <p:nvPr/>
        </p:nvSpPr>
        <p:spPr>
          <a:xfrm>
            <a:off x="4865298" y="576891"/>
            <a:ext cx="3848666"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מניעת אפליה ב-3 צעדים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60" name="Google Shape;160;p25"/>
          <p:cNvPicPr preferRelativeResize="0"/>
          <p:nvPr/>
        </p:nvPicPr>
        <p:blipFill rotWithShape="1">
          <a:blip r:embed="rId3">
            <a:alphaModFix/>
          </a:blip>
          <a:srcRect b="0" l="0" r="0" t="0"/>
          <a:stretch/>
        </p:blipFill>
        <p:spPr>
          <a:xfrm rot="3173668">
            <a:off x="4591305" y="251979"/>
            <a:ext cx="271944" cy="600133"/>
          </a:xfrm>
          <a:prstGeom prst="rect">
            <a:avLst/>
          </a:prstGeom>
          <a:noFill/>
          <a:ln>
            <a:noFill/>
          </a:ln>
        </p:spPr>
      </p:pic>
      <p:sp>
        <p:nvSpPr>
          <p:cNvPr id="161" name="Google Shape;161;p25"/>
          <p:cNvSpPr txBox="1"/>
          <p:nvPr/>
        </p:nvSpPr>
        <p:spPr>
          <a:xfrm>
            <a:off x="1789981" y="1612744"/>
            <a:ext cx="5564037" cy="1729664"/>
          </a:xfrm>
          <a:prstGeom prst="rect">
            <a:avLst/>
          </a:prstGeom>
          <a:noFill/>
          <a:ln>
            <a:noFill/>
          </a:ln>
        </p:spPr>
        <p:txBody>
          <a:bodyPr anchorCtr="0" anchor="t" bIns="45700" lIns="91425" spcFirstLastPara="1" rIns="91425" wrap="square" tIns="45700">
            <a:spAutoFit/>
          </a:bodyPr>
          <a:lstStyle/>
          <a:p>
            <a:pPr indent="-457200" lvl="0" marL="457200" marR="0" rtl="1" algn="r">
              <a:lnSpc>
                <a:spcPct val="120000"/>
              </a:lnSpc>
              <a:spcBef>
                <a:spcPts val="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מתן המלצות לשירות / תמחור שאיננו מפלה.</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80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יכולת להסביר את הקשר שבין המשתנה המוסבר למשתנה המסביר.</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800"/>
              </a:spcBef>
              <a:spcAft>
                <a:spcPts val="80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איזון נכון בין תוצאות הסטטיסטיקה להוגנות.</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1"/>
          <p:cNvSpPr txBox="1"/>
          <p:nvPr/>
        </p:nvSpPr>
        <p:spPr>
          <a:xfrm>
            <a:off x="-628652" y="955187"/>
            <a:ext cx="10322723" cy="2087849"/>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F2F2F2"/>
              </a:buClr>
              <a:buSzPts val="11500"/>
              <a:buFont typeface="Assistant ExtraBold"/>
              <a:buNone/>
            </a:pPr>
            <a:r>
              <a:rPr b="0" i="0" lang="iw-IL" sz="11500" u="none" cap="none" strike="noStrike">
                <a:solidFill>
                  <a:srgbClr val="F2F2F2"/>
                </a:solidFill>
                <a:latin typeface="Assistant ExtraBold"/>
                <a:ea typeface="Assistant ExtraBold"/>
                <a:cs typeface="Assistant ExtraBold"/>
                <a:sym typeface="Assistant ExtraBold"/>
              </a:rPr>
              <a:t>HANDS-ON</a:t>
            </a:r>
            <a:endParaRPr b="0" i="0" sz="1400" u="none" cap="none" strike="noStrike">
              <a:solidFill>
                <a:srgbClr val="000000"/>
              </a:solidFill>
              <a:latin typeface="Arial"/>
              <a:ea typeface="Arial"/>
              <a:cs typeface="Arial"/>
              <a:sym typeface="Arial"/>
            </a:endParaRPr>
          </a:p>
        </p:txBody>
      </p:sp>
      <p:sp>
        <p:nvSpPr>
          <p:cNvPr id="167" name="Google Shape;167;p11"/>
          <p:cNvSpPr txBox="1"/>
          <p:nvPr/>
        </p:nvSpPr>
        <p:spPr>
          <a:xfrm>
            <a:off x="930729" y="2629764"/>
            <a:ext cx="7202542" cy="800138"/>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00ACE6"/>
              </a:buClr>
              <a:buSzPts val="4000"/>
              <a:buFont typeface="Assistant ExtraBold"/>
              <a:buNone/>
            </a:pPr>
            <a:r>
              <a:rPr b="0" i="0" lang="iw-IL" sz="4000" u="none" cap="none" strike="noStrike">
                <a:solidFill>
                  <a:srgbClr val="00ACE6"/>
                </a:solidFill>
                <a:latin typeface="Assistant ExtraBold"/>
                <a:ea typeface="Assistant ExtraBold"/>
                <a:cs typeface="Assistant ExtraBold"/>
                <a:sym typeface="Assistant ExtraBold"/>
              </a:rPr>
              <a:t>ניתוח נתונים לומדים בעיקר בידיים</a:t>
            </a:r>
            <a:endParaRPr b="0" i="0" sz="1400" u="none" cap="none" strike="noStrike">
              <a:solidFill>
                <a:srgbClr val="000000"/>
              </a:solidFill>
              <a:latin typeface="Arial"/>
              <a:ea typeface="Arial"/>
              <a:cs typeface="Arial"/>
              <a:sym typeface="Arial"/>
            </a:endParaRPr>
          </a:p>
        </p:txBody>
      </p:sp>
      <p:sp>
        <p:nvSpPr>
          <p:cNvPr id="168" name="Google Shape;168;p11"/>
          <p:cNvSpPr/>
          <p:nvPr/>
        </p:nvSpPr>
        <p:spPr>
          <a:xfrm>
            <a:off x="-5125" y="5051375"/>
            <a:ext cx="9144001"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cxnSp>
        <p:nvCxnSpPr>
          <p:cNvPr id="169" name="Google Shape;169;p11"/>
          <p:cNvCxnSpPr/>
          <p:nvPr/>
        </p:nvCxnSpPr>
        <p:spPr>
          <a:xfrm>
            <a:off x="3923450" y="4587148"/>
            <a:ext cx="1217102" cy="3"/>
          </a:xfrm>
          <a:prstGeom prst="straightConnector1">
            <a:avLst/>
          </a:prstGeom>
          <a:noFill/>
          <a:ln cap="flat" cmpd="sng" w="28575">
            <a:solidFill>
              <a:srgbClr val="918D8E"/>
            </a:solidFill>
            <a:prstDash val="dot"/>
            <a:round/>
            <a:headEnd len="sm" w="sm" type="none"/>
            <a:tailEnd len="sm" w="sm" type="none"/>
          </a:ln>
        </p:spPr>
      </p:cxnSp>
      <p:pic>
        <p:nvPicPr>
          <p:cNvPr descr="Google Shape;439;p23" id="170" name="Google Shape;170;p11"/>
          <p:cNvPicPr preferRelativeResize="0"/>
          <p:nvPr/>
        </p:nvPicPr>
        <p:blipFill rotWithShape="1">
          <a:blip r:embed="rId3">
            <a:alphaModFix/>
          </a:blip>
          <a:srcRect b="0" l="0" r="0" t="0"/>
          <a:stretch/>
        </p:blipFill>
        <p:spPr>
          <a:xfrm rot="2843806">
            <a:off x="677122" y="482124"/>
            <a:ext cx="428727" cy="946126"/>
          </a:xfrm>
          <a:prstGeom prst="rect">
            <a:avLst/>
          </a:prstGeom>
          <a:noFill/>
          <a:ln>
            <a:noFill/>
          </a:ln>
        </p:spPr>
      </p:pic>
      <p:pic>
        <p:nvPicPr>
          <p:cNvPr descr="Google Shape;440;p23" id="171" name="Google Shape;171;p11"/>
          <p:cNvPicPr preferRelativeResize="0"/>
          <p:nvPr/>
        </p:nvPicPr>
        <p:blipFill rotWithShape="1">
          <a:blip r:embed="rId4">
            <a:alphaModFix/>
          </a:blip>
          <a:srcRect b="0" l="0" r="0" t="0"/>
          <a:stretch/>
        </p:blipFill>
        <p:spPr>
          <a:xfrm rot="-2133876">
            <a:off x="7538791" y="537309"/>
            <a:ext cx="1117045" cy="667702"/>
          </a:xfrm>
          <a:prstGeom prst="rect">
            <a:avLst/>
          </a:prstGeom>
          <a:noFill/>
          <a:ln>
            <a:noFill/>
          </a:ln>
        </p:spPr>
      </p:pic>
      <p:sp>
        <p:nvSpPr>
          <p:cNvPr id="172" name="Google Shape;172;p11"/>
          <p:cNvSpPr txBox="1"/>
          <p:nvPr/>
        </p:nvSpPr>
        <p:spPr>
          <a:xfrm>
            <a:off x="1090225" y="3041269"/>
            <a:ext cx="6873300" cy="1071849"/>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232752"/>
              </a:buClr>
              <a:buSzPts val="5400"/>
              <a:buFont typeface="Assistant ExtraBold"/>
              <a:buNone/>
            </a:pPr>
            <a:r>
              <a:rPr b="0" i="0" lang="iw-IL" sz="5400" u="none" cap="none" strike="noStrike">
                <a:solidFill>
                  <a:srgbClr val="232752"/>
                </a:solidFill>
                <a:latin typeface="Assistant ExtraBold"/>
                <a:ea typeface="Assistant ExtraBold"/>
                <a:cs typeface="Assistant ExtraBold"/>
                <a:sym typeface="Assistant ExtraBold"/>
              </a:rPr>
              <a:t>HANDS-ON</a:t>
            </a:r>
            <a:endParaRPr b="0" i="0" sz="1400" u="none" cap="none" strike="noStrike">
              <a:solidFill>
                <a:srgbClr val="000000"/>
              </a:solidFill>
              <a:latin typeface="Arial"/>
              <a:ea typeface="Arial"/>
              <a:cs typeface="Arial"/>
              <a:sym typeface="Arial"/>
            </a:endParaRPr>
          </a:p>
        </p:txBody>
      </p:sp>
      <p:pic>
        <p:nvPicPr>
          <p:cNvPr descr="Google Shape;442;p23" id="173" name="Google Shape;173;p11"/>
          <p:cNvPicPr preferRelativeResize="0"/>
          <p:nvPr/>
        </p:nvPicPr>
        <p:blipFill rotWithShape="1">
          <a:blip r:embed="rId5">
            <a:alphaModFix/>
          </a:blip>
          <a:srcRect b="0" l="0" r="0" t="0"/>
          <a:stretch/>
        </p:blipFill>
        <p:spPr>
          <a:xfrm>
            <a:off x="3562250" y="862573"/>
            <a:ext cx="1929253" cy="1553428"/>
          </a:xfrm>
          <a:prstGeom prst="rect">
            <a:avLst/>
          </a:prstGeom>
          <a:noFill/>
          <a:ln>
            <a:noFill/>
          </a:ln>
        </p:spPr>
      </p:pic>
      <p:sp>
        <p:nvSpPr>
          <p:cNvPr id="174" name="Google Shape;174;p11"/>
          <p:cNvSpPr txBox="1"/>
          <p:nvPr/>
        </p:nvSpPr>
        <p:spPr>
          <a:xfrm>
            <a:off x="1380226" y="4587148"/>
            <a:ext cx="6331433" cy="500135"/>
          </a:xfrm>
          <a:prstGeom prst="rect">
            <a:avLst/>
          </a:prstGeom>
          <a:noFill/>
          <a:ln>
            <a:noFill/>
          </a:ln>
        </p:spPr>
        <p:txBody>
          <a:bodyPr anchorCtr="0" anchor="t" bIns="34275" lIns="34275" spcFirstLastPara="1" rIns="34275" wrap="square" tIns="34275">
            <a:spAutoFit/>
          </a:bodyPr>
          <a:lstStyle/>
          <a:p>
            <a:pPr indent="0" lvl="0" marL="0" marR="0" rtl="1" algn="ctr">
              <a:lnSpc>
                <a:spcPct val="100000"/>
              </a:lnSpc>
              <a:spcBef>
                <a:spcPts val="0"/>
              </a:spcBef>
              <a:spcAft>
                <a:spcPts val="0"/>
              </a:spcAft>
              <a:buNone/>
            </a:pPr>
            <a:r>
              <a:rPr b="0" i="0" lang="iw-IL" sz="1400" u="none" cap="none" strike="noStrike">
                <a:solidFill>
                  <a:srgbClr val="918D8E"/>
                </a:solidFill>
                <a:latin typeface="Assistant"/>
                <a:ea typeface="Assistant"/>
                <a:cs typeface="Assistant"/>
                <a:sym typeface="Assistant"/>
              </a:rPr>
              <a:t>כל התמונות במצגת נלקחו מאתר </a:t>
            </a:r>
            <a:r>
              <a:rPr b="0" i="0" lang="iw-IL" sz="1400" u="sng" cap="none" strike="noStrike">
                <a:solidFill>
                  <a:srgbClr val="918D8E"/>
                </a:solidFill>
                <a:latin typeface="Assistant"/>
                <a:ea typeface="Assistant"/>
                <a:cs typeface="Assistant"/>
                <a:sym typeface="Assistant"/>
                <a:hlinkClick r:id="rId6">
                  <a:extLst>
                    <a:ext uri="{A12FA001-AC4F-418D-AE19-62706E023703}">
                      <ahyp:hlinkClr val="tx"/>
                    </a:ext>
                  </a:extLst>
                </a:hlinkClick>
              </a:rPr>
              <a:t>https://pixabay.com</a:t>
            </a:r>
            <a:r>
              <a:rPr b="0" i="0" lang="iw-IL" sz="1400" u="none" cap="none" strike="noStrike">
                <a:solidFill>
                  <a:srgbClr val="918D8E"/>
                </a:solidFill>
                <a:latin typeface="Assistant"/>
                <a:ea typeface="Assistant"/>
                <a:cs typeface="Assistant"/>
                <a:sym typeface="Assistant"/>
              </a:rPr>
              <a:t> ומאתר </a:t>
            </a:r>
            <a:r>
              <a:rPr b="0" i="0" lang="iw-IL" sz="1400" u="sng" cap="none" strike="noStrike">
                <a:solidFill>
                  <a:srgbClr val="918D8E"/>
                </a:solidFill>
                <a:latin typeface="Assistant"/>
                <a:ea typeface="Assistant"/>
                <a:cs typeface="Assistant"/>
                <a:sym typeface="Assistant"/>
                <a:hlinkClick r:id="rId7">
                  <a:extLst>
                    <a:ext uri="{A12FA001-AC4F-418D-AE19-62706E023703}">
                      <ahyp:hlinkClr val="tx"/>
                    </a:ext>
                  </a:extLst>
                </a:hlinkClick>
              </a:rPr>
              <a:t>www.Shutterstock.com</a:t>
            </a:r>
            <a:endParaRPr b="0" i="0" sz="1400" u="none" cap="none" strike="noStrike">
              <a:solidFill>
                <a:srgbClr val="918D8E"/>
              </a:solidFill>
              <a:latin typeface="Assistant"/>
              <a:ea typeface="Assistant"/>
              <a:cs typeface="Assistant"/>
              <a:sym typeface="Assistant"/>
            </a:endParaRPr>
          </a:p>
          <a:p>
            <a:pPr indent="0" lvl="0" marL="0" marR="0" rtl="1" algn="ctr">
              <a:lnSpc>
                <a:spcPct val="100000"/>
              </a:lnSpc>
              <a:spcBef>
                <a:spcPts val="0"/>
              </a:spcBef>
              <a:spcAft>
                <a:spcPts val="0"/>
              </a:spcAft>
              <a:buNone/>
            </a:pPr>
            <a:r>
              <a:rPr b="0" i="0" lang="iw-IL" sz="1400" u="none" cap="none" strike="noStrike">
                <a:solidFill>
                  <a:srgbClr val="918D8E"/>
                </a:solidFill>
                <a:latin typeface="Assistant"/>
                <a:ea typeface="Assistant"/>
                <a:cs typeface="Assistant"/>
                <a:sym typeface="Assistant"/>
              </a:rPr>
              <a:t>כלל דמויות המדענים במצגת נלקחו מחברת G-STAT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2"/>
          <p:cNvSpPr/>
          <p:nvPr/>
        </p:nvSpPr>
        <p:spPr>
          <a:xfrm>
            <a:off x="1467963" y="949364"/>
            <a:ext cx="6087866" cy="3159777"/>
          </a:xfrm>
          <a:prstGeom prst="ellipse">
            <a:avLst/>
          </a:prstGeom>
          <a:noFill/>
          <a:ln cap="flat" cmpd="sng" w="19050">
            <a:solidFill>
              <a:srgbClr val="BFBFBF"/>
            </a:solidFill>
            <a:prstDash val="dot"/>
            <a:round/>
            <a:headEnd len="sm" w="sm" type="none"/>
            <a:tailEnd len="sm" w="sm" type="none"/>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pic>
        <p:nvPicPr>
          <p:cNvPr descr="Google Shape;69;p14" id="39" name="Google Shape;39;p2"/>
          <p:cNvPicPr preferRelativeResize="0"/>
          <p:nvPr/>
        </p:nvPicPr>
        <p:blipFill rotWithShape="1">
          <a:blip r:embed="rId3">
            <a:alphaModFix/>
          </a:blip>
          <a:srcRect b="0" l="0" r="0" t="0"/>
          <a:stretch/>
        </p:blipFill>
        <p:spPr>
          <a:xfrm>
            <a:off x="3674742" y="2191442"/>
            <a:ext cx="450889" cy="448950"/>
          </a:xfrm>
          <a:prstGeom prst="rect">
            <a:avLst/>
          </a:prstGeom>
          <a:noFill/>
          <a:ln>
            <a:noFill/>
          </a:ln>
        </p:spPr>
      </p:pic>
      <p:sp>
        <p:nvSpPr>
          <p:cNvPr id="40" name="Google Shape;40;p2"/>
          <p:cNvSpPr/>
          <p:nvPr/>
        </p:nvSpPr>
        <p:spPr>
          <a:xfrm>
            <a:off x="3916145" y="2129038"/>
            <a:ext cx="1393727" cy="919236"/>
          </a:xfrm>
          <a:prstGeom prst="roundRect">
            <a:avLst>
              <a:gd fmla="val 10318" name="adj"/>
            </a:avLst>
          </a:prstGeom>
          <a:solidFill>
            <a:srgbClr val="FFFFFF"/>
          </a:solidFill>
          <a:ln cap="flat" cmpd="sng" w="9525">
            <a:solidFill>
              <a:srgbClr val="918D8E"/>
            </a:solidFill>
            <a:prstDash val="dot"/>
            <a:round/>
            <a:headEnd len="sm" w="sm" type="none"/>
            <a:tailEnd len="sm" w="sm" type="none"/>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1" name="Google Shape;41;p2"/>
          <p:cNvSpPr/>
          <p:nvPr/>
        </p:nvSpPr>
        <p:spPr>
          <a:xfrm>
            <a:off x="5638978" y="3243528"/>
            <a:ext cx="1393728" cy="919236"/>
          </a:xfrm>
          <a:prstGeom prst="roundRect">
            <a:avLst>
              <a:gd fmla="val 10318" name="adj"/>
            </a:avLst>
          </a:prstGeom>
          <a:solidFill>
            <a:srgbClr val="E0A31D"/>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pic>
        <p:nvPicPr>
          <p:cNvPr descr="Google Shape;74;p14" id="42" name="Google Shape;42;p2"/>
          <p:cNvPicPr preferRelativeResize="0"/>
          <p:nvPr/>
        </p:nvPicPr>
        <p:blipFill rotWithShape="1">
          <a:blip r:embed="rId4">
            <a:alphaModFix/>
          </a:blip>
          <a:srcRect b="0" l="0" r="0" t="0"/>
          <a:stretch/>
        </p:blipFill>
        <p:spPr>
          <a:xfrm>
            <a:off x="6180778" y="3403410"/>
            <a:ext cx="309932" cy="280545"/>
          </a:xfrm>
          <a:prstGeom prst="rect">
            <a:avLst/>
          </a:prstGeom>
          <a:noFill/>
          <a:ln>
            <a:noFill/>
          </a:ln>
        </p:spPr>
      </p:pic>
      <p:sp>
        <p:nvSpPr>
          <p:cNvPr id="43" name="Google Shape;43;p2"/>
          <p:cNvSpPr/>
          <p:nvPr/>
        </p:nvSpPr>
        <p:spPr>
          <a:xfrm>
            <a:off x="6646505" y="2006542"/>
            <a:ext cx="1393728" cy="919236"/>
          </a:xfrm>
          <a:prstGeom prst="roundRect">
            <a:avLst>
              <a:gd fmla="val 10318" name="adj"/>
            </a:avLst>
          </a:prstGeom>
          <a:solidFill>
            <a:srgbClr val="FEC200"/>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4" name="Google Shape;44;p2"/>
          <p:cNvSpPr/>
          <p:nvPr/>
        </p:nvSpPr>
        <p:spPr>
          <a:xfrm>
            <a:off x="5639033" y="789546"/>
            <a:ext cx="1393728" cy="919236"/>
          </a:xfrm>
          <a:prstGeom prst="roundRect">
            <a:avLst>
              <a:gd fmla="val 10318" name="adj"/>
            </a:avLst>
          </a:prstGeom>
          <a:solidFill>
            <a:srgbClr val="918D8E"/>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5" name="Google Shape;45;p2"/>
          <p:cNvSpPr/>
          <p:nvPr/>
        </p:nvSpPr>
        <p:spPr>
          <a:xfrm>
            <a:off x="3941852" y="467720"/>
            <a:ext cx="1393728" cy="919236"/>
          </a:xfrm>
          <a:prstGeom prst="roundRect">
            <a:avLst>
              <a:gd fmla="val 10318" name="adj"/>
            </a:avLst>
          </a:prstGeom>
          <a:solidFill>
            <a:srgbClr val="B7B7B7"/>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B7B7B7"/>
              </a:solidFill>
              <a:latin typeface="Assistant"/>
              <a:ea typeface="Assistant"/>
              <a:cs typeface="Assistant"/>
              <a:sym typeface="Assistant"/>
            </a:endParaRPr>
          </a:p>
        </p:txBody>
      </p:sp>
      <p:sp>
        <p:nvSpPr>
          <p:cNvPr id="46" name="Google Shape;46;p2"/>
          <p:cNvSpPr/>
          <p:nvPr/>
        </p:nvSpPr>
        <p:spPr>
          <a:xfrm>
            <a:off x="2160941" y="824996"/>
            <a:ext cx="1393728" cy="919236"/>
          </a:xfrm>
          <a:prstGeom prst="roundRect">
            <a:avLst>
              <a:gd fmla="val 10318" name="adj"/>
            </a:avLst>
          </a:prstGeom>
          <a:solidFill>
            <a:srgbClr val="027EAA"/>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7" name="Google Shape;47;p2"/>
          <p:cNvSpPr/>
          <p:nvPr/>
        </p:nvSpPr>
        <p:spPr>
          <a:xfrm>
            <a:off x="1103767" y="2034235"/>
            <a:ext cx="1393728" cy="919235"/>
          </a:xfrm>
          <a:prstGeom prst="roundRect">
            <a:avLst>
              <a:gd fmla="val 10318" name="adj"/>
            </a:avLst>
          </a:prstGeom>
          <a:solidFill>
            <a:srgbClr val="00ACE6"/>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8" name="Google Shape;48;p2"/>
          <p:cNvSpPr/>
          <p:nvPr/>
        </p:nvSpPr>
        <p:spPr>
          <a:xfrm>
            <a:off x="2160953" y="3243516"/>
            <a:ext cx="1393728" cy="919236"/>
          </a:xfrm>
          <a:prstGeom prst="roundRect">
            <a:avLst>
              <a:gd fmla="val 10318" name="adj"/>
            </a:avLst>
          </a:prstGeom>
          <a:solidFill>
            <a:srgbClr val="68C1EE"/>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9" name="Google Shape;49;p2"/>
          <p:cNvSpPr/>
          <p:nvPr/>
        </p:nvSpPr>
        <p:spPr>
          <a:xfrm>
            <a:off x="3941866" y="3756544"/>
            <a:ext cx="1393728" cy="919236"/>
          </a:xfrm>
          <a:prstGeom prst="roundRect">
            <a:avLst>
              <a:gd fmla="val 10318" name="adj"/>
            </a:avLst>
          </a:prstGeom>
          <a:solidFill>
            <a:srgbClr val="AE7F16"/>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50" name="Google Shape;50;p2"/>
          <p:cNvSpPr txBox="1"/>
          <p:nvPr/>
        </p:nvSpPr>
        <p:spPr>
          <a:xfrm>
            <a:off x="5718112" y="3610083"/>
            <a:ext cx="1264936"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chemeClr val="lt1"/>
                </a:solidFill>
                <a:latin typeface="Assistant"/>
                <a:ea typeface="Assistant"/>
                <a:cs typeface="Assistant"/>
                <a:sym typeface="Assistant"/>
              </a:rPr>
              <a:t>ניקוי ואינטגרציה</a:t>
            </a:r>
            <a:endParaRPr b="1" i="0" sz="1200" u="none" cap="none" strike="noStrike">
              <a:solidFill>
                <a:schemeClr val="lt1"/>
              </a:solidFill>
              <a:latin typeface="Assistant"/>
              <a:ea typeface="Assistant"/>
              <a:cs typeface="Assistant"/>
              <a:sym typeface="Assistant"/>
            </a:endParaRPr>
          </a:p>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chemeClr val="lt1"/>
                </a:solidFill>
                <a:latin typeface="Assistant"/>
                <a:ea typeface="Assistant"/>
                <a:cs typeface="Assistant"/>
                <a:sym typeface="Assistant"/>
              </a:rPr>
              <a:t>של נתונים</a:t>
            </a:r>
            <a:endParaRPr b="1" i="0" sz="1200" u="none" cap="none" strike="noStrike">
              <a:solidFill>
                <a:schemeClr val="lt1"/>
              </a:solidFill>
              <a:latin typeface="Assistant"/>
              <a:ea typeface="Assistant"/>
              <a:cs typeface="Assistant"/>
              <a:sym typeface="Assistant"/>
            </a:endParaRPr>
          </a:p>
        </p:txBody>
      </p:sp>
      <p:sp>
        <p:nvSpPr>
          <p:cNvPr id="51" name="Google Shape;51;p2"/>
          <p:cNvSpPr txBox="1"/>
          <p:nvPr/>
        </p:nvSpPr>
        <p:spPr>
          <a:xfrm>
            <a:off x="6795608" y="2367197"/>
            <a:ext cx="1095631"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אחזור ואחסון נתונים</a:t>
            </a:r>
            <a:endParaRPr b="1" i="0" sz="1200" u="none" cap="none" strike="noStrike">
              <a:solidFill>
                <a:srgbClr val="FFFFFF"/>
              </a:solidFill>
              <a:latin typeface="Assistant"/>
              <a:ea typeface="Assistant"/>
              <a:cs typeface="Assistant"/>
              <a:sym typeface="Assistant"/>
            </a:endParaRPr>
          </a:p>
        </p:txBody>
      </p:sp>
      <p:sp>
        <p:nvSpPr>
          <p:cNvPr id="52" name="Google Shape;52;p2"/>
          <p:cNvSpPr txBox="1"/>
          <p:nvPr/>
        </p:nvSpPr>
        <p:spPr>
          <a:xfrm>
            <a:off x="5739153" y="1158423"/>
            <a:ext cx="1194584"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איתור וזיהוי </a:t>
            </a:r>
            <a:br>
              <a:rPr b="1" i="0" lang="iw-IL" sz="1200" u="none" cap="none" strike="noStrike">
                <a:solidFill>
                  <a:srgbClr val="FFFFFF"/>
                </a:solidFill>
                <a:latin typeface="Assistant"/>
                <a:ea typeface="Assistant"/>
                <a:cs typeface="Assistant"/>
                <a:sym typeface="Assistant"/>
              </a:rPr>
            </a:br>
            <a:r>
              <a:rPr b="1" i="0" lang="iw-IL" sz="1200" u="none" cap="none" strike="noStrike">
                <a:solidFill>
                  <a:srgbClr val="FFFFFF"/>
                </a:solidFill>
                <a:latin typeface="Assistant"/>
                <a:ea typeface="Assistant"/>
                <a:cs typeface="Assistant"/>
                <a:sym typeface="Assistant"/>
              </a:rPr>
              <a:t>מקורות נתונים</a:t>
            </a:r>
            <a:endParaRPr b="1" i="0" sz="1200" u="none" cap="none" strike="noStrike">
              <a:solidFill>
                <a:srgbClr val="000000"/>
              </a:solidFill>
              <a:latin typeface="Assistant"/>
              <a:ea typeface="Assistant"/>
              <a:cs typeface="Assistant"/>
              <a:sym typeface="Assistant"/>
            </a:endParaRPr>
          </a:p>
        </p:txBody>
      </p:sp>
      <p:sp>
        <p:nvSpPr>
          <p:cNvPr id="53" name="Google Shape;53;p2"/>
          <p:cNvSpPr txBox="1"/>
          <p:nvPr/>
        </p:nvSpPr>
        <p:spPr>
          <a:xfrm>
            <a:off x="4090905" y="950533"/>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הגדרת הבעיה</a:t>
            </a:r>
            <a:endParaRPr b="1" i="0" sz="1200" u="none" cap="none" strike="noStrike">
              <a:solidFill>
                <a:srgbClr val="FFFFFF"/>
              </a:solidFill>
              <a:latin typeface="Assistant"/>
              <a:ea typeface="Assistant"/>
              <a:cs typeface="Assistant"/>
              <a:sym typeface="Assistant"/>
            </a:endParaRPr>
          </a:p>
        </p:txBody>
      </p:sp>
      <p:sp>
        <p:nvSpPr>
          <p:cNvPr id="54" name="Google Shape;54;p2"/>
          <p:cNvSpPr txBox="1"/>
          <p:nvPr/>
        </p:nvSpPr>
        <p:spPr>
          <a:xfrm>
            <a:off x="2309994" y="1317392"/>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משוב</a:t>
            </a:r>
            <a:endParaRPr b="1" i="0" sz="1200" u="none" cap="none" strike="noStrike">
              <a:solidFill>
                <a:srgbClr val="FFFFFF"/>
              </a:solidFill>
              <a:latin typeface="Assistant"/>
              <a:ea typeface="Assistant"/>
              <a:cs typeface="Assistant"/>
              <a:sym typeface="Assistant"/>
            </a:endParaRPr>
          </a:p>
        </p:txBody>
      </p:sp>
      <p:sp>
        <p:nvSpPr>
          <p:cNvPr id="55" name="Google Shape;55;p2"/>
          <p:cNvSpPr txBox="1"/>
          <p:nvPr/>
        </p:nvSpPr>
        <p:spPr>
          <a:xfrm>
            <a:off x="1160179" y="2483016"/>
            <a:ext cx="1244686"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קבלת החלטות</a:t>
            </a:r>
            <a:endParaRPr b="1" i="0" sz="1200" u="none" cap="none" strike="noStrike">
              <a:solidFill>
                <a:srgbClr val="FFFFFF"/>
              </a:solidFill>
              <a:latin typeface="Assistant"/>
              <a:ea typeface="Assistant"/>
              <a:cs typeface="Assistant"/>
              <a:sym typeface="Assistant"/>
            </a:endParaRPr>
          </a:p>
        </p:txBody>
      </p:sp>
      <p:sp>
        <p:nvSpPr>
          <p:cNvPr id="56" name="Google Shape;56;p2"/>
          <p:cNvSpPr txBox="1"/>
          <p:nvPr/>
        </p:nvSpPr>
        <p:spPr>
          <a:xfrm>
            <a:off x="2310007" y="3702634"/>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פרזנטציה</a:t>
            </a:r>
            <a:endParaRPr b="1" i="0" sz="1200" u="none" cap="none" strike="noStrike">
              <a:solidFill>
                <a:srgbClr val="FFFFFF"/>
              </a:solidFill>
              <a:latin typeface="Assistant"/>
              <a:ea typeface="Assistant"/>
              <a:cs typeface="Assistant"/>
              <a:sym typeface="Assistant"/>
            </a:endParaRPr>
          </a:p>
        </p:txBody>
      </p:sp>
      <p:sp>
        <p:nvSpPr>
          <p:cNvPr id="57" name="Google Shape;57;p2"/>
          <p:cNvSpPr txBox="1"/>
          <p:nvPr/>
        </p:nvSpPr>
        <p:spPr>
          <a:xfrm>
            <a:off x="3935137" y="4122824"/>
            <a:ext cx="1402518"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עיבוד, ניתוח נתונים וויזואליזציה</a:t>
            </a:r>
            <a:endParaRPr b="1" i="0" sz="1200" u="none" cap="none" strike="noStrike">
              <a:solidFill>
                <a:srgbClr val="FFFFFF"/>
              </a:solidFill>
              <a:latin typeface="Assistant"/>
              <a:ea typeface="Assistant"/>
              <a:cs typeface="Assistant"/>
              <a:sym typeface="Assistant"/>
            </a:endParaRPr>
          </a:p>
        </p:txBody>
      </p:sp>
      <p:sp>
        <p:nvSpPr>
          <p:cNvPr id="58" name="Google Shape;58;p2"/>
          <p:cNvSpPr txBox="1"/>
          <p:nvPr/>
        </p:nvSpPr>
        <p:spPr>
          <a:xfrm>
            <a:off x="3983231" y="2258741"/>
            <a:ext cx="1251509" cy="676967"/>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400"/>
              <a:buFont typeface="Arial"/>
              <a:buNone/>
            </a:pPr>
            <a:r>
              <a:rPr b="0" i="0" lang="iw-IL" sz="1400" u="none" cap="none" strike="noStrike">
                <a:solidFill>
                  <a:srgbClr val="232752"/>
                </a:solidFill>
                <a:latin typeface="Assistant ExtraBold"/>
                <a:ea typeface="Assistant ExtraBold"/>
                <a:cs typeface="Assistant ExtraBold"/>
                <a:sym typeface="Assistant ExtraBold"/>
              </a:rPr>
              <a:t>אינפואתיקה </a:t>
            </a:r>
            <a:endParaRPr b="0" i="0" sz="1400" u="none" cap="none" strike="noStrike">
              <a:solidFill>
                <a:srgbClr val="000000"/>
              </a:solidFill>
              <a:latin typeface="Arial"/>
              <a:ea typeface="Arial"/>
              <a:cs typeface="Arial"/>
              <a:sym typeface="Arial"/>
            </a:endParaRPr>
          </a:p>
          <a:p>
            <a:pPr indent="0" lvl="0" marL="0" marR="0" rtl="1" algn="ctr">
              <a:lnSpc>
                <a:spcPct val="100000"/>
              </a:lnSpc>
              <a:spcBef>
                <a:spcPts val="0"/>
              </a:spcBef>
              <a:spcAft>
                <a:spcPts val="0"/>
              </a:spcAft>
              <a:buClr>
                <a:srgbClr val="000000"/>
              </a:buClr>
              <a:buSzPts val="1400"/>
              <a:buFont typeface="Arial"/>
              <a:buNone/>
            </a:pPr>
            <a:r>
              <a:rPr b="0" i="0" lang="iw-IL" sz="1400" u="none" cap="none" strike="noStrike">
                <a:solidFill>
                  <a:srgbClr val="232752"/>
                </a:solidFill>
                <a:latin typeface="Assistant ExtraBold"/>
                <a:ea typeface="Assistant ExtraBold"/>
                <a:cs typeface="Assistant ExtraBold"/>
                <a:sym typeface="Assistant ExtraBold"/>
              </a:rPr>
              <a:t>וניהול ידע</a:t>
            </a:r>
            <a:endParaRPr b="0" i="0" sz="1400" u="none" cap="none" strike="noStrike">
              <a:solidFill>
                <a:srgbClr val="000000"/>
              </a:solidFill>
              <a:latin typeface="Arial"/>
              <a:ea typeface="Arial"/>
              <a:cs typeface="Arial"/>
              <a:sym typeface="Arial"/>
            </a:endParaRPr>
          </a:p>
        </p:txBody>
      </p:sp>
      <p:pic>
        <p:nvPicPr>
          <p:cNvPr descr="Google Shape;91;p14" id="59" name="Google Shape;59;p2"/>
          <p:cNvPicPr preferRelativeResize="0"/>
          <p:nvPr/>
        </p:nvPicPr>
        <p:blipFill rotWithShape="1">
          <a:blip r:embed="rId5">
            <a:alphaModFix/>
          </a:blip>
          <a:srcRect b="0" l="0" r="0" t="0"/>
          <a:stretch/>
        </p:blipFill>
        <p:spPr>
          <a:xfrm>
            <a:off x="7188452" y="2143476"/>
            <a:ext cx="309937" cy="280552"/>
          </a:xfrm>
          <a:prstGeom prst="rect">
            <a:avLst/>
          </a:prstGeom>
          <a:noFill/>
          <a:ln>
            <a:noFill/>
          </a:ln>
        </p:spPr>
      </p:pic>
      <p:pic>
        <p:nvPicPr>
          <p:cNvPr descr="Google Shape;92;p14" id="60" name="Google Shape;60;p2"/>
          <p:cNvPicPr preferRelativeResize="0"/>
          <p:nvPr/>
        </p:nvPicPr>
        <p:blipFill rotWithShape="1">
          <a:blip r:embed="rId6">
            <a:alphaModFix/>
          </a:blip>
          <a:srcRect b="0" l="0" r="0" t="0"/>
          <a:stretch/>
        </p:blipFill>
        <p:spPr>
          <a:xfrm>
            <a:off x="6159269" y="921726"/>
            <a:ext cx="353240" cy="319755"/>
          </a:xfrm>
          <a:prstGeom prst="rect">
            <a:avLst/>
          </a:prstGeom>
          <a:noFill/>
          <a:ln>
            <a:noFill/>
          </a:ln>
        </p:spPr>
      </p:pic>
      <p:pic>
        <p:nvPicPr>
          <p:cNvPr descr="Google Shape;93;p14" id="61" name="Google Shape;61;p2"/>
          <p:cNvPicPr preferRelativeResize="0"/>
          <p:nvPr/>
        </p:nvPicPr>
        <p:blipFill rotWithShape="1">
          <a:blip r:embed="rId7">
            <a:alphaModFix/>
          </a:blip>
          <a:srcRect b="0" l="0" r="0" t="0"/>
          <a:stretch/>
        </p:blipFill>
        <p:spPr>
          <a:xfrm>
            <a:off x="4462088" y="650750"/>
            <a:ext cx="353222" cy="319734"/>
          </a:xfrm>
          <a:prstGeom prst="rect">
            <a:avLst/>
          </a:prstGeom>
          <a:noFill/>
          <a:ln>
            <a:noFill/>
          </a:ln>
        </p:spPr>
      </p:pic>
      <p:pic>
        <p:nvPicPr>
          <p:cNvPr descr="Google Shape;94;p14" id="62" name="Google Shape;62;p2"/>
          <p:cNvPicPr preferRelativeResize="0"/>
          <p:nvPr/>
        </p:nvPicPr>
        <p:blipFill rotWithShape="1">
          <a:blip r:embed="rId8">
            <a:alphaModFix/>
          </a:blip>
          <a:srcRect b="0" l="0" r="0" t="0"/>
          <a:stretch/>
        </p:blipFill>
        <p:spPr>
          <a:xfrm>
            <a:off x="2669800" y="949369"/>
            <a:ext cx="375998" cy="340352"/>
          </a:xfrm>
          <a:prstGeom prst="rect">
            <a:avLst/>
          </a:prstGeom>
          <a:noFill/>
          <a:ln>
            <a:noFill/>
          </a:ln>
        </p:spPr>
      </p:pic>
      <p:pic>
        <p:nvPicPr>
          <p:cNvPr descr="Google Shape;95;p14" id="63" name="Google Shape;63;p2"/>
          <p:cNvPicPr preferRelativeResize="0"/>
          <p:nvPr/>
        </p:nvPicPr>
        <p:blipFill rotWithShape="1">
          <a:blip r:embed="rId9">
            <a:alphaModFix/>
          </a:blip>
          <a:srcRect b="0" l="0" r="0" t="0"/>
          <a:stretch/>
        </p:blipFill>
        <p:spPr>
          <a:xfrm>
            <a:off x="1640680" y="2185215"/>
            <a:ext cx="319755" cy="289437"/>
          </a:xfrm>
          <a:prstGeom prst="rect">
            <a:avLst/>
          </a:prstGeom>
          <a:noFill/>
          <a:ln>
            <a:noFill/>
          </a:ln>
        </p:spPr>
      </p:pic>
      <p:pic>
        <p:nvPicPr>
          <p:cNvPr descr="Google Shape;98;p14" id="64" name="Google Shape;64;p2"/>
          <p:cNvPicPr preferRelativeResize="0"/>
          <p:nvPr/>
        </p:nvPicPr>
        <p:blipFill rotWithShape="1">
          <a:blip r:embed="rId10">
            <a:alphaModFix/>
          </a:blip>
          <a:srcRect b="0" l="0" r="0" t="0"/>
          <a:stretch/>
        </p:blipFill>
        <p:spPr>
          <a:xfrm>
            <a:off x="4631960" y="1866677"/>
            <a:ext cx="1130367" cy="1058533"/>
          </a:xfrm>
          <a:prstGeom prst="rect">
            <a:avLst/>
          </a:prstGeom>
          <a:noFill/>
          <a:ln>
            <a:noFill/>
          </a:ln>
        </p:spPr>
      </p:pic>
      <p:pic>
        <p:nvPicPr>
          <p:cNvPr descr="Google Shape;99;p14" id="65" name="Google Shape;65;p2"/>
          <p:cNvPicPr preferRelativeResize="0"/>
          <p:nvPr/>
        </p:nvPicPr>
        <p:blipFill rotWithShape="1">
          <a:blip r:embed="rId11">
            <a:alphaModFix/>
          </a:blip>
          <a:srcRect b="0" l="0" r="0" t="0"/>
          <a:stretch/>
        </p:blipFill>
        <p:spPr>
          <a:xfrm>
            <a:off x="3597306" y="2544192"/>
            <a:ext cx="1095487" cy="773942"/>
          </a:xfrm>
          <a:prstGeom prst="rect">
            <a:avLst/>
          </a:prstGeom>
          <a:noFill/>
          <a:ln>
            <a:noFill/>
          </a:ln>
        </p:spPr>
      </p:pic>
      <p:pic>
        <p:nvPicPr>
          <p:cNvPr descr="תמונה 3" id="66" name="Google Shape;66;p2"/>
          <p:cNvPicPr preferRelativeResize="0"/>
          <p:nvPr/>
        </p:nvPicPr>
        <p:blipFill rotWithShape="1">
          <a:blip r:embed="rId12">
            <a:alphaModFix/>
          </a:blip>
          <a:srcRect b="0" l="0" r="0" t="0"/>
          <a:stretch/>
        </p:blipFill>
        <p:spPr>
          <a:xfrm>
            <a:off x="2676235" y="3391518"/>
            <a:ext cx="331225" cy="319625"/>
          </a:xfrm>
          <a:prstGeom prst="rect">
            <a:avLst/>
          </a:prstGeom>
          <a:noFill/>
          <a:ln>
            <a:noFill/>
          </a:ln>
        </p:spPr>
      </p:pic>
      <p:pic>
        <p:nvPicPr>
          <p:cNvPr descr="תמונה 169" id="67" name="Google Shape;67;p2"/>
          <p:cNvPicPr preferRelativeResize="0"/>
          <p:nvPr/>
        </p:nvPicPr>
        <p:blipFill rotWithShape="1">
          <a:blip r:embed="rId13">
            <a:alphaModFix/>
          </a:blip>
          <a:srcRect b="0" l="0" r="0" t="0"/>
          <a:stretch/>
        </p:blipFill>
        <p:spPr>
          <a:xfrm>
            <a:off x="4462090" y="3865524"/>
            <a:ext cx="353253" cy="31975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73" name="Google Shape;73;p15"/>
          <p:cNvSpPr txBox="1"/>
          <p:nvPr/>
        </p:nvSpPr>
        <p:spPr>
          <a:xfrm>
            <a:off x="5693434" y="576891"/>
            <a:ext cx="3020530"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נושאים שיש לבחון</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74" name="Google Shape;74;p15"/>
          <p:cNvPicPr preferRelativeResize="0"/>
          <p:nvPr/>
        </p:nvPicPr>
        <p:blipFill rotWithShape="1">
          <a:blip r:embed="rId3">
            <a:alphaModFix/>
          </a:blip>
          <a:srcRect b="0" l="0" r="0" t="0"/>
          <a:stretch/>
        </p:blipFill>
        <p:spPr>
          <a:xfrm rot="3173668">
            <a:off x="5557463" y="251978"/>
            <a:ext cx="271944" cy="600133"/>
          </a:xfrm>
          <a:prstGeom prst="rect">
            <a:avLst/>
          </a:prstGeom>
          <a:noFill/>
          <a:ln>
            <a:noFill/>
          </a:ln>
        </p:spPr>
      </p:pic>
      <p:sp>
        <p:nvSpPr>
          <p:cNvPr id="75" name="Google Shape;75;p15"/>
          <p:cNvSpPr txBox="1"/>
          <p:nvPr/>
        </p:nvSpPr>
        <p:spPr>
          <a:xfrm>
            <a:off x="1789981" y="1612744"/>
            <a:ext cx="5564037" cy="2292895"/>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כדי למנוע אפליה בניתוח נתונים חשוב לבחון שלושה נושאים:</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180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מתן המלצות לשירות / תמחור שאיננו מפלה.</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80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יכולת להסביר את הקשר שבין המשתנה המוסבר למשתנה המסביר.</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800"/>
              </a:spcBef>
              <a:spcAft>
                <a:spcPts val="80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איזון נכון בין תוצאות הסטטיסטיקה להוגנות.</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81" name="Google Shape;81;p16"/>
          <p:cNvSpPr/>
          <p:nvPr/>
        </p:nvSpPr>
        <p:spPr>
          <a:xfrm>
            <a:off x="1245096" y="1612317"/>
            <a:ext cx="2799662" cy="1918866"/>
          </a:xfrm>
          <a:prstGeom prst="ellipse">
            <a:avLst/>
          </a:prstGeom>
          <a:blipFill rotWithShape="1">
            <a:blip r:embed="rId3">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2" name="Google Shape;82;p16"/>
          <p:cNvSpPr txBox="1"/>
          <p:nvPr/>
        </p:nvSpPr>
        <p:spPr>
          <a:xfrm>
            <a:off x="5693434" y="576891"/>
            <a:ext cx="3020530"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נושאים שיש לבחון</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83" name="Google Shape;83;p16"/>
          <p:cNvPicPr preferRelativeResize="0"/>
          <p:nvPr/>
        </p:nvPicPr>
        <p:blipFill rotWithShape="1">
          <a:blip r:embed="rId4">
            <a:alphaModFix/>
          </a:blip>
          <a:srcRect b="0" l="0" r="0" t="0"/>
          <a:stretch/>
        </p:blipFill>
        <p:spPr>
          <a:xfrm rot="3173668">
            <a:off x="5557463" y="251978"/>
            <a:ext cx="271944" cy="600133"/>
          </a:xfrm>
          <a:prstGeom prst="rect">
            <a:avLst/>
          </a:prstGeom>
          <a:noFill/>
          <a:ln>
            <a:noFill/>
          </a:ln>
        </p:spPr>
      </p:pic>
      <p:sp>
        <p:nvSpPr>
          <p:cNvPr id="84" name="Google Shape;84;p16"/>
          <p:cNvSpPr txBox="1"/>
          <p:nvPr/>
        </p:nvSpPr>
        <p:spPr>
          <a:xfrm>
            <a:off x="4665860" y="1694094"/>
            <a:ext cx="3153984" cy="1755312"/>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כדי למנוע אפליה בניתוח נתונים חשוב לבחון שלושה נושאים:</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1800"/>
              </a:spcBef>
              <a:spcAft>
                <a:spcPts val="80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מתן המלצות לשירות / תמחור שאיננו מפלה.</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90" name="Google Shape;90;p17"/>
          <p:cNvSpPr txBox="1"/>
          <p:nvPr/>
        </p:nvSpPr>
        <p:spPr>
          <a:xfrm>
            <a:off x="5437777" y="576891"/>
            <a:ext cx="3276187"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מתן המלצות לשירות</a:t>
            </a:r>
            <a:endParaRPr b="0" i="0" sz="2800" u="none" cap="none" strike="noStrike">
              <a:solidFill>
                <a:srgbClr val="00B0F0"/>
              </a:solidFill>
              <a:latin typeface="Assistant ExtraBold"/>
              <a:ea typeface="Assistant ExtraBold"/>
              <a:cs typeface="Assistant ExtraBold"/>
              <a:sym typeface="Assistant ExtraBold"/>
            </a:endParaRPr>
          </a:p>
        </p:txBody>
      </p:sp>
      <p:sp>
        <p:nvSpPr>
          <p:cNvPr id="91" name="Google Shape;91;p17"/>
          <p:cNvSpPr txBox="1"/>
          <p:nvPr/>
        </p:nvSpPr>
        <p:spPr>
          <a:xfrm>
            <a:off x="5437776" y="1019202"/>
            <a:ext cx="3276188" cy="461624"/>
          </a:xfrm>
          <a:prstGeom prst="rect">
            <a:avLst/>
          </a:prstGeom>
          <a:noFill/>
          <a:ln>
            <a:noFill/>
          </a:ln>
        </p:spPr>
        <p:txBody>
          <a:bodyPr anchorCtr="0" anchor="t" bIns="45700" lIns="91425" spcFirstLastPara="1" rIns="91425" wrap="square" tIns="45700">
            <a:spAutoFit/>
          </a:bodyPr>
          <a:lstStyle/>
          <a:p>
            <a:pPr indent="0" lvl="0" marL="0" marR="0" rtl="1" algn="r">
              <a:lnSpc>
                <a:spcPct val="120000"/>
              </a:lnSpc>
              <a:spcBef>
                <a:spcPts val="0"/>
              </a:spcBef>
              <a:spcAft>
                <a:spcPts val="0"/>
              </a:spcAft>
              <a:buClr>
                <a:srgbClr val="595959"/>
              </a:buClr>
              <a:buSzPts val="2000"/>
              <a:buFont typeface="Gisha"/>
              <a:buNone/>
            </a:pPr>
            <a:r>
              <a:rPr b="0" i="0" lang="iw-IL" sz="2000" u="none" cap="none" strike="noStrike">
                <a:solidFill>
                  <a:srgbClr val="232752"/>
                </a:solidFill>
                <a:latin typeface="Assistant ExtraBold"/>
                <a:ea typeface="Assistant ExtraBold"/>
                <a:cs typeface="Assistant ExtraBold"/>
                <a:sym typeface="Assistant ExtraBold"/>
              </a:rPr>
              <a:t>תמחור שאיננו מפלה</a:t>
            </a:r>
            <a:endParaRPr b="0" i="0" sz="2000" u="none" cap="none" strike="noStrike">
              <a:solidFill>
                <a:srgbClr val="232752"/>
              </a:solidFill>
              <a:latin typeface="Assistant ExtraBold"/>
              <a:ea typeface="Assistant ExtraBold"/>
              <a:cs typeface="Assistant ExtraBold"/>
              <a:sym typeface="Assistant ExtraBold"/>
            </a:endParaRPr>
          </a:p>
        </p:txBody>
      </p:sp>
      <p:graphicFrame>
        <p:nvGraphicFramePr>
          <p:cNvPr id="92" name="Google Shape;92;p17"/>
          <p:cNvGraphicFramePr/>
          <p:nvPr/>
        </p:nvGraphicFramePr>
        <p:xfrm>
          <a:off x="1807845" y="2095665"/>
          <a:ext cx="3000000" cy="3000000"/>
        </p:xfrm>
        <a:graphic>
          <a:graphicData uri="http://schemas.openxmlformats.org/drawingml/2006/table">
            <a:tbl>
              <a:tblPr>
                <a:noFill/>
                <a:tableStyleId>{531ACE12-C6CC-4862-84BB-3CEA0EB94E63}</a:tableStyleId>
              </a:tblPr>
              <a:tblGrid>
                <a:gridCol w="2764150"/>
                <a:gridCol w="2764150"/>
              </a:tblGrid>
              <a:tr h="324000">
                <a:tc>
                  <a:txBody>
                    <a:bodyPr/>
                    <a:lstStyle/>
                    <a:p>
                      <a:pPr indent="0" lvl="0" marL="0" marR="0" rtl="1" algn="ctr">
                        <a:lnSpc>
                          <a:spcPct val="100000"/>
                        </a:lnSpc>
                        <a:spcBef>
                          <a:spcPts val="0"/>
                        </a:spcBef>
                        <a:spcAft>
                          <a:spcPts val="0"/>
                        </a:spcAft>
                        <a:buClr>
                          <a:srgbClr val="000000"/>
                        </a:buClr>
                        <a:buSzPts val="1600"/>
                        <a:buFont typeface="Arial"/>
                        <a:buNone/>
                      </a:pPr>
                      <a:r>
                        <a:t/>
                      </a:r>
                      <a:endParaRPr sz="16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מחיר כרטיס לסרט בש"ח </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גברים</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38</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נשים</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41</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עולים חדשים )נשים וגברים(</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45</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bl>
          </a:graphicData>
        </a:graphic>
      </p:graphicFrame>
      <p:pic>
        <p:nvPicPr>
          <p:cNvPr descr="Google Shape;60;p13" id="93" name="Google Shape;93;p17"/>
          <p:cNvPicPr preferRelativeResize="0"/>
          <p:nvPr/>
        </p:nvPicPr>
        <p:blipFill rotWithShape="1">
          <a:blip r:embed="rId3">
            <a:alphaModFix/>
          </a:blip>
          <a:srcRect b="0" l="0" r="0" t="0"/>
          <a:stretch/>
        </p:blipFill>
        <p:spPr>
          <a:xfrm rot="3173668">
            <a:off x="5181229" y="251978"/>
            <a:ext cx="271944" cy="6001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8"/>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99" name="Google Shape;99;p18"/>
          <p:cNvSpPr txBox="1"/>
          <p:nvPr/>
        </p:nvSpPr>
        <p:spPr>
          <a:xfrm>
            <a:off x="5437777" y="576891"/>
            <a:ext cx="3276187"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מתן המלצות לשירות</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00" name="Google Shape;100;p18"/>
          <p:cNvPicPr preferRelativeResize="0"/>
          <p:nvPr/>
        </p:nvPicPr>
        <p:blipFill rotWithShape="1">
          <a:blip r:embed="rId3">
            <a:alphaModFix/>
          </a:blip>
          <a:srcRect b="0" l="0" r="0" t="0"/>
          <a:stretch/>
        </p:blipFill>
        <p:spPr>
          <a:xfrm rot="3173668">
            <a:off x="5181229" y="251978"/>
            <a:ext cx="271944" cy="600133"/>
          </a:xfrm>
          <a:prstGeom prst="rect">
            <a:avLst/>
          </a:prstGeom>
          <a:noFill/>
          <a:ln>
            <a:noFill/>
          </a:ln>
        </p:spPr>
      </p:pic>
      <p:sp>
        <p:nvSpPr>
          <p:cNvPr id="101" name="Google Shape;101;p18"/>
          <p:cNvSpPr txBox="1"/>
          <p:nvPr/>
        </p:nvSpPr>
        <p:spPr>
          <a:xfrm>
            <a:off x="5437776" y="1019202"/>
            <a:ext cx="3276188" cy="461624"/>
          </a:xfrm>
          <a:prstGeom prst="rect">
            <a:avLst/>
          </a:prstGeom>
          <a:noFill/>
          <a:ln>
            <a:noFill/>
          </a:ln>
        </p:spPr>
        <p:txBody>
          <a:bodyPr anchorCtr="0" anchor="t" bIns="45700" lIns="91425" spcFirstLastPara="1" rIns="91425" wrap="square" tIns="45700">
            <a:spAutoFit/>
          </a:bodyPr>
          <a:lstStyle/>
          <a:p>
            <a:pPr indent="0" lvl="0" marL="0" marR="0" rtl="1" algn="r">
              <a:lnSpc>
                <a:spcPct val="120000"/>
              </a:lnSpc>
              <a:spcBef>
                <a:spcPts val="0"/>
              </a:spcBef>
              <a:spcAft>
                <a:spcPts val="0"/>
              </a:spcAft>
              <a:buClr>
                <a:srgbClr val="595959"/>
              </a:buClr>
              <a:buSzPts val="2000"/>
              <a:buFont typeface="Gisha"/>
              <a:buNone/>
            </a:pPr>
            <a:r>
              <a:rPr b="0" i="0" lang="iw-IL" sz="2000" u="none" cap="none" strike="noStrike">
                <a:solidFill>
                  <a:srgbClr val="232752"/>
                </a:solidFill>
                <a:latin typeface="Assistant ExtraBold"/>
                <a:ea typeface="Assistant ExtraBold"/>
                <a:cs typeface="Assistant ExtraBold"/>
                <a:sym typeface="Assistant ExtraBold"/>
              </a:rPr>
              <a:t>תמחור שאיננו מפלה</a:t>
            </a:r>
            <a:endParaRPr b="0" i="0" sz="2000" u="none" cap="none" strike="noStrike">
              <a:solidFill>
                <a:srgbClr val="232752"/>
              </a:solidFill>
              <a:latin typeface="Assistant ExtraBold"/>
              <a:ea typeface="Assistant ExtraBold"/>
              <a:cs typeface="Assistant ExtraBold"/>
              <a:sym typeface="Assistant ExtraBold"/>
            </a:endParaRPr>
          </a:p>
        </p:txBody>
      </p:sp>
      <p:sp>
        <p:nvSpPr>
          <p:cNvPr id="102" name="Google Shape;102;p18"/>
          <p:cNvSpPr txBox="1"/>
          <p:nvPr/>
        </p:nvSpPr>
        <p:spPr>
          <a:xfrm>
            <a:off x="1614842" y="1739492"/>
            <a:ext cx="5914315" cy="1908174"/>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הקפדה על מחקר משתנים שאין בהם אפליה ישירה</a:t>
            </a:r>
            <a:endParaRPr b="1" i="0" sz="1800" u="none" cap="none" strike="noStrike">
              <a:solidFill>
                <a:srgbClr val="232752"/>
              </a:solidFill>
              <a:latin typeface="Assistant"/>
              <a:ea typeface="Assistant"/>
              <a:cs typeface="Assistant"/>
              <a:sym typeface="Assistant"/>
            </a:endParaRPr>
          </a:p>
          <a:p>
            <a:pPr indent="0" lvl="0" marL="0" marR="0" rtl="1" algn="ctr">
              <a:lnSpc>
                <a:spcPct val="100000"/>
              </a:lnSpc>
              <a:spcBef>
                <a:spcPts val="0"/>
              </a:spcBef>
              <a:spcAft>
                <a:spcPts val="0"/>
              </a:spcAft>
              <a:buNone/>
            </a:pPr>
            <a:r>
              <a:t/>
            </a:r>
            <a:endParaRPr b="0" i="0" sz="1800" u="none" cap="none" strike="noStrike">
              <a:solidFill>
                <a:srgbClr val="232752"/>
              </a:solidFill>
              <a:latin typeface="Assistant"/>
              <a:ea typeface="Assistant"/>
              <a:cs typeface="Assistant"/>
              <a:sym typeface="Assistant"/>
            </a:endParaRPr>
          </a:p>
          <a:p>
            <a:pPr indent="-514350" lvl="0" marL="514350" marR="0" rtl="1" algn="r">
              <a:lnSpc>
                <a:spcPct val="100000"/>
              </a:lnSpc>
              <a:spcBef>
                <a:spcPts val="0"/>
              </a:spcBef>
              <a:spcAft>
                <a:spcPts val="0"/>
              </a:spcAft>
              <a:buClr>
                <a:srgbClr val="232752"/>
              </a:buClr>
              <a:buSzPts val="1800"/>
              <a:buFont typeface="Gisha"/>
              <a:buAutoNum type="arabicPeriod"/>
            </a:pPr>
            <a:r>
              <a:rPr b="0" i="0" lang="iw-IL" sz="1800" u="none" cap="none" strike="noStrike">
                <a:solidFill>
                  <a:srgbClr val="232752"/>
                </a:solidFill>
                <a:latin typeface="Assistant"/>
                <a:ea typeface="Assistant"/>
                <a:cs typeface="Assistant"/>
                <a:sym typeface="Assistant"/>
              </a:rPr>
              <a:t>מעבר על המשתנים במאגר המידע והבנתם לפני תחילת מחקר הנתונים.</a:t>
            </a:r>
            <a:endParaRPr b="0" i="0" sz="1800" u="none" cap="none" strike="noStrike">
              <a:solidFill>
                <a:srgbClr val="232752"/>
              </a:solidFill>
              <a:latin typeface="Assistant"/>
              <a:ea typeface="Assistant"/>
              <a:cs typeface="Assistant"/>
              <a:sym typeface="Assistant"/>
            </a:endParaRPr>
          </a:p>
          <a:p>
            <a:pPr indent="-514350" lvl="0" marL="514350" marR="0" rtl="1" algn="r">
              <a:lnSpc>
                <a:spcPct val="100000"/>
              </a:lnSpc>
              <a:spcBef>
                <a:spcPts val="600"/>
              </a:spcBef>
              <a:spcAft>
                <a:spcPts val="600"/>
              </a:spcAft>
              <a:buClr>
                <a:srgbClr val="232752"/>
              </a:buClr>
              <a:buSzPts val="1800"/>
              <a:buFont typeface="Gisha"/>
              <a:buAutoNum type="arabicPeriod"/>
            </a:pPr>
            <a:r>
              <a:rPr b="0" i="0" lang="iw-IL" sz="1800" u="none" cap="none" strike="noStrike">
                <a:solidFill>
                  <a:srgbClr val="232752"/>
                </a:solidFill>
                <a:latin typeface="Assistant"/>
                <a:ea typeface="Assistant"/>
                <a:cs typeface="Assistant"/>
                <a:sym typeface="Assistant"/>
              </a:rPr>
              <a:t>הוצאת משתנים שעלולים לגרום למתן המלצות שייצרו אפליה ישירה. </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9"/>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08" name="Google Shape;108;p19"/>
          <p:cNvSpPr txBox="1"/>
          <p:nvPr/>
        </p:nvSpPr>
        <p:spPr>
          <a:xfrm>
            <a:off x="5437777" y="576891"/>
            <a:ext cx="3276187"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מתן המלצות לשירות</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09" name="Google Shape;109;p19"/>
          <p:cNvPicPr preferRelativeResize="0"/>
          <p:nvPr/>
        </p:nvPicPr>
        <p:blipFill rotWithShape="1">
          <a:blip r:embed="rId3">
            <a:alphaModFix/>
          </a:blip>
          <a:srcRect b="0" l="0" r="0" t="0"/>
          <a:stretch/>
        </p:blipFill>
        <p:spPr>
          <a:xfrm rot="3173668">
            <a:off x="5181229" y="251978"/>
            <a:ext cx="271944" cy="600133"/>
          </a:xfrm>
          <a:prstGeom prst="rect">
            <a:avLst/>
          </a:prstGeom>
          <a:noFill/>
          <a:ln>
            <a:noFill/>
          </a:ln>
        </p:spPr>
      </p:pic>
      <p:sp>
        <p:nvSpPr>
          <p:cNvPr id="110" name="Google Shape;110;p19"/>
          <p:cNvSpPr txBox="1"/>
          <p:nvPr/>
        </p:nvSpPr>
        <p:spPr>
          <a:xfrm>
            <a:off x="5437776" y="1019202"/>
            <a:ext cx="3276188" cy="461624"/>
          </a:xfrm>
          <a:prstGeom prst="rect">
            <a:avLst/>
          </a:prstGeom>
          <a:noFill/>
          <a:ln>
            <a:noFill/>
          </a:ln>
        </p:spPr>
        <p:txBody>
          <a:bodyPr anchorCtr="0" anchor="t" bIns="45700" lIns="91425" spcFirstLastPara="1" rIns="91425" wrap="square" tIns="45700">
            <a:spAutoFit/>
          </a:bodyPr>
          <a:lstStyle/>
          <a:p>
            <a:pPr indent="0" lvl="0" marL="0" marR="0" rtl="1" algn="r">
              <a:lnSpc>
                <a:spcPct val="120000"/>
              </a:lnSpc>
              <a:spcBef>
                <a:spcPts val="0"/>
              </a:spcBef>
              <a:spcAft>
                <a:spcPts val="0"/>
              </a:spcAft>
              <a:buClr>
                <a:srgbClr val="595959"/>
              </a:buClr>
              <a:buSzPts val="2000"/>
              <a:buFont typeface="Gisha"/>
              <a:buNone/>
            </a:pPr>
            <a:r>
              <a:rPr b="0" i="0" lang="iw-IL" sz="2000" u="none" cap="none" strike="noStrike">
                <a:solidFill>
                  <a:srgbClr val="232752"/>
                </a:solidFill>
                <a:latin typeface="Assistant ExtraBold"/>
                <a:ea typeface="Assistant ExtraBold"/>
                <a:cs typeface="Assistant ExtraBold"/>
                <a:sym typeface="Assistant ExtraBold"/>
              </a:rPr>
              <a:t>תמחור שאיננו מפלה</a:t>
            </a:r>
            <a:endParaRPr b="0" i="0" sz="2000" u="none" cap="none" strike="noStrike">
              <a:solidFill>
                <a:srgbClr val="232752"/>
              </a:solidFill>
              <a:latin typeface="Assistant ExtraBold"/>
              <a:ea typeface="Assistant ExtraBold"/>
              <a:cs typeface="Assistant ExtraBold"/>
              <a:sym typeface="Assistant ExtraBold"/>
            </a:endParaRPr>
          </a:p>
        </p:txBody>
      </p:sp>
      <p:sp>
        <p:nvSpPr>
          <p:cNvPr id="111" name="Google Shape;111;p19"/>
          <p:cNvSpPr txBox="1"/>
          <p:nvPr/>
        </p:nvSpPr>
        <p:spPr>
          <a:xfrm>
            <a:off x="914593" y="1693020"/>
            <a:ext cx="7314813" cy="2471405"/>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הקפדה על הפקת תובנות והמלצות שאין בהן אפליה עקיפה</a:t>
            </a:r>
            <a:endParaRPr b="0" i="0" sz="2800" u="none" cap="none" strike="noStrike">
              <a:solidFill>
                <a:schemeClr val="dk1"/>
              </a:solidFill>
              <a:latin typeface="Gisha"/>
              <a:ea typeface="Gisha"/>
              <a:cs typeface="Gisha"/>
              <a:sym typeface="Gisha"/>
            </a:endParaRPr>
          </a:p>
          <a:p>
            <a:pPr indent="-342900" lvl="0" marL="342900" marR="0" rtl="1" algn="r">
              <a:lnSpc>
                <a:spcPct val="120000"/>
              </a:lnSpc>
              <a:spcBef>
                <a:spcPts val="120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בחינת מקדם המתאם שבין המשתנים במאגר המידע ובין המשתנים שעלולים לגרום לאפליה ישירה. </a:t>
            </a:r>
            <a:endParaRPr b="0" i="0" sz="1800" u="none" cap="none" strike="noStrike">
              <a:solidFill>
                <a:srgbClr val="232752"/>
              </a:solidFill>
              <a:latin typeface="Assistant"/>
              <a:ea typeface="Assistant"/>
              <a:cs typeface="Assistant"/>
              <a:sym typeface="Assistant"/>
            </a:endParaRPr>
          </a:p>
          <a:p>
            <a:pPr indent="-342900" lvl="0" marL="342900" marR="0" rtl="1" algn="r">
              <a:lnSpc>
                <a:spcPct val="120000"/>
              </a:lnSpc>
              <a:spcBef>
                <a:spcPts val="600"/>
              </a:spcBef>
              <a:spcAft>
                <a:spcPts val="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הוצאת משתנים בעלי מקדם מתאם גבוה בבחינה שבוצעה בסעיף 1. </a:t>
            </a:r>
            <a:endParaRPr b="0" i="0" sz="1800" u="none" cap="none" strike="noStrike">
              <a:solidFill>
                <a:srgbClr val="232752"/>
              </a:solidFill>
              <a:latin typeface="Assistant"/>
              <a:ea typeface="Assistant"/>
              <a:cs typeface="Assistant"/>
              <a:sym typeface="Assistant"/>
            </a:endParaRPr>
          </a:p>
          <a:p>
            <a:pPr indent="-342900" lvl="0" marL="342900" marR="0" rtl="1" algn="r">
              <a:lnSpc>
                <a:spcPct val="120000"/>
              </a:lnSpc>
              <a:spcBef>
                <a:spcPts val="600"/>
              </a:spcBef>
              <a:spcAft>
                <a:spcPts val="600"/>
              </a:spcAft>
              <a:buClr>
                <a:srgbClr val="232752"/>
              </a:buClr>
              <a:buSzPts val="1800"/>
              <a:buFont typeface="Arial"/>
              <a:buAutoNum type="arabicPeriod"/>
            </a:pPr>
            <a:r>
              <a:rPr b="0" i="0" lang="iw-IL" sz="1800" u="none" cap="none" strike="noStrike">
                <a:solidFill>
                  <a:srgbClr val="232752"/>
                </a:solidFill>
                <a:latin typeface="Assistant"/>
                <a:ea typeface="Assistant"/>
                <a:cs typeface="Assistant"/>
                <a:sym typeface="Assistant"/>
              </a:rPr>
              <a:t>לאחר הפקת התובנות וההמלצות, ביצוע ניתוחי התפלגות תחזית שירות / מחירים לפי משתנים שעלולים לגרום לאפליה ישירה ובחינה שאפליה כזאת אינה מתקיימת. </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0"/>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17" name="Google Shape;117;p20"/>
          <p:cNvSpPr/>
          <p:nvPr/>
        </p:nvSpPr>
        <p:spPr>
          <a:xfrm>
            <a:off x="1245096" y="1612317"/>
            <a:ext cx="2799662" cy="1918866"/>
          </a:xfrm>
          <a:prstGeom prst="ellipse">
            <a:avLst/>
          </a:prstGeom>
          <a:blipFill rotWithShape="1">
            <a:blip r:embed="rId3">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8" name="Google Shape;118;p20"/>
          <p:cNvSpPr txBox="1"/>
          <p:nvPr/>
        </p:nvSpPr>
        <p:spPr>
          <a:xfrm>
            <a:off x="5693434" y="576891"/>
            <a:ext cx="3020530"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נושאים שיש לבחון</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19" name="Google Shape;119;p20"/>
          <p:cNvPicPr preferRelativeResize="0"/>
          <p:nvPr/>
        </p:nvPicPr>
        <p:blipFill rotWithShape="1">
          <a:blip r:embed="rId4">
            <a:alphaModFix/>
          </a:blip>
          <a:srcRect b="0" l="0" r="0" t="0"/>
          <a:stretch/>
        </p:blipFill>
        <p:spPr>
          <a:xfrm rot="3173668">
            <a:off x="5557463" y="251978"/>
            <a:ext cx="271944" cy="600133"/>
          </a:xfrm>
          <a:prstGeom prst="rect">
            <a:avLst/>
          </a:prstGeom>
          <a:noFill/>
          <a:ln>
            <a:noFill/>
          </a:ln>
        </p:spPr>
      </p:pic>
      <p:sp>
        <p:nvSpPr>
          <p:cNvPr id="120" name="Google Shape;120;p20"/>
          <p:cNvSpPr txBox="1"/>
          <p:nvPr/>
        </p:nvSpPr>
        <p:spPr>
          <a:xfrm>
            <a:off x="4665860" y="1694094"/>
            <a:ext cx="3153984" cy="2087711"/>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chemeClr val="dk1"/>
              </a:buClr>
              <a:buSzPts val="2800"/>
              <a:buFont typeface="Gisha"/>
              <a:buNone/>
            </a:pPr>
            <a:r>
              <a:rPr b="1" i="0" lang="iw-IL" sz="1800" u="none" cap="none" strike="noStrike">
                <a:solidFill>
                  <a:srgbClr val="232752"/>
                </a:solidFill>
                <a:latin typeface="Assistant"/>
                <a:ea typeface="Assistant"/>
                <a:cs typeface="Assistant"/>
                <a:sym typeface="Assistant"/>
              </a:rPr>
              <a:t>כדי למנוע אפליה בניתוח נתונים חשוב לבחון שלושה נושאים:</a:t>
            </a:r>
            <a:endParaRPr b="0" i="0" sz="1800" u="none" cap="none" strike="noStrike">
              <a:solidFill>
                <a:srgbClr val="232752"/>
              </a:solidFill>
              <a:latin typeface="Assistant"/>
              <a:ea typeface="Assistant"/>
              <a:cs typeface="Assistant"/>
              <a:sym typeface="Assistant"/>
            </a:endParaRPr>
          </a:p>
          <a:p>
            <a:pPr indent="-457200" lvl="0" marL="457200" marR="0" rtl="1" algn="r">
              <a:lnSpc>
                <a:spcPct val="120000"/>
              </a:lnSpc>
              <a:spcBef>
                <a:spcPts val="1800"/>
              </a:spcBef>
              <a:spcAft>
                <a:spcPts val="800"/>
              </a:spcAft>
              <a:buClr>
                <a:srgbClr val="232752"/>
              </a:buClr>
              <a:buSzPts val="1800"/>
              <a:buFont typeface="Arial"/>
              <a:buAutoNum type="arabicPeriod" startAt="2"/>
            </a:pPr>
            <a:r>
              <a:rPr b="0" i="0" lang="iw-IL" sz="1800" u="none" cap="none" strike="noStrike">
                <a:solidFill>
                  <a:srgbClr val="232752"/>
                </a:solidFill>
                <a:latin typeface="Assistant"/>
                <a:ea typeface="Assistant"/>
                <a:cs typeface="Assistant"/>
                <a:sym typeface="Assistant"/>
              </a:rPr>
              <a:t>יכולת להסביר את הקשר שבין המשתנה המוסבר למשתנה המסביר.</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1"/>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26" name="Google Shape;126;p21"/>
          <p:cNvSpPr txBox="1"/>
          <p:nvPr/>
        </p:nvSpPr>
        <p:spPr>
          <a:xfrm>
            <a:off x="3372928" y="576891"/>
            <a:ext cx="5341037" cy="1000213"/>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יכולת להסביר את הקשר שבין</a:t>
            </a:r>
            <a:endParaRPr/>
          </a:p>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המשתנה המוסבר למשתנה המסביר</a:t>
            </a:r>
            <a:endParaRPr b="0" i="0" sz="2800" u="none" cap="none" strike="noStrike">
              <a:solidFill>
                <a:srgbClr val="00B0F0"/>
              </a:solidFill>
              <a:latin typeface="Assistant ExtraBold"/>
              <a:ea typeface="Assistant ExtraBold"/>
              <a:cs typeface="Assistant ExtraBold"/>
              <a:sym typeface="Assistant ExtraBold"/>
            </a:endParaRPr>
          </a:p>
        </p:txBody>
      </p:sp>
      <p:graphicFrame>
        <p:nvGraphicFramePr>
          <p:cNvPr id="127" name="Google Shape;127;p21"/>
          <p:cNvGraphicFramePr/>
          <p:nvPr/>
        </p:nvGraphicFramePr>
        <p:xfrm>
          <a:off x="1807845" y="2095665"/>
          <a:ext cx="3000000" cy="3000000"/>
        </p:xfrm>
        <a:graphic>
          <a:graphicData uri="http://schemas.openxmlformats.org/drawingml/2006/table">
            <a:tbl>
              <a:tblPr>
                <a:noFill/>
                <a:tableStyleId>{531ACE12-C6CC-4862-84BB-3CEA0EB94E63}</a:tableStyleId>
              </a:tblPr>
              <a:tblGrid>
                <a:gridCol w="2764150"/>
                <a:gridCol w="2764150"/>
              </a:tblGrid>
              <a:tr h="324000">
                <a:tc>
                  <a:txBody>
                    <a:bodyPr/>
                    <a:lstStyle/>
                    <a:p>
                      <a:pPr indent="0" lvl="0" marL="0" marR="0" rtl="1" algn="ctr">
                        <a:lnSpc>
                          <a:spcPct val="100000"/>
                        </a:lnSpc>
                        <a:spcBef>
                          <a:spcPts val="0"/>
                        </a:spcBef>
                        <a:spcAft>
                          <a:spcPts val="0"/>
                        </a:spcAft>
                        <a:buClr>
                          <a:srgbClr val="000000"/>
                        </a:buClr>
                        <a:buSzPts val="1600"/>
                        <a:buFont typeface="Arial"/>
                        <a:buNone/>
                      </a:pPr>
                      <a:r>
                        <a:t/>
                      </a:r>
                      <a:endParaRPr sz="16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מחיר כרטיס לסרט בש"ח </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23275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מעל גיל 65</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22</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ילד עד גיל 12</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33</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כרטיס רגיל</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a:ea typeface="Assistant"/>
                          <a:cs typeface="Assistant"/>
                          <a:sym typeface="Assistant"/>
                        </a:rPr>
                        <a:t>45</a:t>
                      </a:r>
                      <a:endParaRPr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7F7F7F"/>
                      </a:solidFill>
                      <a:prstDash val="solid"/>
                      <a:round/>
                      <a:headEnd len="sm" w="sm" type="none"/>
                      <a:tailEnd len="sm" w="sm" type="none"/>
                    </a:lnL>
                    <a:lnR cap="flat" cmpd="sng" w="12700">
                      <a:solidFill>
                        <a:srgbClr val="7F7F7F"/>
                      </a:solidFill>
                      <a:prstDash val="solid"/>
                      <a:round/>
                      <a:headEnd len="sm" w="sm" type="none"/>
                      <a:tailEnd len="sm" w="sm" type="none"/>
                    </a:lnR>
                    <a:lnT cap="flat" cmpd="sng" w="12700">
                      <a:solidFill>
                        <a:srgbClr val="7F7F7F"/>
                      </a:solidFill>
                      <a:prstDash val="solid"/>
                      <a:round/>
                      <a:headEnd len="sm" w="sm" type="none"/>
                      <a:tailEnd len="sm" w="sm" type="none"/>
                    </a:lnT>
                    <a:lnB cap="flat" cmpd="sng" w="12700">
                      <a:solidFill>
                        <a:srgbClr val="7F7F7F"/>
                      </a:solidFill>
                      <a:prstDash val="solid"/>
                      <a:round/>
                      <a:headEnd len="sm" w="sm" type="none"/>
                      <a:tailEnd len="sm" w="sm" type="none"/>
                    </a:lnB>
                  </a:tcPr>
                </a:tc>
              </a:tr>
            </a:tbl>
          </a:graphicData>
        </a:graphic>
      </p:graphicFrame>
      <p:pic>
        <p:nvPicPr>
          <p:cNvPr descr="Google Shape;60;p13" id="128" name="Google Shape;128;p21"/>
          <p:cNvPicPr preferRelativeResize="0"/>
          <p:nvPr/>
        </p:nvPicPr>
        <p:blipFill rotWithShape="1">
          <a:blip r:embed="rId3">
            <a:alphaModFix/>
          </a:blip>
          <a:srcRect b="0" l="0" r="0" t="0"/>
          <a:stretch/>
        </p:blipFill>
        <p:spPr>
          <a:xfrm rot="3173668">
            <a:off x="3050505" y="251978"/>
            <a:ext cx="271944" cy="60013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ערכת נושא Office">
  <a:themeElements>
    <a:clrScheme name="ערכת נושא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ערכת נושא Office">
  <a:themeElements>
    <a:clrScheme name="ערכת נושא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Shiran Waldman</dc:creator>
</cp:coreProperties>
</file>