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2.xml" ContentType="application/vnd.openxmlformats-officedocument.themeOverrid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5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0" r:id="rId1"/>
    <p:sldMasterId id="2147483708" r:id="rId2"/>
  </p:sldMasterIdLst>
  <p:notesMasterIdLst>
    <p:notesMasterId r:id="rId35"/>
  </p:notesMasterIdLst>
  <p:sldIdLst>
    <p:sldId id="257" r:id="rId3"/>
    <p:sldId id="2147482175" r:id="rId4"/>
    <p:sldId id="2147139870" r:id="rId5"/>
    <p:sldId id="2147139795" r:id="rId6"/>
    <p:sldId id="2147139790" r:id="rId7"/>
    <p:sldId id="2147482174" r:id="rId8"/>
    <p:sldId id="2147139791" r:id="rId9"/>
    <p:sldId id="2147139792" r:id="rId10"/>
    <p:sldId id="2147139793" r:id="rId11"/>
    <p:sldId id="2147482176" r:id="rId12"/>
    <p:sldId id="2147482233" r:id="rId13"/>
    <p:sldId id="2147139823" r:id="rId14"/>
    <p:sldId id="2147482179" r:id="rId15"/>
    <p:sldId id="2147482177" r:id="rId16"/>
    <p:sldId id="2147482228" r:id="rId17"/>
    <p:sldId id="2147482172" r:id="rId18"/>
    <p:sldId id="2147482183" r:id="rId19"/>
    <p:sldId id="2147481889" r:id="rId20"/>
    <p:sldId id="2147482053" r:id="rId21"/>
    <p:sldId id="2147482227" r:id="rId22"/>
    <p:sldId id="9238" r:id="rId23"/>
    <p:sldId id="264" r:id="rId24"/>
    <p:sldId id="2147482170" r:id="rId25"/>
    <p:sldId id="2147481876" r:id="rId26"/>
    <p:sldId id="290" r:id="rId27"/>
    <p:sldId id="2147482224" r:id="rId28"/>
    <p:sldId id="2147482111" r:id="rId29"/>
    <p:sldId id="2147482180" r:id="rId30"/>
    <p:sldId id="2147482186" r:id="rId31"/>
    <p:sldId id="2147482230" r:id="rId32"/>
    <p:sldId id="2147482231" r:id="rId33"/>
    <p:sldId id="2147482232" r:id="rId34"/>
  </p:sldIdLst>
  <p:sldSz cx="12192000" cy="6858000"/>
  <p:notesSz cx="6858000" cy="9144000"/>
  <p:defaultTextStyle>
    <a:defPPr>
      <a:defRPr lang="en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FF00"/>
    <a:srgbClr val="9933FF"/>
    <a:srgbClr val="002060"/>
    <a:srgbClr val="FF8181"/>
    <a:srgbClr val="CBBAC3"/>
    <a:srgbClr val="FF1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05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NA%20PERRY\AppData\Roaming\Microsoft\Excel\&#8207;&#8207;data%20story%20charts%2006%20(version%201)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H:\My%20Drive\COMUNICATA%20DATA\CHARTS\DATA%20STORY%20CHARTS\&#8207;&#8207;data%20story%20chart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H:\My%20Drive\COMUNICATA%20DATA\CHARTS\DATA%20STORY%20CHARTS\&#8207;&#8207;data%20story%20chart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C:\Users\danaar\Desktop\DATA\&#1502;&#1493;&#1510;&#1512;&#1497;&#1501;\FACEBOOK%20GROUP%20DATA%20STORY\&#1497;&#1506;&#1491;%20&#1502;&#1493;&#1500;%20&#1489;&#1497;&#1510;&#1493;&#1506;\&#1489;&#1497;&#1510;&#1493;&#1506;%20&#1502;&#1493;&#1500;%20&#1497;&#1506;&#1491;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2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3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H:\My%20Drive\Customers\&#1502;&#1506;&#1489;&#1491;&#1493;&#1514;%20&#1513;&#1512;&#1493;&#1503;\DASHBOARD%20Sharon%20Lab%2018.11.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NA%20PERRY\Desktop\&#8207;&#8207;data%20story%20charts%2006.20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H:\My%20Drive\COMUNICATA%20DATA\CHARTS\DATA%20STORY%20CHARTS\&#8207;&#8207;data%20story%20char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H:\My%20Drive\COMUNICATA%20DATA\CHARTS\DATA%20STORY%20CHARTS\&#8207;&#8207;data%20story%20char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danaar\Desktop\DATA\&#1502;&#1493;&#1510;&#1512;&#1497;&#1501;\FACEBOOK%20GROUP%20DATA%20STORY\&#1497;&#1506;&#1491;%20&#1502;&#1493;&#1500;%20&#1489;&#1497;&#1510;&#1493;&#1506;\&#1489;&#1497;&#1510;&#1493;&#1506;%20&#1502;&#1493;&#1500;%20&#1497;&#1506;&#1491;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NA%20PERRY\AppData\Roaming\Microsoft\Excel\&#8207;&#8207;data%20story%20charts%2006%20(version%201).xlsb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H:\My%20Drive\Customers\&#1502;&#1506;&#1489;&#1491;&#1493;&#1514;%20&#1513;&#1512;&#1493;&#1503;\DASHBOARD%20Sharon%20Lab%2018.11.202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NA%20PERRY\Desktop\&#8207;&#8207;data%20story%20charts%2006.202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080613822243555E-2"/>
          <c:y val="1.9255212024528463E-2"/>
          <c:w val="0.87336288230781156"/>
          <c:h val="0.89683728140143859"/>
        </c:manualLayout>
      </c:layout>
      <c:scatterChart>
        <c:scatterStyle val="lineMarker"/>
        <c:varyColors val="0"/>
        <c:ser>
          <c:idx val="0"/>
          <c:order val="0"/>
          <c:tx>
            <c:strRef>
              <c:f>Dumbbell!$C$1</c:f>
              <c:strCache>
                <c:ptCount val="1"/>
                <c:pt idx="0">
                  <c:v>2020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65000"/>
                </a:schemeClr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bg1">
                    <a:lumMod val="65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605A-4964-B0A2-A9CC6E0D81C6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bg1">
                    <a:lumMod val="65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605A-4964-B0A2-A9CC6E0D81C6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bg1">
                    <a:lumMod val="65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605A-4964-B0A2-A9CC6E0D81C6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bg1">
                    <a:lumMod val="65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605A-4964-B0A2-A9CC6E0D81C6}"/>
              </c:ext>
            </c:extLst>
          </c:dPt>
          <c:xVal>
            <c:numRef>
              <c:f>Dumbbell!$C$2:$C$5</c:f>
              <c:numCache>
                <c:formatCode>0%</c:formatCode>
                <c:ptCount val="4"/>
                <c:pt idx="0">
                  <c:v>2.8500000000000001E-2</c:v>
                </c:pt>
                <c:pt idx="1">
                  <c:v>0.1353</c:v>
                </c:pt>
                <c:pt idx="2">
                  <c:v>0.2089</c:v>
                </c:pt>
                <c:pt idx="3">
                  <c:v>0.17799999999999999</c:v>
                </c:pt>
              </c:numCache>
            </c:numRef>
          </c:xVal>
          <c:yVal>
            <c:numRef>
              <c:f>Dumbbell!$E$2:$E$5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05A-4964-B0A2-A9CC6E0D81C6}"/>
            </c:ext>
          </c:extLst>
        </c:ser>
        <c:ser>
          <c:idx val="1"/>
          <c:order val="1"/>
          <c:tx>
            <c:strRef>
              <c:f>Dumbbell!$D$1</c:f>
              <c:strCache>
                <c:ptCount val="1"/>
                <c:pt idx="0">
                  <c:v>2021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noFill/>
              </a:ln>
              <a:effectLst/>
            </c:spPr>
          </c:marker>
          <c:errBars>
            <c:errDir val="x"/>
            <c:errBarType val="minus"/>
            <c:errValType val="percentage"/>
            <c:noEndCap val="1"/>
            <c:val val="10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Dumbbell!$D$2:$D$5</c:f>
              <c:numCache>
                <c:formatCode>0%</c:formatCode>
                <c:ptCount val="4"/>
                <c:pt idx="0">
                  <c:v>0.1623</c:v>
                </c:pt>
                <c:pt idx="1">
                  <c:v>0.22220000000000001</c:v>
                </c:pt>
                <c:pt idx="2">
                  <c:v>0.2404</c:v>
                </c:pt>
                <c:pt idx="3">
                  <c:v>0.23669999999999999</c:v>
                </c:pt>
              </c:numCache>
            </c:numRef>
          </c:xVal>
          <c:yVal>
            <c:numRef>
              <c:f>Dumbbell!$E$2:$E$5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05A-4964-B0A2-A9CC6E0D81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1988703"/>
        <c:axId val="1761973311"/>
      </c:scatterChart>
      <c:valAx>
        <c:axId val="1761988703"/>
        <c:scaling>
          <c:orientation val="minMax"/>
          <c:max val="0.25"/>
          <c:min val="0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EconSansCnd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1761973311"/>
        <c:crosses val="autoZero"/>
        <c:crossBetween val="midCat"/>
      </c:valAx>
      <c:valAx>
        <c:axId val="1761973311"/>
        <c:scaling>
          <c:orientation val="minMax"/>
          <c:max val="5"/>
        </c:scaling>
        <c:delete val="1"/>
        <c:axPos val="l"/>
        <c:numFmt formatCode="General" sourceLinked="1"/>
        <c:majorTickMark val="out"/>
        <c:minorTickMark val="none"/>
        <c:tickLblPos val="nextTo"/>
        <c:crossAx val="1761988703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7.0460473559065595E-2"/>
          <c:w val="0.89174728762769384"/>
          <c:h val="0.816702277646845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'יעד מול ביצוע'!$B$66</c:f>
              <c:strCache>
                <c:ptCount val="1"/>
                <c:pt idx="0">
                  <c:v>ביצוע</c:v>
                </c:pt>
              </c:strCache>
            </c:strRef>
          </c:tx>
          <c:spPr>
            <a:solidFill>
              <a:srgbClr val="D0D0D0"/>
            </a:solidFill>
            <a:ln>
              <a:noFill/>
            </a:ln>
            <a:effectLst/>
          </c:spPr>
          <c:invertIfNegative val="0"/>
          <c:cat>
            <c:strRef>
              <c:f>'יעד מול ביצוע'!$A$67:$A$74</c:f>
              <c:strCache>
                <c:ptCount val="7"/>
                <c:pt idx="1">
                  <c:v>יום א'</c:v>
                </c:pt>
                <c:pt idx="2">
                  <c:v>יום ב'</c:v>
                </c:pt>
                <c:pt idx="3">
                  <c:v>יום ג'</c:v>
                </c:pt>
                <c:pt idx="4">
                  <c:v>יום ד'</c:v>
                </c:pt>
                <c:pt idx="5">
                  <c:v>יום ה'</c:v>
                </c:pt>
                <c:pt idx="6">
                  <c:v>יום ו'</c:v>
                </c:pt>
              </c:strCache>
            </c:strRef>
          </c:cat>
          <c:val>
            <c:numRef>
              <c:f>'יעד מול ביצוע'!$B$67:$B$74</c:f>
              <c:numCache>
                <c:formatCode>General</c:formatCode>
                <c:ptCount val="8"/>
                <c:pt idx="1">
                  <c:v>56</c:v>
                </c:pt>
                <c:pt idx="2">
                  <c:v>58</c:v>
                </c:pt>
                <c:pt idx="3">
                  <c:v>79</c:v>
                </c:pt>
                <c:pt idx="4">
                  <c:v>63</c:v>
                </c:pt>
                <c:pt idx="5">
                  <c:v>85</c:v>
                </c:pt>
                <c:pt idx="6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28-4F71-8839-B21BF46485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26911640"/>
        <c:axId val="526904096"/>
      </c:barChart>
      <c:lineChart>
        <c:grouping val="standard"/>
        <c:varyColors val="0"/>
        <c:ser>
          <c:idx val="1"/>
          <c:order val="1"/>
          <c:tx>
            <c:strRef>
              <c:f>'יעד מול ביצוע'!$C$66</c:f>
              <c:strCache>
                <c:ptCount val="1"/>
                <c:pt idx="0">
                  <c:v>יעד</c:v>
                </c:pt>
              </c:strCache>
            </c:strRef>
          </c:tx>
          <c:spPr>
            <a:ln w="12700" cap="rnd">
              <a:solidFill>
                <a:schemeClr val="bg1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'יעד מול ביצוע'!$A$67:$A$74</c:f>
              <c:strCache>
                <c:ptCount val="7"/>
                <c:pt idx="1">
                  <c:v>יום א'</c:v>
                </c:pt>
                <c:pt idx="2">
                  <c:v>יום ב'</c:v>
                </c:pt>
                <c:pt idx="3">
                  <c:v>יום ג'</c:v>
                </c:pt>
                <c:pt idx="4">
                  <c:v>יום ד'</c:v>
                </c:pt>
                <c:pt idx="5">
                  <c:v>יום ה'</c:v>
                </c:pt>
                <c:pt idx="6">
                  <c:v>יום ו'</c:v>
                </c:pt>
              </c:strCache>
            </c:strRef>
          </c:cat>
          <c:val>
            <c:numRef>
              <c:f>'יעד מול ביצוע'!$C$67:$C$74</c:f>
              <c:numCache>
                <c:formatCode>General</c:formatCode>
                <c:ptCount val="8"/>
                <c:pt idx="0">
                  <c:v>70</c:v>
                </c:pt>
                <c:pt idx="1">
                  <c:v>70</c:v>
                </c:pt>
                <c:pt idx="2">
                  <c:v>70</c:v>
                </c:pt>
                <c:pt idx="3">
                  <c:v>70</c:v>
                </c:pt>
                <c:pt idx="4">
                  <c:v>70</c:v>
                </c:pt>
                <c:pt idx="5">
                  <c:v>70</c:v>
                </c:pt>
                <c:pt idx="6">
                  <c:v>70</c:v>
                </c:pt>
                <c:pt idx="7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E28-4F71-8839-B21BF46485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6911640"/>
        <c:axId val="526904096"/>
      </c:lineChart>
      <c:catAx>
        <c:axId val="526911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EconSansCnd"/>
                <a:ea typeface="+mn-ea"/>
                <a:cs typeface="Open Sans Hebrew Condensed" panose="00000506000000000000" pitchFamily="2" charset="-79"/>
              </a:defRPr>
            </a:pPr>
            <a:endParaRPr lang="he-IL"/>
          </a:p>
        </c:txPr>
        <c:crossAx val="526904096"/>
        <c:crosses val="autoZero"/>
        <c:auto val="1"/>
        <c:lblAlgn val="ctr"/>
        <c:lblOffset val="100"/>
        <c:noMultiLvlLbl val="0"/>
      </c:catAx>
      <c:valAx>
        <c:axId val="526904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" b="0" i="0" u="none" strike="noStrike" kern="1200" baseline="0">
                <a:solidFill>
                  <a:schemeClr val="tx1"/>
                </a:solidFill>
                <a:latin typeface="EconSansCnd"/>
                <a:ea typeface="+mn-ea"/>
                <a:cs typeface="Open Sans Hebrew Condensed" panose="00000506000000000000" pitchFamily="2" charset="-79"/>
              </a:defRPr>
            </a:pPr>
            <a:endParaRPr lang="he-IL"/>
          </a:p>
        </c:txPr>
        <c:crossAx val="526911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664803996274661E-2"/>
          <c:y val="7.5319695492028604E-2"/>
          <c:w val="0.9682226843620354"/>
          <c:h val="0.8167022776468451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'יעד מול ביצוע'!$C$121</c:f>
              <c:strCache>
                <c:ptCount val="1"/>
                <c:pt idx="0">
                  <c:v>יעד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'יעד מול ביצוע'!$A$122:$A$127</c:f>
              <c:strCache>
                <c:ptCount val="6"/>
                <c:pt idx="0">
                  <c:v>מוצר 1</c:v>
                </c:pt>
                <c:pt idx="1">
                  <c:v>מוצר 2</c:v>
                </c:pt>
                <c:pt idx="2">
                  <c:v>מוצר 3</c:v>
                </c:pt>
                <c:pt idx="3">
                  <c:v>מוצר 4</c:v>
                </c:pt>
                <c:pt idx="4">
                  <c:v>מוצר 5</c:v>
                </c:pt>
                <c:pt idx="5">
                  <c:v>מוצר 6</c:v>
                </c:pt>
              </c:strCache>
            </c:strRef>
          </c:cat>
          <c:val>
            <c:numRef>
              <c:f>'יעד מול ביצוע'!$C$122:$C$127</c:f>
              <c:numCache>
                <c:formatCode>General</c:formatCode>
                <c:ptCount val="6"/>
                <c:pt idx="0">
                  <c:v>70</c:v>
                </c:pt>
                <c:pt idx="1">
                  <c:v>70</c:v>
                </c:pt>
                <c:pt idx="2">
                  <c:v>80</c:v>
                </c:pt>
                <c:pt idx="3">
                  <c:v>85</c:v>
                </c:pt>
                <c:pt idx="4">
                  <c:v>85</c:v>
                </c:pt>
                <c:pt idx="5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EF-4291-824D-08FA0274A0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526911640"/>
        <c:axId val="526904096"/>
      </c:barChart>
      <c:barChart>
        <c:barDir val="col"/>
        <c:grouping val="clustered"/>
        <c:varyColors val="0"/>
        <c:ser>
          <c:idx val="0"/>
          <c:order val="1"/>
          <c:tx>
            <c:strRef>
              <c:f>'יעד מול ביצוע'!$B$121</c:f>
              <c:strCache>
                <c:ptCount val="1"/>
                <c:pt idx="0">
                  <c:v>ביצוע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'יעד מול ביצוע'!$A$122:$A$127</c:f>
              <c:strCache>
                <c:ptCount val="6"/>
                <c:pt idx="0">
                  <c:v>מוצר 1</c:v>
                </c:pt>
                <c:pt idx="1">
                  <c:v>מוצר 2</c:v>
                </c:pt>
                <c:pt idx="2">
                  <c:v>מוצר 3</c:v>
                </c:pt>
                <c:pt idx="3">
                  <c:v>מוצר 4</c:v>
                </c:pt>
                <c:pt idx="4">
                  <c:v>מוצר 5</c:v>
                </c:pt>
                <c:pt idx="5">
                  <c:v>מוצר 6</c:v>
                </c:pt>
              </c:strCache>
            </c:strRef>
          </c:cat>
          <c:val>
            <c:numRef>
              <c:f>'יעד מול ביצוע'!$B$122:$B$127</c:f>
              <c:numCache>
                <c:formatCode>General</c:formatCode>
                <c:ptCount val="6"/>
                <c:pt idx="0">
                  <c:v>56</c:v>
                </c:pt>
                <c:pt idx="1">
                  <c:v>58</c:v>
                </c:pt>
                <c:pt idx="2">
                  <c:v>67</c:v>
                </c:pt>
                <c:pt idx="3">
                  <c:v>63</c:v>
                </c:pt>
                <c:pt idx="4">
                  <c:v>75</c:v>
                </c:pt>
                <c:pt idx="5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EF-4291-824D-08FA0274A0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1750913711"/>
        <c:axId val="1750922031"/>
      </c:barChart>
      <c:catAx>
        <c:axId val="526911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EconSansCnd"/>
                <a:ea typeface="+mn-ea"/>
                <a:cs typeface="Open Sans Hebrew Condensed" panose="00000506000000000000" pitchFamily="2" charset="-79"/>
              </a:defRPr>
            </a:pPr>
            <a:endParaRPr lang="he-IL"/>
          </a:p>
        </c:txPr>
        <c:crossAx val="526904096"/>
        <c:crosses val="autoZero"/>
        <c:auto val="1"/>
        <c:lblAlgn val="ctr"/>
        <c:lblOffset val="100"/>
        <c:noMultiLvlLbl val="0"/>
      </c:catAx>
      <c:valAx>
        <c:axId val="526904096"/>
        <c:scaling>
          <c:orientation val="minMax"/>
          <c:max val="100"/>
        </c:scaling>
        <c:delete val="1"/>
        <c:axPos val="l"/>
        <c:numFmt formatCode="#,##0" sourceLinked="0"/>
        <c:majorTickMark val="out"/>
        <c:minorTickMark val="none"/>
        <c:tickLblPos val="nextTo"/>
        <c:crossAx val="526911640"/>
        <c:crosses val="autoZero"/>
        <c:crossBetween val="between"/>
      </c:valAx>
      <c:valAx>
        <c:axId val="1750922031"/>
        <c:scaling>
          <c:orientation val="minMax"/>
          <c:max val="100"/>
        </c:scaling>
        <c:delete val="1"/>
        <c:axPos val="r"/>
        <c:numFmt formatCode="General" sourceLinked="1"/>
        <c:majorTickMark val="out"/>
        <c:minorTickMark val="none"/>
        <c:tickLblPos val="nextTo"/>
        <c:crossAx val="1750913711"/>
        <c:crosses val="max"/>
        <c:crossBetween val="between"/>
      </c:valAx>
      <c:catAx>
        <c:axId val="175091371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092203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1000270048154845E-2"/>
          <c:y val="3.4709397626251463E-2"/>
          <c:w val="0.96899972995184513"/>
          <c:h val="0.81336874221498356"/>
        </c:manualLayout>
      </c:layout>
      <c:lineChart>
        <c:grouping val="standard"/>
        <c:varyColors val="0"/>
        <c:ser>
          <c:idx val="0"/>
          <c:order val="0"/>
          <c:tx>
            <c:strRef>
              <c:f>'ביצוע מול יעד'!$F$1</c:f>
              <c:strCache>
                <c:ptCount val="1"/>
                <c:pt idx="0">
                  <c:v>מרחק מיעד</c:v>
                </c:pt>
              </c:strCache>
            </c:strRef>
          </c:tx>
          <c:spPr>
            <a:ln w="19050" cap="rnd">
              <a:solidFill>
                <a:sysClr val="window" lastClr="FFFFFF">
                  <a:lumMod val="85000"/>
                </a:sysClr>
              </a:solidFill>
              <a:round/>
            </a:ln>
            <a:effectLst/>
          </c:spPr>
          <c:marker>
            <c:symbol val="none"/>
          </c:marker>
          <c:cat>
            <c:numRef>
              <c:f>'ביצוע מול יעד'!$C$2:$C$7</c:f>
              <c:numCache>
                <c:formatCode>mmm</c:formatCode>
                <c:ptCount val="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</c:numCache>
            </c:numRef>
          </c:cat>
          <c:val>
            <c:numRef>
              <c:f>'ביצוע מול יעד'!$F$2:$F$7</c:f>
              <c:numCache>
                <c:formatCode>#,##0</c:formatCode>
                <c:ptCount val="6"/>
                <c:pt idx="0">
                  <c:v>1930</c:v>
                </c:pt>
                <c:pt idx="1">
                  <c:v>6094</c:v>
                </c:pt>
                <c:pt idx="2">
                  <c:v>13528</c:v>
                </c:pt>
                <c:pt idx="3">
                  <c:v>7955</c:v>
                </c:pt>
                <c:pt idx="4">
                  <c:v>6789</c:v>
                </c:pt>
                <c:pt idx="5">
                  <c:v>6270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11-4AE6-BFA9-53F991F4E4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8482751"/>
        <c:axId val="513257519"/>
      </c:lineChart>
      <c:dateAx>
        <c:axId val="498482751"/>
        <c:scaling>
          <c:orientation val="minMax"/>
        </c:scaling>
        <c:delete val="0"/>
        <c:axPos val="b"/>
        <c:numFmt formatCode="mmm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EconSansCnd"/>
                <a:ea typeface="+mn-ea"/>
                <a:cs typeface="Calibri" panose="020F0502020204030204" pitchFamily="34" charset="0"/>
              </a:defRPr>
            </a:pPr>
            <a:endParaRPr lang="he-IL"/>
          </a:p>
        </c:txPr>
        <c:crossAx val="513257519"/>
        <c:crosses val="autoZero"/>
        <c:auto val="1"/>
        <c:lblOffset val="100"/>
        <c:baseTimeUnit val="months"/>
      </c:dateAx>
      <c:valAx>
        <c:axId val="513257519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984827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he-IL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0518912814943487E-2"/>
          <c:y val="6.4814693380517222E-2"/>
          <c:w val="0.88622476502886272"/>
          <c:h val="0.72574289686560023"/>
        </c:manualLayout>
      </c:layout>
      <c:lineChart>
        <c:grouping val="standard"/>
        <c:varyColors val="0"/>
        <c:ser>
          <c:idx val="0"/>
          <c:order val="0"/>
          <c:tx>
            <c:strRef>
              <c:f>'גרף קו (2)'!$B$1</c:f>
              <c:strCache>
                <c:ptCount val="1"/>
                <c:pt idx="0">
                  <c:v>שירלי</c:v>
                </c:pt>
              </c:strCache>
            </c:strRef>
          </c:tx>
          <c:spPr>
            <a:ln w="34925" cap="rnd">
              <a:solidFill>
                <a:sysClr val="windowText" lastClr="00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19050" cap="rnd">
                <a:solidFill>
                  <a:sysClr val="windowText" lastClr="00000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BA9-44A1-B0DE-BD08050A5F32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34925" cap="rnd">
                <a:solidFill>
                  <a:sysClr val="windowText" lastClr="000000"/>
                </a:solidFill>
                <a:prstDash val="solid"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BA9-44A1-B0DE-BD08050A5F32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34925" cap="rnd">
                <a:solidFill>
                  <a:sysClr val="windowText" lastClr="000000"/>
                </a:solidFill>
                <a:prstDash val="solid"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BA9-44A1-B0DE-BD08050A5F32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34925" cap="rnd">
                <a:solidFill>
                  <a:sysClr val="windowText" lastClr="000000"/>
                </a:solidFill>
                <a:prstDash val="solid"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BA9-44A1-B0DE-BD08050A5F32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34925" cap="rnd">
                <a:solidFill>
                  <a:sysClr val="windowText" lastClr="000000"/>
                </a:solidFill>
                <a:prstDash val="solid"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BA9-44A1-B0DE-BD08050A5F32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34925" cap="rnd">
                <a:solidFill>
                  <a:sysClr val="windowText" lastClr="00000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3BA9-44A1-B0DE-BD08050A5F32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34925" cap="rnd">
                <a:solidFill>
                  <a:sysClr val="windowText" lastClr="00000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3BA9-44A1-B0DE-BD08050A5F32}"/>
              </c:ext>
            </c:extLst>
          </c:dPt>
          <c:dPt>
            <c:idx val="11"/>
            <c:marker>
              <c:symbol val="none"/>
            </c:marker>
            <c:bubble3D val="0"/>
            <c:spPr>
              <a:ln w="34925" cap="rnd">
                <a:solidFill>
                  <a:sysClr val="windowText" lastClr="00000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3BA9-44A1-B0DE-BD08050A5F32}"/>
              </c:ext>
            </c:extLst>
          </c:dPt>
          <c:cat>
            <c:numRef>
              <c:f>'גרף קו (2)'!$A$2:$A$13</c:f>
              <c:numCache>
                <c:formatCode>mmm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'גרף קו (2)'!$B$2:$B$13</c:f>
              <c:numCache>
                <c:formatCode>0%</c:formatCode>
                <c:ptCount val="12"/>
                <c:pt idx="0">
                  <c:v>0.55000000000000004</c:v>
                </c:pt>
                <c:pt idx="1">
                  <c:v>0.56999999999999995</c:v>
                </c:pt>
                <c:pt idx="2">
                  <c:v>0.59</c:v>
                </c:pt>
                <c:pt idx="3">
                  <c:v>0.62</c:v>
                </c:pt>
                <c:pt idx="4">
                  <c:v>0.65</c:v>
                </c:pt>
                <c:pt idx="5">
                  <c:v>0.53</c:v>
                </c:pt>
                <c:pt idx="6">
                  <c:v>0.49</c:v>
                </c:pt>
                <c:pt idx="7">
                  <c:v>0.45</c:v>
                </c:pt>
                <c:pt idx="8">
                  <c:v>0.39</c:v>
                </c:pt>
                <c:pt idx="9">
                  <c:v>0.56999999999999995</c:v>
                </c:pt>
                <c:pt idx="10">
                  <c:v>0.75</c:v>
                </c:pt>
                <c:pt idx="11">
                  <c:v>0.81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0-3BA9-44A1-B0DE-BD08050A5F32}"/>
            </c:ext>
          </c:extLst>
        </c:ser>
        <c:ser>
          <c:idx val="1"/>
          <c:order val="1"/>
          <c:tx>
            <c:strRef>
              <c:f>'גרף קו (2)'!$C$1</c:f>
              <c:strCache>
                <c:ptCount val="1"/>
                <c:pt idx="0">
                  <c:v>ערן</c:v>
                </c:pt>
              </c:strCache>
            </c:strRef>
          </c:tx>
          <c:spPr>
            <a:ln w="34925" cap="rnd">
              <a:solidFill>
                <a:srgbClr val="8000FF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'גרף קו (2)'!$A$2:$A$13</c:f>
              <c:numCache>
                <c:formatCode>mmm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'גרף קו (2)'!$C$2:$C$13</c:f>
              <c:numCache>
                <c:formatCode>0%</c:formatCode>
                <c:ptCount val="12"/>
                <c:pt idx="0">
                  <c:v>0.82</c:v>
                </c:pt>
                <c:pt idx="1">
                  <c:v>0.83</c:v>
                </c:pt>
                <c:pt idx="2">
                  <c:v>0.79</c:v>
                </c:pt>
                <c:pt idx="3">
                  <c:v>0.81</c:v>
                </c:pt>
                <c:pt idx="4">
                  <c:v>0.82</c:v>
                </c:pt>
                <c:pt idx="5">
                  <c:v>0.77</c:v>
                </c:pt>
                <c:pt idx="6">
                  <c:v>0.84</c:v>
                </c:pt>
                <c:pt idx="7">
                  <c:v>0.86</c:v>
                </c:pt>
                <c:pt idx="8">
                  <c:v>0.75</c:v>
                </c:pt>
                <c:pt idx="9">
                  <c:v>0.71</c:v>
                </c:pt>
                <c:pt idx="10">
                  <c:v>0.69</c:v>
                </c:pt>
                <c:pt idx="11">
                  <c:v>0.65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1-3BA9-44A1-B0DE-BD08050A5F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90697984"/>
        <c:axId val="1190701312"/>
      </c:lineChart>
      <c:dateAx>
        <c:axId val="1190697984"/>
        <c:scaling>
          <c:orientation val="minMax"/>
        </c:scaling>
        <c:delete val="0"/>
        <c:axPos val="b"/>
        <c:numFmt formatCode="mm" sourceLinked="0"/>
        <c:majorTickMark val="none"/>
        <c:minorTickMark val="none"/>
        <c:tickLblPos val="nextTo"/>
        <c:spPr>
          <a:noFill/>
          <a:ln w="1270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Fb JabutinskiEng Light" pitchFamily="2" charset="77"/>
                <a:ea typeface="+mn-ea"/>
                <a:cs typeface="Open Sans Hebrew Condensed" panose="00000506000000000000" pitchFamily="2" charset="-79"/>
              </a:defRPr>
            </a:pPr>
            <a:endParaRPr lang="he-IL"/>
          </a:p>
        </c:txPr>
        <c:crossAx val="1190701312"/>
        <c:crosses val="autoZero"/>
        <c:auto val="1"/>
        <c:lblOffset val="100"/>
        <c:baseTimeUnit val="months"/>
      </c:dateAx>
      <c:valAx>
        <c:axId val="1190701312"/>
        <c:scaling>
          <c:orientation val="minMax"/>
          <c:max val="1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190697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0518912814943487E-2"/>
          <c:y val="6.4814693380517222E-2"/>
          <c:w val="0.88622476502886272"/>
          <c:h val="0.72574289686560023"/>
        </c:manualLayout>
      </c:layout>
      <c:lineChart>
        <c:grouping val="standard"/>
        <c:varyColors val="0"/>
        <c:ser>
          <c:idx val="0"/>
          <c:order val="0"/>
          <c:tx>
            <c:strRef>
              <c:f>'גרף קו (2)'!$B$1</c:f>
              <c:strCache>
                <c:ptCount val="1"/>
                <c:pt idx="0">
                  <c:v>שירלי</c:v>
                </c:pt>
              </c:strCache>
            </c:strRef>
          </c:tx>
          <c:spPr>
            <a:ln w="34925" cap="rnd">
              <a:solidFill>
                <a:sysClr val="windowText" lastClr="00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19050" cap="rnd">
                <a:solidFill>
                  <a:sysClr val="windowText" lastClr="00000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4DC-4D0E-86F4-A702E30142D9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34925" cap="rnd">
                <a:solidFill>
                  <a:sysClr val="windowText" lastClr="000000"/>
                </a:solidFill>
                <a:prstDash val="solid"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4DC-4D0E-86F4-A702E30142D9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34925" cap="rnd">
                <a:solidFill>
                  <a:sysClr val="windowText" lastClr="000000"/>
                </a:solidFill>
                <a:prstDash val="solid"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4DC-4D0E-86F4-A702E30142D9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34925" cap="rnd">
                <a:solidFill>
                  <a:sysClr val="windowText" lastClr="000000"/>
                </a:solidFill>
                <a:prstDash val="solid"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4DC-4D0E-86F4-A702E30142D9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34925" cap="rnd">
                <a:solidFill>
                  <a:sysClr val="windowText" lastClr="000000"/>
                </a:solidFill>
                <a:prstDash val="solid"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4DC-4D0E-86F4-A702E30142D9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34925" cap="rnd">
                <a:solidFill>
                  <a:sysClr val="windowText" lastClr="00000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4DC-4D0E-86F4-A702E30142D9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34925" cap="rnd">
                <a:solidFill>
                  <a:sysClr val="windowText" lastClr="00000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4DC-4D0E-86F4-A702E30142D9}"/>
              </c:ext>
            </c:extLst>
          </c:dPt>
          <c:dPt>
            <c:idx val="11"/>
            <c:marker>
              <c:symbol val="none"/>
            </c:marker>
            <c:bubble3D val="0"/>
            <c:spPr>
              <a:ln w="34925" cap="rnd">
                <a:solidFill>
                  <a:sysClr val="windowText" lastClr="00000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A4DC-4D0E-86F4-A702E30142D9}"/>
              </c:ext>
            </c:extLst>
          </c:dPt>
          <c:cat>
            <c:numRef>
              <c:f>'גרף קו (2)'!$A$2:$A$13</c:f>
              <c:numCache>
                <c:formatCode>mmm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'גרף קו (2)'!$B$2:$B$13</c:f>
              <c:numCache>
                <c:formatCode>0%</c:formatCode>
                <c:ptCount val="12"/>
                <c:pt idx="0">
                  <c:v>0.55000000000000004</c:v>
                </c:pt>
                <c:pt idx="1">
                  <c:v>0.56999999999999995</c:v>
                </c:pt>
                <c:pt idx="2">
                  <c:v>0.59</c:v>
                </c:pt>
                <c:pt idx="3">
                  <c:v>0.62</c:v>
                </c:pt>
                <c:pt idx="4">
                  <c:v>0.65</c:v>
                </c:pt>
                <c:pt idx="5">
                  <c:v>0.53</c:v>
                </c:pt>
                <c:pt idx="6">
                  <c:v>0.49</c:v>
                </c:pt>
                <c:pt idx="7">
                  <c:v>0.45</c:v>
                </c:pt>
                <c:pt idx="8">
                  <c:v>0.39</c:v>
                </c:pt>
                <c:pt idx="9">
                  <c:v>0.56999999999999995</c:v>
                </c:pt>
                <c:pt idx="10">
                  <c:v>0.75</c:v>
                </c:pt>
                <c:pt idx="11">
                  <c:v>0.81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0-A4DC-4D0E-86F4-A702E30142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90697984"/>
        <c:axId val="1190701312"/>
      </c:lineChart>
      <c:dateAx>
        <c:axId val="1190697984"/>
        <c:scaling>
          <c:orientation val="minMax"/>
        </c:scaling>
        <c:delete val="0"/>
        <c:axPos val="b"/>
        <c:numFmt formatCode="mm" sourceLinked="0"/>
        <c:majorTickMark val="none"/>
        <c:minorTickMark val="none"/>
        <c:tickLblPos val="nextTo"/>
        <c:spPr>
          <a:noFill/>
          <a:ln w="1270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Fb JabutinskiEng Light" pitchFamily="2" charset="77"/>
                <a:ea typeface="+mn-ea"/>
                <a:cs typeface="Open Sans Hebrew Condensed" panose="00000506000000000000" pitchFamily="2" charset="-79"/>
              </a:defRPr>
            </a:pPr>
            <a:endParaRPr lang="he-IL"/>
          </a:p>
        </c:txPr>
        <c:crossAx val="1190701312"/>
        <c:crosses val="autoZero"/>
        <c:auto val="1"/>
        <c:lblOffset val="100"/>
        <c:baseTimeUnit val="months"/>
      </c:dateAx>
      <c:valAx>
        <c:axId val="1190701312"/>
        <c:scaling>
          <c:orientation val="minMax"/>
          <c:max val="1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190697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0518912814943487E-2"/>
          <c:y val="6.4814693380517222E-2"/>
          <c:w val="0.88622476502886272"/>
          <c:h val="0.72574289686560023"/>
        </c:manualLayout>
      </c:layout>
      <c:lineChart>
        <c:grouping val="standard"/>
        <c:varyColors val="0"/>
        <c:ser>
          <c:idx val="0"/>
          <c:order val="0"/>
          <c:tx>
            <c:strRef>
              <c:f>'גרף קו (2)'!$B$1</c:f>
              <c:strCache>
                <c:ptCount val="1"/>
                <c:pt idx="0">
                  <c:v>שירלי</c:v>
                </c:pt>
              </c:strCache>
            </c:strRef>
          </c:tx>
          <c:spPr>
            <a:ln w="34925" cap="rnd">
              <a:solidFill>
                <a:sysClr val="windowText" lastClr="00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19050" cap="rnd">
                <a:solidFill>
                  <a:sysClr val="windowText" lastClr="00000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8EE-495B-8447-94D29ACDC4D4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34925" cap="rnd">
                <a:solidFill>
                  <a:sysClr val="windowText" lastClr="000000"/>
                </a:solidFill>
                <a:prstDash val="solid"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8EE-495B-8447-94D29ACDC4D4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34925" cap="rnd">
                <a:solidFill>
                  <a:sysClr val="windowText" lastClr="000000"/>
                </a:solidFill>
                <a:prstDash val="solid"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8EE-495B-8447-94D29ACDC4D4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34925" cap="rnd">
                <a:solidFill>
                  <a:sysClr val="windowText" lastClr="000000"/>
                </a:solidFill>
                <a:prstDash val="solid"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8EE-495B-8447-94D29ACDC4D4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34925" cap="rnd">
                <a:solidFill>
                  <a:sysClr val="windowText" lastClr="000000"/>
                </a:solidFill>
                <a:prstDash val="solid"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8EE-495B-8447-94D29ACDC4D4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34925" cap="rnd">
                <a:solidFill>
                  <a:sysClr val="windowText" lastClr="00000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8EE-495B-8447-94D29ACDC4D4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34925" cap="rnd">
                <a:solidFill>
                  <a:sysClr val="windowText" lastClr="00000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78EE-495B-8447-94D29ACDC4D4}"/>
              </c:ext>
            </c:extLst>
          </c:dPt>
          <c:dPt>
            <c:idx val="11"/>
            <c:marker>
              <c:symbol val="none"/>
            </c:marker>
            <c:bubble3D val="0"/>
            <c:spPr>
              <a:ln w="34925" cap="rnd">
                <a:solidFill>
                  <a:sysClr val="windowText" lastClr="00000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78EE-495B-8447-94D29ACDC4D4}"/>
              </c:ext>
            </c:extLst>
          </c:dPt>
          <c:cat>
            <c:numRef>
              <c:f>'גרף קו (2)'!$A$2:$A$13</c:f>
              <c:numCache>
                <c:formatCode>mmm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'גרף קו (2)'!$B$2:$B$13</c:f>
              <c:numCache>
                <c:formatCode>0%</c:formatCode>
                <c:ptCount val="12"/>
                <c:pt idx="0">
                  <c:v>0.55000000000000004</c:v>
                </c:pt>
                <c:pt idx="1">
                  <c:v>0.56999999999999995</c:v>
                </c:pt>
                <c:pt idx="2">
                  <c:v>0.59</c:v>
                </c:pt>
                <c:pt idx="3">
                  <c:v>0.62</c:v>
                </c:pt>
                <c:pt idx="4">
                  <c:v>0.65</c:v>
                </c:pt>
                <c:pt idx="5">
                  <c:v>0.53</c:v>
                </c:pt>
                <c:pt idx="6">
                  <c:v>0.49</c:v>
                </c:pt>
                <c:pt idx="7">
                  <c:v>0.45</c:v>
                </c:pt>
                <c:pt idx="8">
                  <c:v>0.39</c:v>
                </c:pt>
                <c:pt idx="9">
                  <c:v>0.56999999999999995</c:v>
                </c:pt>
                <c:pt idx="10">
                  <c:v>0.75</c:v>
                </c:pt>
                <c:pt idx="11">
                  <c:v>0.81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0-78EE-495B-8447-94D29ACDC4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90697984"/>
        <c:axId val="1190701312"/>
      </c:lineChart>
      <c:dateAx>
        <c:axId val="1190697984"/>
        <c:scaling>
          <c:orientation val="minMax"/>
        </c:scaling>
        <c:delete val="0"/>
        <c:axPos val="b"/>
        <c:numFmt formatCode="mm" sourceLinked="0"/>
        <c:majorTickMark val="none"/>
        <c:minorTickMark val="none"/>
        <c:tickLblPos val="nextTo"/>
        <c:spPr>
          <a:noFill/>
          <a:ln w="1270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Fb JabutinskiEng Light" pitchFamily="2" charset="77"/>
                <a:ea typeface="+mn-ea"/>
                <a:cs typeface="Open Sans Hebrew Condensed" panose="00000506000000000000" pitchFamily="2" charset="-79"/>
              </a:defRPr>
            </a:pPr>
            <a:endParaRPr lang="he-IL"/>
          </a:p>
        </c:txPr>
        <c:crossAx val="1190701312"/>
        <c:crosses val="autoZero"/>
        <c:auto val="1"/>
        <c:lblOffset val="100"/>
        <c:baseTimeUnit val="months"/>
      </c:dateAx>
      <c:valAx>
        <c:axId val="1190701312"/>
        <c:scaling>
          <c:orientation val="minMax"/>
          <c:max val="1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190697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774118632599093E-2"/>
          <c:y val="5.6137831973058994E-2"/>
          <c:w val="0.95790318741765135"/>
          <c:h val="0.858741332317697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ביצוע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130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A945-4412-BD9A-B535FEE1DB80}"/>
              </c:ext>
            </c:extLst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945-4412-BD9A-B535FEE1DB80}"/>
              </c:ext>
            </c:extLst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009-4F24-8017-45496B86C9C8}"/>
              </c:ext>
            </c:extLst>
          </c:dPt>
          <c:cat>
            <c:strRef>
              <c:f>גיליון1!$A$2:$A$4</c:f>
              <c:strCache>
                <c:ptCount val="3"/>
                <c:pt idx="0">
                  <c:v>RED PEOPLE</c:v>
                </c:pt>
                <c:pt idx="1">
                  <c:v>PURPLE PEOPLE</c:v>
                </c:pt>
                <c:pt idx="2">
                  <c:v>BLUE PEOPLE</c:v>
                </c:pt>
              </c:strCache>
            </c:strRef>
          </c:cat>
          <c:val>
            <c:numRef>
              <c:f>גיליון1!$B$2:$B$4</c:f>
              <c:numCache>
                <c:formatCode>General</c:formatCode>
                <c:ptCount val="3"/>
                <c:pt idx="0">
                  <c:v>80</c:v>
                </c:pt>
                <c:pt idx="1">
                  <c:v>140</c:v>
                </c:pt>
                <c:pt idx="2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45-4412-BD9A-B535FEE1DB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9"/>
        <c:overlap val="-27"/>
        <c:axId val="1660200624"/>
        <c:axId val="1660203952"/>
      </c:barChart>
      <c:catAx>
        <c:axId val="166020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660203952"/>
        <c:crosses val="autoZero"/>
        <c:auto val="1"/>
        <c:lblAlgn val="ctr"/>
        <c:lblOffset val="100"/>
        <c:noMultiLvlLbl val="0"/>
      </c:catAx>
      <c:valAx>
        <c:axId val="1660203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60200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16634158246568"/>
          <c:y val="0.19459376127640901"/>
          <c:w val="0.51088719842223107"/>
          <c:h val="0.85272152851275373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7A-40A3-9C58-03284F771992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7A-40A3-9C58-03284F771992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D7A-40A3-9C58-03284F771992}"/>
              </c:ext>
            </c:extLst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D7A-40A3-9C58-03284F771992}"/>
              </c:ext>
            </c:extLst>
          </c:dPt>
          <c:dPt>
            <c:idx val="4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D7A-40A3-9C58-03284F771992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D7A-40A3-9C58-03284F771992}"/>
              </c:ext>
            </c:extLst>
          </c:dPt>
          <c:val>
            <c:numLit>
              <c:formatCode>General</c:formatCode>
              <c:ptCount val="6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5</c:v>
              </c:pt>
            </c:numLit>
          </c:val>
          <c:extLst>
            <c:ext xmlns:c16="http://schemas.microsoft.com/office/drawing/2014/chart" uri="{C3380CC4-5D6E-409C-BE32-E72D297353CC}">
              <c16:uniqueId val="{0000000C-4D7A-40A3-9C58-03284F7719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75"/>
      </c:doughnutChart>
      <c:pieChart>
        <c:varyColors val="1"/>
        <c:ser>
          <c:idx val="1"/>
          <c:order val="1"/>
          <c:spPr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4D7A-40A3-9C58-03284F771992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4D7A-40A3-9C58-03284F771992}"/>
              </c:ext>
            </c:extLst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4D7A-40A3-9C58-03284F771992}"/>
              </c:ext>
            </c:extLst>
          </c:dPt>
          <c:val>
            <c:numRef>
              <c:f>MAIN!$B$19:$B$21</c:f>
              <c:numCache>
                <c:formatCode>#,##0,\K</c:formatCode>
                <c:ptCount val="3"/>
                <c:pt idx="0">
                  <c:v>7085108.4624600969</c:v>
                </c:pt>
                <c:pt idx="1">
                  <c:v>209665.94913982548</c:v>
                </c:pt>
                <c:pt idx="2">
                  <c:v>8386637.9655930186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4D7A-40A3-9C58-03284F7719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47011968587601"/>
          <c:y val="0.10005046184414386"/>
          <c:w val="0.66409012170620652"/>
          <c:h val="0.699763854338733"/>
        </c:manualLayout>
      </c:layout>
      <c:doughnutChart>
        <c:varyColors val="1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ysClr val="windowText" lastClr="000000"/>
              </a:solidFill>
            </a:ln>
          </c:spPr>
          <c:explosion val="10"/>
          <c:dPt>
            <c:idx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93-4F3D-A3D2-00B5B0142FAD}"/>
              </c:ext>
            </c:extLst>
          </c:dPt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93-4F3D-A3D2-00B5B0142FAD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F93-4F3D-A3D2-00B5B0142FAD}"/>
              </c:ext>
            </c:extLst>
          </c:dPt>
          <c:dPt>
            <c:idx val="3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F93-4F3D-A3D2-00B5B0142FAD}"/>
              </c:ext>
            </c:extLst>
          </c:dPt>
          <c:dPt>
            <c:idx val="4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F93-4F3D-A3D2-00B5B0142FAD}"/>
              </c:ext>
            </c:extLst>
          </c:dPt>
          <c:dPt>
            <c:idx val="5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F93-4F3D-A3D2-00B5B0142FAD}"/>
              </c:ext>
            </c:extLst>
          </c:dPt>
          <c:dPt>
            <c:idx val="6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F93-4F3D-A3D2-00B5B0142FAD}"/>
              </c:ext>
            </c:extLst>
          </c:dPt>
          <c:dPt>
            <c:idx val="7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F93-4F3D-A3D2-00B5B0142FAD}"/>
              </c:ext>
            </c:extLst>
          </c:dPt>
          <c:dPt>
            <c:idx val="8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F93-4F3D-A3D2-00B5B0142FAD}"/>
              </c:ext>
            </c:extLst>
          </c:dPt>
          <c:dPt>
            <c:idx val="9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F93-4F3D-A3D2-00B5B0142FAD}"/>
              </c:ext>
            </c:extLst>
          </c:dPt>
          <c:dPt>
            <c:idx val="1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F93-4F3D-A3D2-00B5B0142FAD}"/>
              </c:ext>
            </c:extLst>
          </c:dPt>
          <c:dPt>
            <c:idx val="1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5F93-4F3D-A3D2-00B5B0142FAD}"/>
              </c:ext>
            </c:extLst>
          </c:dPt>
          <c:dPt>
            <c:idx val="1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5F93-4F3D-A3D2-00B5B0142FAD}"/>
              </c:ext>
            </c:extLst>
          </c:dPt>
          <c:dPt>
            <c:idx val="13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5F93-4F3D-A3D2-00B5B0142FAD}"/>
              </c:ext>
            </c:extLst>
          </c:dPt>
          <c:dPt>
            <c:idx val="14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5F93-4F3D-A3D2-00B5B0142FAD}"/>
              </c:ext>
            </c:extLst>
          </c:dPt>
          <c:dPt>
            <c:idx val="15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5F93-4F3D-A3D2-00B5B0142FAD}"/>
              </c:ext>
            </c:extLst>
          </c:dPt>
          <c:dPt>
            <c:idx val="16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5F93-4F3D-A3D2-00B5B0142FAD}"/>
              </c:ext>
            </c:extLst>
          </c:dPt>
          <c:dPt>
            <c:idx val="17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5F93-4F3D-A3D2-00B5B0142FAD}"/>
              </c:ext>
            </c:extLst>
          </c:dPt>
          <c:dPt>
            <c:idx val="18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5F93-4F3D-A3D2-00B5B0142FAD}"/>
              </c:ext>
            </c:extLst>
          </c:dPt>
          <c:dPt>
            <c:idx val="19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5F93-4F3D-A3D2-00B5B0142FAD}"/>
              </c:ext>
            </c:extLst>
          </c:dPt>
          <c:val>
            <c:numLit>
              <c:formatCode>General</c:formatCode>
              <c:ptCount val="20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  <c:pt idx="6">
                <c:v>1</c:v>
              </c:pt>
              <c:pt idx="7">
                <c:v>1</c:v>
              </c:pt>
              <c:pt idx="8">
                <c:v>1</c:v>
              </c:pt>
              <c:pt idx="9">
                <c:v>1</c:v>
              </c:pt>
              <c:pt idx="10">
                <c:v>1</c:v>
              </c:pt>
              <c:pt idx="11">
                <c:v>1</c:v>
              </c:pt>
              <c:pt idx="12">
                <c:v>1</c:v>
              </c:pt>
              <c:pt idx="13">
                <c:v>1</c:v>
              </c:pt>
              <c:pt idx="14">
                <c:v>1</c:v>
              </c:pt>
              <c:pt idx="15">
                <c:v>1</c:v>
              </c:pt>
              <c:pt idx="16">
                <c:v>1</c:v>
              </c:pt>
              <c:pt idx="17">
                <c:v>1</c:v>
              </c:pt>
              <c:pt idx="18">
                <c:v>1</c:v>
              </c:pt>
              <c:pt idx="19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28-5F93-4F3D-A3D2-00B5B0142F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  <c:holeSize val="65"/>
      </c:doughnutChart>
      <c:doughnutChart>
        <c:varyColors val="1"/>
        <c:ser>
          <c:idx val="1"/>
          <c:order val="1"/>
          <c:spPr>
            <a:ln>
              <a:solidFill>
                <a:sysClr val="windowText" lastClr="000000"/>
              </a:solidFill>
            </a:ln>
          </c:spPr>
          <c:dPt>
            <c:idx val="0"/>
            <c:bubble3D val="0"/>
            <c:spPr>
              <a:noFill/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A-5F93-4F3D-A3D2-00B5B0142FAD}"/>
              </c:ext>
            </c:extLst>
          </c:dPt>
          <c:dPt>
            <c:idx val="1"/>
            <c:bubble3D val="0"/>
            <c:spPr>
              <a:solidFill>
                <a:srgbClr val="FFFFFF">
                  <a:alpha val="60000"/>
                </a:srgbClr>
              </a:solidFill>
              <a:ln w="381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C-5F93-4F3D-A3D2-00B5B0142FAD}"/>
              </c:ext>
            </c:extLst>
          </c:dPt>
          <c:val>
            <c:numRef>
              <c:f>'ספידומטר '!$B$27:$C$27</c:f>
              <c:numCache>
                <c:formatCode>0%</c:formatCode>
                <c:ptCount val="2"/>
                <c:pt idx="0">
                  <c:v>0.87</c:v>
                </c:pt>
                <c:pt idx="1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5F93-4F3D-A3D2-00B5B0142F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tx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7.0460473559065595E-2"/>
          <c:w val="0.89174728762769384"/>
          <c:h val="0.816702277646845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'יעד מול ביצוע'!$B$66</c:f>
              <c:strCache>
                <c:ptCount val="1"/>
                <c:pt idx="0">
                  <c:v>ביצוע</c:v>
                </c:pt>
              </c:strCache>
            </c:strRef>
          </c:tx>
          <c:spPr>
            <a:solidFill>
              <a:srgbClr val="D0D0D0"/>
            </a:solidFill>
            <a:ln>
              <a:noFill/>
            </a:ln>
            <a:effectLst/>
          </c:spPr>
          <c:invertIfNegative val="0"/>
          <c:cat>
            <c:strRef>
              <c:f>'יעד מול ביצוע'!$A$67:$A$74</c:f>
              <c:strCache>
                <c:ptCount val="7"/>
                <c:pt idx="1">
                  <c:v>יום א'</c:v>
                </c:pt>
                <c:pt idx="2">
                  <c:v>יום ב'</c:v>
                </c:pt>
                <c:pt idx="3">
                  <c:v>יום ג'</c:v>
                </c:pt>
                <c:pt idx="4">
                  <c:v>יום ד'</c:v>
                </c:pt>
                <c:pt idx="5">
                  <c:v>יום ה'</c:v>
                </c:pt>
                <c:pt idx="6">
                  <c:v>יום ו'</c:v>
                </c:pt>
              </c:strCache>
            </c:strRef>
          </c:cat>
          <c:val>
            <c:numRef>
              <c:f>'יעד מול ביצוע'!$B$67:$B$74</c:f>
              <c:numCache>
                <c:formatCode>General</c:formatCode>
                <c:ptCount val="8"/>
                <c:pt idx="1">
                  <c:v>56</c:v>
                </c:pt>
                <c:pt idx="2">
                  <c:v>58</c:v>
                </c:pt>
                <c:pt idx="3">
                  <c:v>79</c:v>
                </c:pt>
                <c:pt idx="4">
                  <c:v>63</c:v>
                </c:pt>
                <c:pt idx="5">
                  <c:v>85</c:v>
                </c:pt>
                <c:pt idx="6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28-4F71-8839-B21BF46485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26911640"/>
        <c:axId val="526904096"/>
      </c:barChart>
      <c:lineChart>
        <c:grouping val="standard"/>
        <c:varyColors val="0"/>
        <c:ser>
          <c:idx val="1"/>
          <c:order val="1"/>
          <c:tx>
            <c:strRef>
              <c:f>'יעד מול ביצוע'!$C$66</c:f>
              <c:strCache>
                <c:ptCount val="1"/>
                <c:pt idx="0">
                  <c:v>יעד</c:v>
                </c:pt>
              </c:strCache>
            </c:strRef>
          </c:tx>
          <c:spPr>
            <a:ln w="12700" cap="rnd">
              <a:solidFill>
                <a:schemeClr val="bg1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'יעד מול ביצוע'!$A$67:$A$74</c:f>
              <c:strCache>
                <c:ptCount val="7"/>
                <c:pt idx="1">
                  <c:v>יום א'</c:v>
                </c:pt>
                <c:pt idx="2">
                  <c:v>יום ב'</c:v>
                </c:pt>
                <c:pt idx="3">
                  <c:v>יום ג'</c:v>
                </c:pt>
                <c:pt idx="4">
                  <c:v>יום ד'</c:v>
                </c:pt>
                <c:pt idx="5">
                  <c:v>יום ה'</c:v>
                </c:pt>
                <c:pt idx="6">
                  <c:v>יום ו'</c:v>
                </c:pt>
              </c:strCache>
            </c:strRef>
          </c:cat>
          <c:val>
            <c:numRef>
              <c:f>'יעד מול ביצוע'!$C$67:$C$74</c:f>
              <c:numCache>
                <c:formatCode>General</c:formatCode>
                <c:ptCount val="8"/>
                <c:pt idx="0">
                  <c:v>70</c:v>
                </c:pt>
                <c:pt idx="1">
                  <c:v>70</c:v>
                </c:pt>
                <c:pt idx="2">
                  <c:v>70</c:v>
                </c:pt>
                <c:pt idx="3">
                  <c:v>70</c:v>
                </c:pt>
                <c:pt idx="4">
                  <c:v>70</c:v>
                </c:pt>
                <c:pt idx="5">
                  <c:v>70</c:v>
                </c:pt>
                <c:pt idx="6">
                  <c:v>70</c:v>
                </c:pt>
                <c:pt idx="7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E28-4F71-8839-B21BF46485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6911640"/>
        <c:axId val="526904096"/>
      </c:lineChart>
      <c:catAx>
        <c:axId val="526911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EconSansCnd"/>
                <a:ea typeface="+mn-ea"/>
                <a:cs typeface="Open Sans Hebrew Condensed" panose="00000506000000000000" pitchFamily="2" charset="-79"/>
              </a:defRPr>
            </a:pPr>
            <a:endParaRPr lang="he-IL"/>
          </a:p>
        </c:txPr>
        <c:crossAx val="526904096"/>
        <c:crosses val="autoZero"/>
        <c:auto val="1"/>
        <c:lblAlgn val="ctr"/>
        <c:lblOffset val="100"/>
        <c:noMultiLvlLbl val="0"/>
      </c:catAx>
      <c:valAx>
        <c:axId val="526904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" b="0" i="0" u="none" strike="noStrike" kern="1200" baseline="0">
                <a:solidFill>
                  <a:schemeClr val="tx1"/>
                </a:solidFill>
                <a:latin typeface="EconSansCnd"/>
                <a:ea typeface="+mn-ea"/>
                <a:cs typeface="Open Sans Hebrew Condensed" panose="00000506000000000000" pitchFamily="2" charset="-79"/>
              </a:defRPr>
            </a:pPr>
            <a:endParaRPr lang="he-IL"/>
          </a:p>
        </c:txPr>
        <c:crossAx val="526911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664803996274661E-2"/>
          <c:y val="7.5319695492028604E-2"/>
          <c:w val="0.9682226843620354"/>
          <c:h val="0.8167022776468451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'יעד מול ביצוע'!$C$121</c:f>
              <c:strCache>
                <c:ptCount val="1"/>
                <c:pt idx="0">
                  <c:v>יעד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'יעד מול ביצוע'!$A$122:$A$127</c:f>
              <c:strCache>
                <c:ptCount val="6"/>
                <c:pt idx="0">
                  <c:v>מוצר 1</c:v>
                </c:pt>
                <c:pt idx="1">
                  <c:v>מוצר 2</c:v>
                </c:pt>
                <c:pt idx="2">
                  <c:v>מוצר 3</c:v>
                </c:pt>
                <c:pt idx="3">
                  <c:v>מוצר 4</c:v>
                </c:pt>
                <c:pt idx="4">
                  <c:v>מוצר 5</c:v>
                </c:pt>
                <c:pt idx="5">
                  <c:v>מוצר 6</c:v>
                </c:pt>
              </c:strCache>
            </c:strRef>
          </c:cat>
          <c:val>
            <c:numRef>
              <c:f>'יעד מול ביצוע'!$C$122:$C$127</c:f>
              <c:numCache>
                <c:formatCode>General</c:formatCode>
                <c:ptCount val="6"/>
                <c:pt idx="0">
                  <c:v>70</c:v>
                </c:pt>
                <c:pt idx="1">
                  <c:v>70</c:v>
                </c:pt>
                <c:pt idx="2">
                  <c:v>80</c:v>
                </c:pt>
                <c:pt idx="3">
                  <c:v>85</c:v>
                </c:pt>
                <c:pt idx="4">
                  <c:v>85</c:v>
                </c:pt>
                <c:pt idx="5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EF-4291-824D-08FA0274A0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526911640"/>
        <c:axId val="526904096"/>
      </c:barChart>
      <c:barChart>
        <c:barDir val="col"/>
        <c:grouping val="clustered"/>
        <c:varyColors val="0"/>
        <c:ser>
          <c:idx val="0"/>
          <c:order val="1"/>
          <c:tx>
            <c:strRef>
              <c:f>'יעד מול ביצוע'!$B$121</c:f>
              <c:strCache>
                <c:ptCount val="1"/>
                <c:pt idx="0">
                  <c:v>ביצוע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'יעד מול ביצוע'!$A$122:$A$127</c:f>
              <c:strCache>
                <c:ptCount val="6"/>
                <c:pt idx="0">
                  <c:v>מוצר 1</c:v>
                </c:pt>
                <c:pt idx="1">
                  <c:v>מוצר 2</c:v>
                </c:pt>
                <c:pt idx="2">
                  <c:v>מוצר 3</c:v>
                </c:pt>
                <c:pt idx="3">
                  <c:v>מוצר 4</c:v>
                </c:pt>
                <c:pt idx="4">
                  <c:v>מוצר 5</c:v>
                </c:pt>
                <c:pt idx="5">
                  <c:v>מוצר 6</c:v>
                </c:pt>
              </c:strCache>
            </c:strRef>
          </c:cat>
          <c:val>
            <c:numRef>
              <c:f>'יעד מול ביצוע'!$B$122:$B$127</c:f>
              <c:numCache>
                <c:formatCode>General</c:formatCode>
                <c:ptCount val="6"/>
                <c:pt idx="0">
                  <c:v>56</c:v>
                </c:pt>
                <c:pt idx="1">
                  <c:v>58</c:v>
                </c:pt>
                <c:pt idx="2">
                  <c:v>67</c:v>
                </c:pt>
                <c:pt idx="3">
                  <c:v>63</c:v>
                </c:pt>
                <c:pt idx="4">
                  <c:v>75</c:v>
                </c:pt>
                <c:pt idx="5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EF-4291-824D-08FA0274A0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1750913711"/>
        <c:axId val="1750922031"/>
      </c:barChart>
      <c:catAx>
        <c:axId val="526911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EconSansCnd"/>
                <a:ea typeface="+mn-ea"/>
                <a:cs typeface="Open Sans Hebrew Condensed" panose="00000506000000000000" pitchFamily="2" charset="-79"/>
              </a:defRPr>
            </a:pPr>
            <a:endParaRPr lang="he-IL"/>
          </a:p>
        </c:txPr>
        <c:crossAx val="526904096"/>
        <c:crosses val="autoZero"/>
        <c:auto val="1"/>
        <c:lblAlgn val="ctr"/>
        <c:lblOffset val="100"/>
        <c:noMultiLvlLbl val="0"/>
      </c:catAx>
      <c:valAx>
        <c:axId val="526904096"/>
        <c:scaling>
          <c:orientation val="minMax"/>
          <c:max val="100"/>
        </c:scaling>
        <c:delete val="1"/>
        <c:axPos val="l"/>
        <c:numFmt formatCode="#,##0" sourceLinked="0"/>
        <c:majorTickMark val="out"/>
        <c:minorTickMark val="none"/>
        <c:tickLblPos val="nextTo"/>
        <c:crossAx val="526911640"/>
        <c:crosses val="autoZero"/>
        <c:crossBetween val="between"/>
      </c:valAx>
      <c:valAx>
        <c:axId val="1750922031"/>
        <c:scaling>
          <c:orientation val="minMax"/>
          <c:max val="100"/>
        </c:scaling>
        <c:delete val="1"/>
        <c:axPos val="r"/>
        <c:numFmt formatCode="General" sourceLinked="1"/>
        <c:majorTickMark val="out"/>
        <c:minorTickMark val="none"/>
        <c:tickLblPos val="nextTo"/>
        <c:crossAx val="1750913711"/>
        <c:crosses val="max"/>
        <c:crossBetween val="between"/>
      </c:valAx>
      <c:catAx>
        <c:axId val="175091371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092203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1000270048154845E-2"/>
          <c:y val="3.4709397626251463E-2"/>
          <c:w val="0.96899972995184513"/>
          <c:h val="0.81336874221498356"/>
        </c:manualLayout>
      </c:layout>
      <c:lineChart>
        <c:grouping val="standard"/>
        <c:varyColors val="0"/>
        <c:ser>
          <c:idx val="0"/>
          <c:order val="0"/>
          <c:tx>
            <c:strRef>
              <c:f>'ביצוע מול יעד'!$F$1</c:f>
              <c:strCache>
                <c:ptCount val="1"/>
                <c:pt idx="0">
                  <c:v>מרחק מיעד</c:v>
                </c:pt>
              </c:strCache>
            </c:strRef>
          </c:tx>
          <c:spPr>
            <a:ln w="19050" cap="rnd">
              <a:solidFill>
                <a:sysClr val="window" lastClr="FFFFFF">
                  <a:lumMod val="85000"/>
                </a:sysClr>
              </a:solidFill>
              <a:round/>
            </a:ln>
            <a:effectLst/>
          </c:spPr>
          <c:marker>
            <c:symbol val="none"/>
          </c:marker>
          <c:cat>
            <c:numRef>
              <c:f>'ביצוע מול יעד'!$C$2:$C$7</c:f>
              <c:numCache>
                <c:formatCode>mmm</c:formatCode>
                <c:ptCount val="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</c:numCache>
            </c:numRef>
          </c:cat>
          <c:val>
            <c:numRef>
              <c:f>'ביצוע מול יעד'!$F$2:$F$7</c:f>
              <c:numCache>
                <c:formatCode>#,##0</c:formatCode>
                <c:ptCount val="6"/>
                <c:pt idx="0">
                  <c:v>1930</c:v>
                </c:pt>
                <c:pt idx="1">
                  <c:v>6094</c:v>
                </c:pt>
                <c:pt idx="2">
                  <c:v>13528</c:v>
                </c:pt>
                <c:pt idx="3">
                  <c:v>7955</c:v>
                </c:pt>
                <c:pt idx="4">
                  <c:v>6789</c:v>
                </c:pt>
                <c:pt idx="5">
                  <c:v>6270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11-4AE6-BFA9-53F991F4E4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8482751"/>
        <c:axId val="513257519"/>
      </c:lineChart>
      <c:dateAx>
        <c:axId val="498482751"/>
        <c:scaling>
          <c:orientation val="minMax"/>
        </c:scaling>
        <c:delete val="0"/>
        <c:axPos val="b"/>
        <c:numFmt formatCode="mmm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EconSansCnd"/>
                <a:ea typeface="+mn-ea"/>
                <a:cs typeface="Calibri" panose="020F0502020204030204" pitchFamily="34" charset="0"/>
              </a:defRPr>
            </a:pPr>
            <a:endParaRPr lang="he-IL"/>
          </a:p>
        </c:txPr>
        <c:crossAx val="513257519"/>
        <c:crosses val="autoZero"/>
        <c:auto val="1"/>
        <c:lblOffset val="100"/>
        <c:baseTimeUnit val="months"/>
      </c:dateAx>
      <c:valAx>
        <c:axId val="513257519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984827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he-IL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080613822243555E-2"/>
          <c:y val="1.9255212024528463E-2"/>
          <c:w val="0.87336288230781156"/>
          <c:h val="0.89683728140143859"/>
        </c:manualLayout>
      </c:layout>
      <c:scatterChart>
        <c:scatterStyle val="lineMarker"/>
        <c:varyColors val="0"/>
        <c:ser>
          <c:idx val="0"/>
          <c:order val="0"/>
          <c:tx>
            <c:strRef>
              <c:f>Dumbbell!$C$1</c:f>
              <c:strCache>
                <c:ptCount val="1"/>
                <c:pt idx="0">
                  <c:v>2020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65000"/>
                </a:schemeClr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bg1">
                    <a:lumMod val="65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605A-4964-B0A2-A9CC6E0D81C6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bg1">
                    <a:lumMod val="65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605A-4964-B0A2-A9CC6E0D81C6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bg1">
                    <a:lumMod val="65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605A-4964-B0A2-A9CC6E0D81C6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bg1">
                    <a:lumMod val="65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605A-4964-B0A2-A9CC6E0D81C6}"/>
              </c:ext>
            </c:extLst>
          </c:dPt>
          <c:xVal>
            <c:numRef>
              <c:f>Dumbbell!$C$2:$C$5</c:f>
              <c:numCache>
                <c:formatCode>0%</c:formatCode>
                <c:ptCount val="4"/>
                <c:pt idx="0">
                  <c:v>2.8500000000000001E-2</c:v>
                </c:pt>
                <c:pt idx="1">
                  <c:v>0.1353</c:v>
                </c:pt>
                <c:pt idx="2">
                  <c:v>0.2089</c:v>
                </c:pt>
                <c:pt idx="3">
                  <c:v>0.17799999999999999</c:v>
                </c:pt>
              </c:numCache>
            </c:numRef>
          </c:xVal>
          <c:yVal>
            <c:numRef>
              <c:f>Dumbbell!$E$2:$E$5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05A-4964-B0A2-A9CC6E0D81C6}"/>
            </c:ext>
          </c:extLst>
        </c:ser>
        <c:ser>
          <c:idx val="1"/>
          <c:order val="1"/>
          <c:tx>
            <c:strRef>
              <c:f>Dumbbell!$D$1</c:f>
              <c:strCache>
                <c:ptCount val="1"/>
                <c:pt idx="0">
                  <c:v>2021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noFill/>
              </a:ln>
              <a:effectLst/>
            </c:spPr>
          </c:marker>
          <c:errBars>
            <c:errDir val="x"/>
            <c:errBarType val="minus"/>
            <c:errValType val="percentage"/>
            <c:noEndCap val="1"/>
            <c:val val="10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Dumbbell!$D$2:$D$5</c:f>
              <c:numCache>
                <c:formatCode>0%</c:formatCode>
                <c:ptCount val="4"/>
                <c:pt idx="0">
                  <c:v>0.1623</c:v>
                </c:pt>
                <c:pt idx="1">
                  <c:v>0.22220000000000001</c:v>
                </c:pt>
                <c:pt idx="2">
                  <c:v>0.2404</c:v>
                </c:pt>
                <c:pt idx="3">
                  <c:v>0.23669999999999999</c:v>
                </c:pt>
              </c:numCache>
            </c:numRef>
          </c:xVal>
          <c:yVal>
            <c:numRef>
              <c:f>Dumbbell!$E$2:$E$5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05A-4964-B0A2-A9CC6E0D81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1988703"/>
        <c:axId val="1761973311"/>
      </c:scatterChart>
      <c:valAx>
        <c:axId val="1761988703"/>
        <c:scaling>
          <c:orientation val="minMax"/>
          <c:max val="0.25"/>
          <c:min val="0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EconSansCnd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1761973311"/>
        <c:crosses val="autoZero"/>
        <c:crossBetween val="midCat"/>
      </c:valAx>
      <c:valAx>
        <c:axId val="1761973311"/>
        <c:scaling>
          <c:orientation val="minMax"/>
          <c:max val="5"/>
        </c:scaling>
        <c:delete val="1"/>
        <c:axPos val="l"/>
        <c:numFmt formatCode="General" sourceLinked="1"/>
        <c:majorTickMark val="out"/>
        <c:minorTickMark val="none"/>
        <c:tickLblPos val="nextTo"/>
        <c:crossAx val="1761988703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16634158246568"/>
          <c:y val="0.19459376127640901"/>
          <c:w val="0.51088719842223107"/>
          <c:h val="0.85272152851275373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7A-40A3-9C58-03284F771992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7A-40A3-9C58-03284F771992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D7A-40A3-9C58-03284F771992}"/>
              </c:ext>
            </c:extLst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D7A-40A3-9C58-03284F771992}"/>
              </c:ext>
            </c:extLst>
          </c:dPt>
          <c:dPt>
            <c:idx val="4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D7A-40A3-9C58-03284F771992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D7A-40A3-9C58-03284F771992}"/>
              </c:ext>
            </c:extLst>
          </c:dPt>
          <c:val>
            <c:numLit>
              <c:formatCode>General</c:formatCode>
              <c:ptCount val="6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5</c:v>
              </c:pt>
            </c:numLit>
          </c:val>
          <c:extLst>
            <c:ext xmlns:c16="http://schemas.microsoft.com/office/drawing/2014/chart" uri="{C3380CC4-5D6E-409C-BE32-E72D297353CC}">
              <c16:uniqueId val="{0000000C-4D7A-40A3-9C58-03284F7719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75"/>
      </c:doughnutChart>
      <c:pieChart>
        <c:varyColors val="1"/>
        <c:ser>
          <c:idx val="1"/>
          <c:order val="1"/>
          <c:spPr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4D7A-40A3-9C58-03284F771992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4D7A-40A3-9C58-03284F771992}"/>
              </c:ext>
            </c:extLst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4D7A-40A3-9C58-03284F771992}"/>
              </c:ext>
            </c:extLst>
          </c:dPt>
          <c:val>
            <c:numRef>
              <c:f>MAIN!$B$19:$B$21</c:f>
              <c:numCache>
                <c:formatCode>#,##0,\K</c:formatCode>
                <c:ptCount val="3"/>
                <c:pt idx="0">
                  <c:v>7085108.4624600969</c:v>
                </c:pt>
                <c:pt idx="1">
                  <c:v>209665.94913982548</c:v>
                </c:pt>
                <c:pt idx="2">
                  <c:v>8386637.9655930186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4D7A-40A3-9C58-03284F7719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47011968587601"/>
          <c:y val="0.10005046184414386"/>
          <c:w val="0.66409012170620652"/>
          <c:h val="0.699763854338733"/>
        </c:manualLayout>
      </c:layout>
      <c:doughnutChart>
        <c:varyColors val="1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ysClr val="windowText" lastClr="000000"/>
              </a:solidFill>
            </a:ln>
          </c:spPr>
          <c:explosion val="10"/>
          <c:dPt>
            <c:idx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93-4F3D-A3D2-00B5B0142FAD}"/>
              </c:ext>
            </c:extLst>
          </c:dPt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93-4F3D-A3D2-00B5B0142FAD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F93-4F3D-A3D2-00B5B0142FAD}"/>
              </c:ext>
            </c:extLst>
          </c:dPt>
          <c:dPt>
            <c:idx val="3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F93-4F3D-A3D2-00B5B0142FAD}"/>
              </c:ext>
            </c:extLst>
          </c:dPt>
          <c:dPt>
            <c:idx val="4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F93-4F3D-A3D2-00B5B0142FAD}"/>
              </c:ext>
            </c:extLst>
          </c:dPt>
          <c:dPt>
            <c:idx val="5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F93-4F3D-A3D2-00B5B0142FAD}"/>
              </c:ext>
            </c:extLst>
          </c:dPt>
          <c:dPt>
            <c:idx val="6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F93-4F3D-A3D2-00B5B0142FAD}"/>
              </c:ext>
            </c:extLst>
          </c:dPt>
          <c:dPt>
            <c:idx val="7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F93-4F3D-A3D2-00B5B0142FAD}"/>
              </c:ext>
            </c:extLst>
          </c:dPt>
          <c:dPt>
            <c:idx val="8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F93-4F3D-A3D2-00B5B0142FAD}"/>
              </c:ext>
            </c:extLst>
          </c:dPt>
          <c:dPt>
            <c:idx val="9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F93-4F3D-A3D2-00B5B0142FAD}"/>
              </c:ext>
            </c:extLst>
          </c:dPt>
          <c:dPt>
            <c:idx val="1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F93-4F3D-A3D2-00B5B0142FAD}"/>
              </c:ext>
            </c:extLst>
          </c:dPt>
          <c:dPt>
            <c:idx val="1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5F93-4F3D-A3D2-00B5B0142FAD}"/>
              </c:ext>
            </c:extLst>
          </c:dPt>
          <c:dPt>
            <c:idx val="1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5F93-4F3D-A3D2-00B5B0142FAD}"/>
              </c:ext>
            </c:extLst>
          </c:dPt>
          <c:dPt>
            <c:idx val="13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5F93-4F3D-A3D2-00B5B0142FAD}"/>
              </c:ext>
            </c:extLst>
          </c:dPt>
          <c:dPt>
            <c:idx val="14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5F93-4F3D-A3D2-00B5B0142FAD}"/>
              </c:ext>
            </c:extLst>
          </c:dPt>
          <c:dPt>
            <c:idx val="15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5F93-4F3D-A3D2-00B5B0142FAD}"/>
              </c:ext>
            </c:extLst>
          </c:dPt>
          <c:dPt>
            <c:idx val="16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5F93-4F3D-A3D2-00B5B0142FAD}"/>
              </c:ext>
            </c:extLst>
          </c:dPt>
          <c:dPt>
            <c:idx val="17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5F93-4F3D-A3D2-00B5B0142FAD}"/>
              </c:ext>
            </c:extLst>
          </c:dPt>
          <c:dPt>
            <c:idx val="18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5F93-4F3D-A3D2-00B5B0142FAD}"/>
              </c:ext>
            </c:extLst>
          </c:dPt>
          <c:dPt>
            <c:idx val="19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5F93-4F3D-A3D2-00B5B0142FAD}"/>
              </c:ext>
            </c:extLst>
          </c:dPt>
          <c:val>
            <c:numLit>
              <c:formatCode>General</c:formatCode>
              <c:ptCount val="20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  <c:pt idx="6">
                <c:v>1</c:v>
              </c:pt>
              <c:pt idx="7">
                <c:v>1</c:v>
              </c:pt>
              <c:pt idx="8">
                <c:v>1</c:v>
              </c:pt>
              <c:pt idx="9">
                <c:v>1</c:v>
              </c:pt>
              <c:pt idx="10">
                <c:v>1</c:v>
              </c:pt>
              <c:pt idx="11">
                <c:v>1</c:v>
              </c:pt>
              <c:pt idx="12">
                <c:v>1</c:v>
              </c:pt>
              <c:pt idx="13">
                <c:v>1</c:v>
              </c:pt>
              <c:pt idx="14">
                <c:v>1</c:v>
              </c:pt>
              <c:pt idx="15">
                <c:v>1</c:v>
              </c:pt>
              <c:pt idx="16">
                <c:v>1</c:v>
              </c:pt>
              <c:pt idx="17">
                <c:v>1</c:v>
              </c:pt>
              <c:pt idx="18">
                <c:v>1</c:v>
              </c:pt>
              <c:pt idx="19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28-5F93-4F3D-A3D2-00B5B0142F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  <c:holeSize val="65"/>
      </c:doughnutChart>
      <c:doughnutChart>
        <c:varyColors val="1"/>
        <c:ser>
          <c:idx val="1"/>
          <c:order val="1"/>
          <c:spPr>
            <a:ln>
              <a:solidFill>
                <a:sysClr val="windowText" lastClr="000000"/>
              </a:solidFill>
            </a:ln>
          </c:spPr>
          <c:dPt>
            <c:idx val="0"/>
            <c:bubble3D val="0"/>
            <c:spPr>
              <a:noFill/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A-5F93-4F3D-A3D2-00B5B0142FAD}"/>
              </c:ext>
            </c:extLst>
          </c:dPt>
          <c:dPt>
            <c:idx val="1"/>
            <c:bubble3D val="0"/>
            <c:spPr>
              <a:solidFill>
                <a:srgbClr val="FFFFFF">
                  <a:alpha val="60000"/>
                </a:srgbClr>
              </a:solidFill>
              <a:ln w="381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C-5F93-4F3D-A3D2-00B5B0142FAD}"/>
              </c:ext>
            </c:extLst>
          </c:dPt>
          <c:val>
            <c:numRef>
              <c:f>'ספידומטר '!$B$27:$C$27</c:f>
              <c:numCache>
                <c:formatCode>0%</c:formatCode>
                <c:ptCount val="2"/>
                <c:pt idx="0">
                  <c:v>0.87</c:v>
                </c:pt>
                <c:pt idx="1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5F93-4F3D-A3D2-00B5B0142F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tx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42354500-F2C6-4C84-AAB2-E55B861F14A0}" type="datetimeFigureOut">
              <a:rPr lang="en-IL" smtClean="0"/>
              <a:t>06/03/2024</a:t>
            </a:fld>
            <a:endParaRPr lang="en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92A32DB6-285B-4C95-A806-94540BAA7DE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32423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ZA" dirty="0"/>
          </a:p>
        </p:txBody>
      </p:sp>
      <p:sp>
        <p:nvSpPr>
          <p:cNvPr id="2713" name="Google Shape;27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ZA" dirty="0"/>
          </a:p>
        </p:txBody>
      </p:sp>
      <p:sp>
        <p:nvSpPr>
          <p:cNvPr id="2713" name="Google Shape;27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6006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kern="0" dirty="0">
              <a:solidFill>
                <a:prstClr val="black"/>
              </a:solidFill>
              <a:latin typeface="Fb Jabutinski HebEng" panose="00000500000000000000" pitchFamily="50" charset="-79"/>
              <a:cs typeface="Fb Jabutinski HebEng" panose="00000500000000000000" pitchFamily="50" charset="-79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2DB6-285B-4C95-A806-94540BAA7DE7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844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kern="0" dirty="0">
              <a:solidFill>
                <a:prstClr val="black"/>
              </a:solidFill>
              <a:latin typeface="Fb Jabutinski HebEng" panose="00000500000000000000" pitchFamily="50" charset="-79"/>
              <a:cs typeface="Fb Jabutinski HebEng" panose="00000500000000000000" pitchFamily="50" charset="-79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2DB6-285B-4C95-A806-94540BAA7DE7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32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ZA" dirty="0"/>
          </a:p>
        </p:txBody>
      </p:sp>
      <p:sp>
        <p:nvSpPr>
          <p:cNvPr id="2713" name="Google Shape;27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4571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32DB6-285B-4C95-A806-94540BAA7DE7}" type="slidenum">
              <a:rPr lang="en-IL" smtClean="0"/>
              <a:t>17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575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2F3FD-8C97-43C9-B8EE-DFE5F3400A23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" panose="00000500000000000000" pitchFamily="50" charset="-79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170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cs typeface="Fb Jabutinski HebEng" panose="00000500000000000000" pitchFamily="50" charset="-79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2F3FD-8C97-43C9-B8EE-DFE5F3400A23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" panose="00000500000000000000" pitchFamily="50" charset="-79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414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EDD3-4447-42DB-A7BC-06941F435E71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22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dirty="0">
              <a:cs typeface="Fb Jabutinski HebEng" panose="00000500000000000000" pitchFamily="50" charset="-79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2F3FD-8C97-43C9-B8EE-DFE5F3400A23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" panose="00000500000000000000" pitchFamily="50" charset="-79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82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9" name="Google Shape;27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0" name="Google Shape;279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/>
          </a:p>
        </p:txBody>
      </p:sp>
      <p:sp>
        <p:nvSpPr>
          <p:cNvPr id="2791" name="Google Shape;2791;p9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iw-I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2F3FD-8C97-43C9-B8EE-DFE5F3400A23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06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he-IL" dirty="0">
              <a:cs typeface="Fb Jabutinski HebEng" panose="00000500000000000000" pitchFamily="50" charset="-79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C4E87-F081-4AAE-AB6C-6048F8B09603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Fb Jabutinski HebEng" panose="00000500000000000000" pitchFamily="50" charset="-79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Fb Jabutinski HebEng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71203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he-IL" baseline="0" dirty="0">
              <a:solidFill>
                <a:srgbClr val="282828"/>
              </a:solidFill>
              <a:latin typeface="Tiempos Text"/>
              <a:cs typeface="Fb Jabutinski HebEng" panose="00000500000000000000" pitchFamily="50" charset="-79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C4E87-F081-4AAE-AB6C-6048F8B09603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Fb Jabutinski HebEng" panose="00000500000000000000" pitchFamily="50" charset="-79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Fb Jabutinski HebEng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599944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4" name="Google Shape;300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5" name="Google Shape;300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b Jabutinski HebEng Con Bold" panose="00000500000000000000" pitchFamily="50" charset="-79"/>
              <a:cs typeface="Fb Jabutinski HebEng Con Bold" panose="00000500000000000000" pitchFamily="50" charset="-79"/>
              <a:sym typeface="Arial"/>
            </a:endParaRPr>
          </a:p>
        </p:txBody>
      </p:sp>
      <p:sp>
        <p:nvSpPr>
          <p:cNvPr id="3006" name="Google Shape;3006;p35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iw-I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62545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2" name="Google Shape;297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3" name="Google Shape;2973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ZA" i="1" dirty="0"/>
          </a:p>
        </p:txBody>
      </p:sp>
      <p:sp>
        <p:nvSpPr>
          <p:cNvPr id="2974" name="Google Shape;2974;p33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iw-I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75349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2" name="Google Shape;297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3" name="Google Shape;2973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endParaRPr lang="en-ZA" dirty="0"/>
          </a:p>
        </p:txBody>
      </p:sp>
      <p:sp>
        <p:nvSpPr>
          <p:cNvPr id="2974" name="Google Shape;2974;p33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iw-I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99645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ZA" dirty="0"/>
          </a:p>
        </p:txBody>
      </p:sp>
      <p:sp>
        <p:nvSpPr>
          <p:cNvPr id="2713" name="Google Shape;27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59403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32DB6-285B-4C95-A806-94540BAA7DE7}" type="slidenum">
              <a:rPr lang="en-IL" smtClean="0"/>
              <a:t>29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825090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2DB6-285B-4C95-A806-94540BAA7DE7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7005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fontAlgn="auto"/>
            <a:endParaRPr lang="en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2DB6-285B-4C95-A806-94540BAA7DE7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9857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2DB6-285B-4C95-A806-94540BAA7DE7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36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2F3FD-8C97-43C9-B8EE-DFE5F3400A23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218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2F3FD-8C97-43C9-B8EE-DFE5F3400A23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687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2F3FD-8C97-43C9-B8EE-DFE5F3400A23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593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2F3FD-8C97-43C9-B8EE-DFE5F3400A23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139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2F3FD-8C97-43C9-B8EE-DFE5F3400A23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797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2F3FD-8C97-43C9-B8EE-DFE5F3400A23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873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514359" rtl="1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>
              <a:cs typeface="Fb Jabutinski HebEng" panose="00000500000000000000" pitchFamily="50" charset="-79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2F3FD-8C97-43C9-B8EE-DFE5F3400A23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" panose="00000500000000000000" pitchFamily="50" charset="-79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768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chart" Target="../charts/chart12.xml"/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1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כותרת ותוכן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גופן, טקסט, גרפיקה, לוגו&#10;&#10;התיאור נוצר באופן אוטומטי">
            <a:extLst>
              <a:ext uri="{FF2B5EF4-FFF2-40B4-BE49-F238E27FC236}">
                <a16:creationId xmlns:a16="http://schemas.microsoft.com/office/drawing/2014/main" id="{DEF5A5B8-DA16-59F0-B296-0DCAD8CCEB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" y="6138337"/>
            <a:ext cx="1728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7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164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64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>
                <a:cs typeface="Fb Jabutinski HebEng Con" panose="00000500000000000000" pitchFamily="50" charset="-79"/>
              </a:defRPr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w-IL" smtClean="0"/>
              <a:pPr/>
              <a:t>‹#›</a:t>
            </a:fld>
            <a:endParaRPr lang="iw-IL" dirty="0"/>
          </a:p>
        </p:txBody>
      </p:sp>
    </p:spTree>
    <p:extLst>
      <p:ext uri="{BB962C8B-B14F-4D97-AF65-F5344CB8AC3E}">
        <p14:creationId xmlns:p14="http://schemas.microsoft.com/office/powerpoint/2010/main" val="264973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94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5B0228-E174-3D32-558F-39352DCAB3A5}"/>
              </a:ext>
            </a:extLst>
          </p:cNvPr>
          <p:cNvSpPr txBox="1">
            <a:spLocks/>
          </p:cNvSpPr>
          <p:nvPr userDrawn="1"/>
        </p:nvSpPr>
        <p:spPr>
          <a:xfrm>
            <a:off x="5562298" y="597402"/>
            <a:ext cx="1031534" cy="828806"/>
          </a:xfrm>
          <a:prstGeom prst="rect">
            <a:avLst/>
          </a:prstGeom>
          <a:noFill/>
        </p:spPr>
        <p:txBody>
          <a:bodyPr vert="horz" lIns="274320" tIns="45720" rIns="274320" bIns="45720" numCol="1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ED318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j-ea"/>
                <a:cs typeface="Fb Jabutinski HebEng Con" panose="00000500000000000000" pitchFamily="50" charset="-79"/>
              </a:rPr>
              <a:t>VS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9ED318"/>
              </a:solidFill>
              <a:effectLst/>
              <a:uLnTx/>
              <a:uFillTx/>
              <a:latin typeface="Fb Jabutinski HebEng Con" panose="00000500000000000000" pitchFamily="50" charset="-79"/>
              <a:ea typeface="+mj-ea"/>
              <a:cs typeface="Fb Jabutinski HebEng Con" panose="00000500000000000000" pitchFamily="50" charset="-79"/>
            </a:endParaRPr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CB204774-82A8-FBDC-AD9E-71E9CF5EFB26}"/>
              </a:ext>
            </a:extLst>
          </p:cNvPr>
          <p:cNvCxnSpPr>
            <a:cxnSpLocks/>
          </p:cNvCxnSpPr>
          <p:nvPr userDrawn="1"/>
        </p:nvCxnSpPr>
        <p:spPr>
          <a:xfrm>
            <a:off x="6078065" y="2198894"/>
            <a:ext cx="0" cy="352800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62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5">
            <a:extLst>
              <a:ext uri="{FF2B5EF4-FFF2-40B4-BE49-F238E27FC236}">
                <a16:creationId xmlns:a16="http://schemas.microsoft.com/office/drawing/2014/main" id="{168458BE-3821-4537-9CFA-9D875F724A04}"/>
              </a:ext>
            </a:extLst>
          </p:cNvPr>
          <p:cNvSpPr txBox="1"/>
          <p:nvPr userDrawn="1"/>
        </p:nvSpPr>
        <p:spPr>
          <a:xfrm>
            <a:off x="7024266" y="1600215"/>
            <a:ext cx="1719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Light" panose="00000500000000000000" pitchFamily="50" charset="-79"/>
                <a:ea typeface="+mn-ea"/>
                <a:cs typeface="Fb Jabutinski HebEng Con" panose="00000500000000000000" pitchFamily="50" charset="-79"/>
              </a:rPr>
              <a:t>AFTER</a:t>
            </a: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id="{7C6F99E2-ECE7-47B0-AB92-FC3BF8B447EA}"/>
              </a:ext>
            </a:extLst>
          </p:cNvPr>
          <p:cNvSpPr txBox="1"/>
          <p:nvPr userDrawn="1"/>
        </p:nvSpPr>
        <p:spPr>
          <a:xfrm>
            <a:off x="626684" y="1600215"/>
            <a:ext cx="2023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Light" panose="00000500000000000000" pitchFamily="50" charset="-79"/>
                <a:ea typeface="+mn-ea"/>
                <a:cs typeface="Fb Jabutinski HebEng Con" panose="00000500000000000000" pitchFamily="50" charset="-79"/>
              </a:rPr>
              <a:t>BEFORE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8E8166-3BF7-4472-8AC2-815C416FA231}"/>
              </a:ext>
            </a:extLst>
          </p:cNvPr>
          <p:cNvSpPr txBox="1">
            <a:spLocks/>
          </p:cNvSpPr>
          <p:nvPr userDrawn="1"/>
        </p:nvSpPr>
        <p:spPr>
          <a:xfrm>
            <a:off x="0" y="221390"/>
            <a:ext cx="12192000" cy="828806"/>
          </a:xfrm>
          <a:prstGeom prst="rect">
            <a:avLst/>
          </a:prstGeom>
          <a:noFill/>
        </p:spPr>
        <p:txBody>
          <a:bodyPr vert="horz" lIns="274320" tIns="45720" rIns="274320" bIns="45720" numCol="1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Black" panose="00000500000000000000" pitchFamily="50" charset="-79"/>
                <a:ea typeface="+mj-ea"/>
                <a:cs typeface="Fb Jabutinski HebEng Con Bold" panose="00000500000000000000" pitchFamily="50" charset="-79"/>
              </a:rPr>
              <a:t>DATA STORY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j-ea"/>
                <a:cs typeface="Fb Jabutinski HebEng Con" panose="00000500000000000000" pitchFamily="50" charset="-79"/>
              </a:rPr>
              <a:t>Graph Makeover</a:t>
            </a:r>
          </a:p>
        </p:txBody>
      </p:sp>
      <p:cxnSp>
        <p:nvCxnSpPr>
          <p:cNvPr id="11" name="Straight Connector 18">
            <a:extLst>
              <a:ext uri="{FF2B5EF4-FFF2-40B4-BE49-F238E27FC236}">
                <a16:creationId xmlns:a16="http://schemas.microsoft.com/office/drawing/2014/main" id="{BC4DF2AE-E59C-4A88-BD77-D7FB9DF69FC6}"/>
              </a:ext>
            </a:extLst>
          </p:cNvPr>
          <p:cNvCxnSpPr/>
          <p:nvPr userDrawn="1"/>
        </p:nvCxnSpPr>
        <p:spPr>
          <a:xfrm>
            <a:off x="6088566" y="1858236"/>
            <a:ext cx="0" cy="4096819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27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2" y="5846315"/>
            <a:ext cx="1254507" cy="1020854"/>
          </a:xfrm>
          <a:prstGeom prst="rect">
            <a:avLst/>
          </a:prstGeom>
        </p:spPr>
      </p:pic>
      <p:sp>
        <p:nvSpPr>
          <p:cNvPr id="8" name="מלבן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457200" marR="0" lvl="1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Jabutinski HebEng" panose="00000500000000000000" pitchFamily="50" charset="-79"/>
              <a:ea typeface="+mn-ea"/>
              <a:cs typeface="Fb Jabutinski HebEng" panose="00000500000000000000" pitchFamily="50" charset="-79"/>
            </a:endParaRPr>
          </a:p>
        </p:txBody>
      </p:sp>
      <p:pic>
        <p:nvPicPr>
          <p:cNvPr id="3" name="תמונה 2" descr="תמונה שמכילה גופן, טקסט, גרפיקה, לוגו&#10;&#10;התיאור נוצר באופן אוטומטי">
            <a:extLst>
              <a:ext uri="{FF2B5EF4-FFF2-40B4-BE49-F238E27FC236}">
                <a16:creationId xmlns:a16="http://schemas.microsoft.com/office/drawing/2014/main" id="{FEBA1559-AF32-4E06-0CD6-0648BD83A2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" y="6138337"/>
            <a:ext cx="1728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0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AB5FDBF7-728A-4C68-9942-E921208A5764}"/>
              </a:ext>
            </a:extLst>
          </p:cNvPr>
          <p:cNvCxnSpPr>
            <a:cxnSpLocks/>
          </p:cNvCxnSpPr>
          <p:nvPr userDrawn="1"/>
        </p:nvCxnSpPr>
        <p:spPr>
          <a:xfrm>
            <a:off x="6078065" y="2198894"/>
            <a:ext cx="0" cy="352800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21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xfrm>
            <a:off x="1790700" y="1042859"/>
            <a:ext cx="8610600" cy="49548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ctr">
              <a:defRPr sz="3200">
                <a:latin typeface="Titillium"/>
                <a:ea typeface="Titillium"/>
                <a:cs typeface="Titillium"/>
                <a:sym typeface="Titillium"/>
              </a:defRPr>
            </a:lvl1pPr>
          </a:lstStyle>
          <a:p>
            <a:r>
              <a:t>Title Text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562590" y="2388327"/>
            <a:ext cx="1520794" cy="148142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35603" y="2388327"/>
            <a:ext cx="1520794" cy="148142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108615" y="2388327"/>
            <a:ext cx="1520794" cy="148142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 Hebrew Condensed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Open Sans Hebre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4841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6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>
            <a:extLst>
              <a:ext uri="{FF2B5EF4-FFF2-40B4-BE49-F238E27FC236}">
                <a16:creationId xmlns:a16="http://schemas.microsoft.com/office/drawing/2014/main" id="{EE753B6F-90BC-4C7C-825A-7C6A0412B3A1}"/>
              </a:ext>
            </a:extLst>
          </p:cNvPr>
          <p:cNvSpPr/>
          <p:nvPr userDrawn="1"/>
        </p:nvSpPr>
        <p:spPr>
          <a:xfrm>
            <a:off x="10384115" y="0"/>
            <a:ext cx="181638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AB1143B9-7001-44E0-A72D-363395EE32AF}"/>
              </a:ext>
            </a:extLst>
          </p:cNvPr>
          <p:cNvSpPr/>
          <p:nvPr userDrawn="1"/>
        </p:nvSpPr>
        <p:spPr>
          <a:xfrm>
            <a:off x="10377906" y="-2813"/>
            <a:ext cx="18288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תרשים 27">
            <a:extLst>
              <a:ext uri="{FF2B5EF4-FFF2-40B4-BE49-F238E27FC236}">
                <a16:creationId xmlns:a16="http://schemas.microsoft.com/office/drawing/2014/main" id="{9B096203-2D9D-4C5E-BC7F-00B8E9C2D21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228769551"/>
              </p:ext>
            </p:extLst>
          </p:nvPr>
        </p:nvGraphicFramePr>
        <p:xfrm>
          <a:off x="10730711" y="3249454"/>
          <a:ext cx="1005840" cy="64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תרשים 21">
            <a:extLst>
              <a:ext uri="{FF2B5EF4-FFF2-40B4-BE49-F238E27FC236}">
                <a16:creationId xmlns:a16="http://schemas.microsoft.com/office/drawing/2014/main" id="{2BA97022-6ABC-41F2-9F2F-C6D6EC00761E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188507114"/>
              </p:ext>
            </p:extLst>
          </p:nvPr>
        </p:nvGraphicFramePr>
        <p:xfrm>
          <a:off x="10687999" y="5985223"/>
          <a:ext cx="1334661" cy="1032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תיבת טקסט 38">
            <a:extLst>
              <a:ext uri="{FF2B5EF4-FFF2-40B4-BE49-F238E27FC236}">
                <a16:creationId xmlns:a16="http://schemas.microsoft.com/office/drawing/2014/main" id="{F4D1FF92-5B5A-4E49-A46B-A0E230DA5EB5}"/>
              </a:ext>
            </a:extLst>
          </p:cNvPr>
          <p:cNvSpPr txBox="1"/>
          <p:nvPr userDrawn="1"/>
        </p:nvSpPr>
        <p:spPr>
          <a:xfrm>
            <a:off x="10836468" y="6346077"/>
            <a:ext cx="9552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3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conSansCnd"/>
                <a:ea typeface="+mn-ea"/>
                <a:cs typeface="Open Sans Hebrew Condensed" panose="00000506000000000000" pitchFamily="2" charset="-79"/>
              </a:rPr>
              <a:t>97%</a:t>
            </a:r>
          </a:p>
        </p:txBody>
      </p:sp>
      <p:graphicFrame>
        <p:nvGraphicFramePr>
          <p:cNvPr id="12" name="תרשים 34">
            <a:extLst>
              <a:ext uri="{FF2B5EF4-FFF2-40B4-BE49-F238E27FC236}">
                <a16:creationId xmlns:a16="http://schemas.microsoft.com/office/drawing/2014/main" id="{7FABF031-48B0-4B73-AF1A-93D6ACC0682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904596468"/>
              </p:ext>
            </p:extLst>
          </p:nvPr>
        </p:nvGraphicFramePr>
        <p:xfrm>
          <a:off x="10752616" y="5064938"/>
          <a:ext cx="970520" cy="918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תיבת טקסט 35">
            <a:extLst>
              <a:ext uri="{FF2B5EF4-FFF2-40B4-BE49-F238E27FC236}">
                <a16:creationId xmlns:a16="http://schemas.microsoft.com/office/drawing/2014/main" id="{F9A96D64-FE16-41C7-9F70-2B30819222D4}"/>
              </a:ext>
            </a:extLst>
          </p:cNvPr>
          <p:cNvSpPr txBox="1"/>
          <p:nvPr userDrawn="1"/>
        </p:nvSpPr>
        <p:spPr>
          <a:xfrm>
            <a:off x="10814696" y="5351019"/>
            <a:ext cx="9552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3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conSansCnd"/>
                <a:ea typeface="+mn-ea"/>
                <a:cs typeface="Open Sans Hebrew Condensed" panose="00000506000000000000" pitchFamily="2" charset="-79"/>
              </a:rPr>
              <a:t>93%</a:t>
            </a:r>
          </a:p>
        </p:txBody>
      </p:sp>
      <p:graphicFrame>
        <p:nvGraphicFramePr>
          <p:cNvPr id="14" name="תרשים 49">
            <a:extLst>
              <a:ext uri="{FF2B5EF4-FFF2-40B4-BE49-F238E27FC236}">
                <a16:creationId xmlns:a16="http://schemas.microsoft.com/office/drawing/2014/main" id="{3DB50583-7951-451E-8AE5-D3B74629A566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579279351"/>
              </p:ext>
            </p:extLst>
          </p:nvPr>
        </p:nvGraphicFramePr>
        <p:xfrm>
          <a:off x="10629324" y="1181779"/>
          <a:ext cx="1172111" cy="64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תרשים 50">
            <a:extLst>
              <a:ext uri="{FF2B5EF4-FFF2-40B4-BE49-F238E27FC236}">
                <a16:creationId xmlns:a16="http://schemas.microsoft.com/office/drawing/2014/main" id="{064C921C-054E-4514-9606-F819DFE4F48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57618088"/>
              </p:ext>
            </p:extLst>
          </p:nvPr>
        </p:nvGraphicFramePr>
        <p:xfrm>
          <a:off x="10776431" y="2224401"/>
          <a:ext cx="914400" cy="64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Chart 5">
            <a:extLst>
              <a:ext uri="{FF2B5EF4-FFF2-40B4-BE49-F238E27FC236}">
                <a16:creationId xmlns:a16="http://schemas.microsoft.com/office/drawing/2014/main" id="{DEC48939-7085-45AC-BAF9-45B38E700F49}"/>
              </a:ext>
            </a:extLst>
          </p:cNvPr>
          <p:cNvGraphicFramePr>
            <a:graphicFrameLocks/>
          </p:cNvGraphicFramePr>
          <p:nvPr userDrawn="1"/>
        </p:nvGraphicFramePr>
        <p:xfrm>
          <a:off x="10789386" y="4116171"/>
          <a:ext cx="1005840" cy="64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TextBox 9">
            <a:extLst>
              <a:ext uri="{FF2B5EF4-FFF2-40B4-BE49-F238E27FC236}">
                <a16:creationId xmlns:a16="http://schemas.microsoft.com/office/drawing/2014/main" id="{42CEC316-4D78-4BE7-B831-AFD5E0D82D69}"/>
              </a:ext>
            </a:extLst>
          </p:cNvPr>
          <p:cNvSpPr txBox="1"/>
          <p:nvPr userDrawn="1"/>
        </p:nvSpPr>
        <p:spPr>
          <a:xfrm>
            <a:off x="10732360" y="316548"/>
            <a:ext cx="100254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51" normalizeH="0" baseline="0" noProof="0" dirty="0">
                <a:ln>
                  <a:noFill/>
                </a:ln>
                <a:solidFill>
                  <a:srgbClr val="9ED31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STORY</a:t>
            </a:r>
          </a:p>
        </p:txBody>
      </p:sp>
    </p:spTree>
    <p:extLst>
      <p:ext uri="{BB962C8B-B14F-4D97-AF65-F5344CB8AC3E}">
        <p14:creationId xmlns:p14="http://schemas.microsoft.com/office/powerpoint/2010/main" val="36001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5B0228-E174-3D32-558F-39352DCAB3A5}"/>
              </a:ext>
            </a:extLst>
          </p:cNvPr>
          <p:cNvSpPr txBox="1">
            <a:spLocks/>
          </p:cNvSpPr>
          <p:nvPr userDrawn="1"/>
        </p:nvSpPr>
        <p:spPr>
          <a:xfrm>
            <a:off x="5562298" y="597402"/>
            <a:ext cx="1031534" cy="828806"/>
          </a:xfrm>
          <a:prstGeom prst="rect">
            <a:avLst/>
          </a:prstGeom>
          <a:noFill/>
        </p:spPr>
        <p:txBody>
          <a:bodyPr vert="horz" lIns="274320" tIns="45720" rIns="274320" bIns="45720" numCol="1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ED318"/>
                </a:solidFill>
                <a:effectLst/>
                <a:uLnTx/>
                <a:uFillTx/>
                <a:latin typeface="Fb JabutinskiEng Con" pitchFamily="2" charset="77"/>
                <a:ea typeface="+mj-ea"/>
                <a:cs typeface="Fb Jabutinski Con" pitchFamily="2" charset="-79"/>
              </a:rPr>
              <a:t>VS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9ED318"/>
              </a:solidFill>
              <a:effectLst/>
              <a:uLnTx/>
              <a:uFillTx/>
              <a:latin typeface="Fb JabutinskiEng Con" pitchFamily="2" charset="77"/>
              <a:ea typeface="+mj-ea"/>
              <a:cs typeface="Fb Jabutinski Con" pitchFamily="2" charset="-79"/>
            </a:endParaRPr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CB204774-82A8-FBDC-AD9E-71E9CF5EFB26}"/>
              </a:ext>
            </a:extLst>
          </p:cNvPr>
          <p:cNvCxnSpPr>
            <a:cxnSpLocks/>
          </p:cNvCxnSpPr>
          <p:nvPr userDrawn="1"/>
        </p:nvCxnSpPr>
        <p:spPr>
          <a:xfrm>
            <a:off x="6078065" y="2198894"/>
            <a:ext cx="0" cy="352800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92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40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5">
            <a:extLst>
              <a:ext uri="{FF2B5EF4-FFF2-40B4-BE49-F238E27FC236}">
                <a16:creationId xmlns:a16="http://schemas.microsoft.com/office/drawing/2014/main" id="{168458BE-3821-4537-9CFA-9D875F724A04}"/>
              </a:ext>
            </a:extLst>
          </p:cNvPr>
          <p:cNvSpPr txBox="1"/>
          <p:nvPr userDrawn="1"/>
        </p:nvSpPr>
        <p:spPr>
          <a:xfrm>
            <a:off x="7024266" y="1600215"/>
            <a:ext cx="1719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Eng Light" pitchFamily="2" charset="77"/>
                <a:ea typeface="+mn-ea"/>
                <a:cs typeface="Open Sans Hebrew Condensed" panose="00000506000000000000" pitchFamily="2" charset="-79"/>
              </a:rPr>
              <a:t>AFTER</a:t>
            </a: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id="{7C6F99E2-ECE7-47B0-AB92-FC3BF8B447EA}"/>
              </a:ext>
            </a:extLst>
          </p:cNvPr>
          <p:cNvSpPr txBox="1"/>
          <p:nvPr userDrawn="1"/>
        </p:nvSpPr>
        <p:spPr>
          <a:xfrm>
            <a:off x="626684" y="1600215"/>
            <a:ext cx="2023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Eng Light" pitchFamily="2" charset="77"/>
                <a:ea typeface="+mn-ea"/>
                <a:cs typeface="Open Sans Hebrew Condensed" panose="00000506000000000000" pitchFamily="2" charset="-79"/>
              </a:rPr>
              <a:t>BEFORE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8E8166-3BF7-4472-8AC2-815C416FA231}"/>
              </a:ext>
            </a:extLst>
          </p:cNvPr>
          <p:cNvSpPr txBox="1">
            <a:spLocks/>
          </p:cNvSpPr>
          <p:nvPr userDrawn="1"/>
        </p:nvSpPr>
        <p:spPr>
          <a:xfrm>
            <a:off x="0" y="221390"/>
            <a:ext cx="12192000" cy="828806"/>
          </a:xfrm>
          <a:prstGeom prst="rect">
            <a:avLst/>
          </a:prstGeom>
          <a:noFill/>
        </p:spPr>
        <p:txBody>
          <a:bodyPr vert="horz" lIns="274320" tIns="45720" rIns="274320" bIns="45720" numCol="1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Eng Black" pitchFamily="2" charset="77"/>
                <a:ea typeface="+mj-ea"/>
                <a:cs typeface="Fb Jabutinski Con Bold" pitchFamily="2" charset="-79"/>
              </a:rPr>
              <a:t>DATA STORY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Eng Con" pitchFamily="2" charset="77"/>
                <a:ea typeface="+mj-ea"/>
                <a:cs typeface="Fb Jabutinski Con" pitchFamily="2" charset="-79"/>
              </a:rPr>
              <a:t>Graph Makeover</a:t>
            </a:r>
          </a:p>
        </p:txBody>
      </p:sp>
      <p:cxnSp>
        <p:nvCxnSpPr>
          <p:cNvPr id="11" name="Straight Connector 18">
            <a:extLst>
              <a:ext uri="{FF2B5EF4-FFF2-40B4-BE49-F238E27FC236}">
                <a16:creationId xmlns:a16="http://schemas.microsoft.com/office/drawing/2014/main" id="{BC4DF2AE-E59C-4A88-BD77-D7FB9DF69FC6}"/>
              </a:ext>
            </a:extLst>
          </p:cNvPr>
          <p:cNvCxnSpPr/>
          <p:nvPr userDrawn="1"/>
        </p:nvCxnSpPr>
        <p:spPr>
          <a:xfrm>
            <a:off x="6088566" y="1858236"/>
            <a:ext cx="0" cy="4096819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66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F2FDB785-41B1-6993-1AC1-31F61346A0F4}"/>
              </a:ext>
            </a:extLst>
          </p:cNvPr>
          <p:cNvGrpSpPr/>
          <p:nvPr userDrawn="1"/>
        </p:nvGrpSpPr>
        <p:grpSpPr>
          <a:xfrm>
            <a:off x="0" y="-4767"/>
            <a:ext cx="12192000" cy="828806"/>
            <a:chOff x="0" y="7933"/>
            <a:chExt cx="12192000" cy="828806"/>
          </a:xfrm>
          <a:solidFill>
            <a:schemeClr val="tx1"/>
          </a:solidFill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0A36044-6249-F97F-7F5E-E70D1DEF2212}"/>
                </a:ext>
              </a:extLst>
            </p:cNvPr>
            <p:cNvSpPr txBox="1">
              <a:spLocks/>
            </p:cNvSpPr>
            <p:nvPr/>
          </p:nvSpPr>
          <p:spPr>
            <a:xfrm>
              <a:off x="0" y="7933"/>
              <a:ext cx="12192000" cy="828806"/>
            </a:xfrm>
            <a:prstGeom prst="rect">
              <a:avLst/>
            </a:prstGeom>
            <a:grpFill/>
          </p:spPr>
          <p:txBody>
            <a:bodyPr vert="horz" lIns="274320" tIns="45720" rIns="274320" bIns="45720" numCol="1" rtlCol="0" anchor="ctr">
              <a:normAutofit/>
            </a:bodyPr>
            <a:lstStyle>
              <a:lvl1pPr marL="0" indent="0" algn="l" defTabSz="9144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Hebrew Condensed" panose="00000506000000000000" pitchFamily="2" charset="-79"/>
                <a:ea typeface="+mj-ea"/>
                <a:cs typeface="Open Sans Hebrew Condensed" panose="00000506000000000000" pitchFamily="2" charset="-79"/>
              </a:endParaRP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DEF29346-2442-7F80-BB94-0B8E17EDA087}"/>
                </a:ext>
              </a:extLst>
            </p:cNvPr>
            <p:cNvSpPr txBox="1">
              <a:spLocks/>
            </p:cNvSpPr>
            <p:nvPr/>
          </p:nvSpPr>
          <p:spPr>
            <a:xfrm>
              <a:off x="381000" y="7933"/>
              <a:ext cx="11811000" cy="828806"/>
            </a:xfrm>
            <a:prstGeom prst="rect">
              <a:avLst/>
            </a:prstGeom>
            <a:grpFill/>
          </p:spPr>
          <p:txBody>
            <a:bodyPr vert="horz" lIns="274320" tIns="45720" rIns="274320" bIns="45720" numCol="1" rtlCol="0" anchor="ctr">
              <a:normAutofit/>
            </a:bodyPr>
            <a:lstStyle>
              <a:lvl1pPr marL="0" indent="0" algn="l" defTabSz="9144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Hebrew Condensed" panose="00000506000000000000" pitchFamily="2" charset="-79"/>
                <a:ea typeface="+mj-ea"/>
                <a:cs typeface="Open Sans Hebrew Condensed" panose="00000506000000000000" pitchFamily="2" charset="-79"/>
              </a:endParaRPr>
            </a:p>
          </p:txBody>
        </p:sp>
      </p:grpSp>
      <p:sp>
        <p:nvSpPr>
          <p:cNvPr id="12" name="כותרת 1">
            <a:extLst>
              <a:ext uri="{FF2B5EF4-FFF2-40B4-BE49-F238E27FC236}">
                <a16:creationId xmlns:a16="http://schemas.microsoft.com/office/drawing/2014/main" id="{396BD5E5-B591-DBD7-9623-B2BBBC57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5239"/>
            <a:ext cx="10440000" cy="792000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defRPr sz="4000" b="1">
                <a:solidFill>
                  <a:schemeClr val="bg1"/>
                </a:solidFill>
                <a:latin typeface="Open Sans Hebrew Condensed" panose="00000506000000000000" pitchFamily="2" charset="-79"/>
                <a:cs typeface="Open Sans Hebrew Condensed" panose="00000506000000000000" pitchFamily="2" charset="-79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96518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כותרת ותוכן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תמונה שמכילה גופן, טקסט, גרפיקה, לוגו&#10;&#10;התיאור נוצר באופן אוטומטי">
            <a:extLst>
              <a:ext uri="{FF2B5EF4-FFF2-40B4-BE49-F238E27FC236}">
                <a16:creationId xmlns:a16="http://schemas.microsoft.com/office/drawing/2014/main" id="{90267D10-B75D-51F1-C4CC-16777FBA7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8" y="6193753"/>
            <a:ext cx="1728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06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455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חשיכה, ירוק, שחור&#10;&#10;התיאור נוצר באופן אוטומטי">
            <a:extLst>
              <a:ext uri="{FF2B5EF4-FFF2-40B4-BE49-F238E27FC236}">
                <a16:creationId xmlns:a16="http://schemas.microsoft.com/office/drawing/2014/main" id="{C0C6C865-25B6-FCEB-3695-836D16F833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" y="6206070"/>
            <a:ext cx="1678711" cy="5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52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חשיכה, ירוק, שחור&#10;&#10;התיאור נוצר באופן אוטומטי">
            <a:extLst>
              <a:ext uri="{FF2B5EF4-FFF2-40B4-BE49-F238E27FC236}">
                <a16:creationId xmlns:a16="http://schemas.microsoft.com/office/drawing/2014/main" id="{FF0CE05F-5F3B-AF33-A1F6-9BA7B9C869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" y="6206070"/>
            <a:ext cx="1678711" cy="5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14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63CBAA4-F235-49B2-84C1-CAFDAAAEE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Fb Jabutinski HebEng" panose="00000500000000000000" pitchFamily="50" charset="-79"/>
                <a:cs typeface="Fb Jabutinski HebEng" panose="00000500000000000000" pitchFamily="50" charset="-79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FC972DC-C9C2-4E8F-836A-52296C71B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pic>
        <p:nvPicPr>
          <p:cNvPr id="5" name="תמונה 4" descr="תמונה שמכילה חשיכה, ירוק, שחור&#10;&#10;התיאור נוצר באופן אוטומטי">
            <a:extLst>
              <a:ext uri="{FF2B5EF4-FFF2-40B4-BE49-F238E27FC236}">
                <a16:creationId xmlns:a16="http://schemas.microsoft.com/office/drawing/2014/main" id="{B405AFBF-4612-B35A-D29F-388BDBCC16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" y="6206070"/>
            <a:ext cx="1678711" cy="5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311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כותרת ותוכן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63CBAA4-F235-49B2-84C1-CAFDAAAEE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Fb Jabutinski HebEng" panose="00000500000000000000" pitchFamily="50" charset="-79"/>
                <a:cs typeface="Fb Jabutinski HebEng" panose="00000500000000000000" pitchFamily="50" charset="-79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FC972DC-C9C2-4E8F-836A-52296C71B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pic>
        <p:nvPicPr>
          <p:cNvPr id="4" name="תמונה 3" descr="תמונה שמכילה גופן, טקסט, גרפיקה, לוגו&#10;&#10;התיאור נוצר באופן אוטומטי">
            <a:extLst>
              <a:ext uri="{FF2B5EF4-FFF2-40B4-BE49-F238E27FC236}">
                <a16:creationId xmlns:a16="http://schemas.microsoft.com/office/drawing/2014/main" id="{46A4DC0D-B4CD-BB76-11E7-07EC8AE1C8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8" y="6193753"/>
            <a:ext cx="1728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33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5B0228-E174-3D32-558F-39352DCAB3A5}"/>
              </a:ext>
            </a:extLst>
          </p:cNvPr>
          <p:cNvSpPr txBox="1">
            <a:spLocks/>
          </p:cNvSpPr>
          <p:nvPr userDrawn="1"/>
        </p:nvSpPr>
        <p:spPr>
          <a:xfrm>
            <a:off x="5562298" y="597402"/>
            <a:ext cx="1031534" cy="828806"/>
          </a:xfrm>
          <a:prstGeom prst="rect">
            <a:avLst/>
          </a:prstGeom>
          <a:noFill/>
        </p:spPr>
        <p:txBody>
          <a:bodyPr vert="horz" lIns="274320" tIns="45720" rIns="274320" bIns="45720" numCol="1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ED318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j-ea"/>
                <a:cs typeface="Fb Jabutinski HebEng Con" panose="00000500000000000000" pitchFamily="50" charset="-79"/>
              </a:rPr>
              <a:t>VS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9ED318"/>
              </a:solidFill>
              <a:effectLst/>
              <a:uLnTx/>
              <a:uFillTx/>
              <a:latin typeface="Fb Jabutinski HebEng Con" panose="00000500000000000000" pitchFamily="50" charset="-79"/>
              <a:ea typeface="+mj-ea"/>
              <a:cs typeface="Fb Jabutinski HebEng Con" panose="00000500000000000000" pitchFamily="50" charset="-79"/>
            </a:endParaRPr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CB204774-82A8-FBDC-AD9E-71E9CF5EFB26}"/>
              </a:ext>
            </a:extLst>
          </p:cNvPr>
          <p:cNvCxnSpPr>
            <a:cxnSpLocks/>
          </p:cNvCxnSpPr>
          <p:nvPr userDrawn="1"/>
        </p:nvCxnSpPr>
        <p:spPr>
          <a:xfrm>
            <a:off x="6078065" y="2198894"/>
            <a:ext cx="0" cy="352800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תמונה 1" descr="תמונה שמכילה חשיכה, ירוק, שחור&#10;&#10;התיאור נוצר באופן אוטומטי">
            <a:extLst>
              <a:ext uri="{FF2B5EF4-FFF2-40B4-BE49-F238E27FC236}">
                <a16:creationId xmlns:a16="http://schemas.microsoft.com/office/drawing/2014/main" id="{62DAA88D-ADB0-0889-2429-F5DBFCE51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" y="6206070"/>
            <a:ext cx="1678711" cy="5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78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5">
            <a:extLst>
              <a:ext uri="{FF2B5EF4-FFF2-40B4-BE49-F238E27FC236}">
                <a16:creationId xmlns:a16="http://schemas.microsoft.com/office/drawing/2014/main" id="{168458BE-3821-4537-9CFA-9D875F724A04}"/>
              </a:ext>
            </a:extLst>
          </p:cNvPr>
          <p:cNvSpPr txBox="1"/>
          <p:nvPr userDrawn="1"/>
        </p:nvSpPr>
        <p:spPr>
          <a:xfrm>
            <a:off x="7024266" y="1600215"/>
            <a:ext cx="1719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Light" panose="00000500000000000000" pitchFamily="50" charset="-79"/>
                <a:ea typeface="+mn-ea"/>
                <a:cs typeface="Fb Jabutinski HebEng Con" panose="00000500000000000000" pitchFamily="50" charset="-79"/>
              </a:rPr>
              <a:t>AFTER</a:t>
            </a: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id="{7C6F99E2-ECE7-47B0-AB92-FC3BF8B447EA}"/>
              </a:ext>
            </a:extLst>
          </p:cNvPr>
          <p:cNvSpPr txBox="1"/>
          <p:nvPr userDrawn="1"/>
        </p:nvSpPr>
        <p:spPr>
          <a:xfrm>
            <a:off x="626684" y="1600215"/>
            <a:ext cx="2023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Light" panose="00000500000000000000" pitchFamily="50" charset="-79"/>
                <a:ea typeface="+mn-ea"/>
                <a:cs typeface="Fb Jabutinski HebEng Con" panose="00000500000000000000" pitchFamily="50" charset="-79"/>
              </a:rPr>
              <a:t>BEFORE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8E8166-3BF7-4472-8AC2-815C416FA231}"/>
              </a:ext>
            </a:extLst>
          </p:cNvPr>
          <p:cNvSpPr txBox="1">
            <a:spLocks/>
          </p:cNvSpPr>
          <p:nvPr userDrawn="1"/>
        </p:nvSpPr>
        <p:spPr>
          <a:xfrm>
            <a:off x="0" y="221390"/>
            <a:ext cx="12192000" cy="828806"/>
          </a:xfrm>
          <a:prstGeom prst="rect">
            <a:avLst/>
          </a:prstGeom>
          <a:noFill/>
        </p:spPr>
        <p:txBody>
          <a:bodyPr vert="horz" lIns="274320" tIns="45720" rIns="274320" bIns="45720" numCol="1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Black" panose="00000500000000000000" pitchFamily="50" charset="-79"/>
                <a:ea typeface="+mj-ea"/>
                <a:cs typeface="Fb Jabutinski HebEng Con Bold" panose="00000500000000000000" pitchFamily="50" charset="-79"/>
              </a:rPr>
              <a:t>DATA STORY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j-ea"/>
                <a:cs typeface="Fb Jabutinski HebEng Con" panose="00000500000000000000" pitchFamily="50" charset="-79"/>
              </a:rPr>
              <a:t>Graph Makeover</a:t>
            </a:r>
          </a:p>
        </p:txBody>
      </p:sp>
      <p:cxnSp>
        <p:nvCxnSpPr>
          <p:cNvPr id="11" name="Straight Connector 18">
            <a:extLst>
              <a:ext uri="{FF2B5EF4-FFF2-40B4-BE49-F238E27FC236}">
                <a16:creationId xmlns:a16="http://schemas.microsoft.com/office/drawing/2014/main" id="{BC4DF2AE-E59C-4A88-BD77-D7FB9DF69FC6}"/>
              </a:ext>
            </a:extLst>
          </p:cNvPr>
          <p:cNvCxnSpPr/>
          <p:nvPr userDrawn="1"/>
        </p:nvCxnSpPr>
        <p:spPr>
          <a:xfrm>
            <a:off x="6088566" y="1858236"/>
            <a:ext cx="0" cy="4096819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תמונה 1" descr="תמונה שמכילה חשיכה, ירוק, שחור&#10;&#10;התיאור נוצר באופן אוטומטי">
            <a:extLst>
              <a:ext uri="{FF2B5EF4-FFF2-40B4-BE49-F238E27FC236}">
                <a16:creationId xmlns:a16="http://schemas.microsoft.com/office/drawing/2014/main" id="{309E46E7-B280-B460-782B-68C6DFA284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" y="6206070"/>
            <a:ext cx="1678711" cy="5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64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כותרת ותוכן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63CBAA4-F235-49B2-84C1-CAFDAAAEE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Fb Jabutinski HebEng" panose="00000500000000000000" pitchFamily="50" charset="-79"/>
                <a:cs typeface="Fb Jabutinski HebEng" panose="00000500000000000000" pitchFamily="50" charset="-79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FC972DC-C9C2-4E8F-836A-52296C71B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pic>
        <p:nvPicPr>
          <p:cNvPr id="5" name="תמונה 4" descr="תמונה שמכילה גופן, טקסט, גרפיקה, לוגו&#10;&#10;התיאור נוצר באופן אוטומטי">
            <a:extLst>
              <a:ext uri="{FF2B5EF4-FFF2-40B4-BE49-F238E27FC236}">
                <a16:creationId xmlns:a16="http://schemas.microsoft.com/office/drawing/2014/main" id="{540F7A7C-B67E-D3E1-7D83-7B6E081A5B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" y="6138337"/>
            <a:ext cx="1728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6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חשיכה, ירוק, שחור&#10;&#10;התיאור נוצר באופן אוטומטי">
            <a:extLst>
              <a:ext uri="{FF2B5EF4-FFF2-40B4-BE49-F238E27FC236}">
                <a16:creationId xmlns:a16="http://schemas.microsoft.com/office/drawing/2014/main" id="{0537F256-8957-D9EA-EF42-72B9879FF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" y="6206070"/>
            <a:ext cx="1678711" cy="5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52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720139A-2A07-4E37-BBAD-0A28CC21F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8A81B445-360A-4957-859C-994A6ACB6C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034ADE7-D5C1-4318-BF8A-5E0A0B513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B474F-8834-4875-9A84-4C2CDF13E32D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04838CC-32C6-4E33-87CF-D07D80838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6B7EF69-8432-411C-AD9C-7D2CDE86D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6B7F-24C6-49F0-8F16-779C153E03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תמונה 6" descr="תמונה שמכילה חשיכה, ירוק, שחור&#10;&#10;התיאור נוצר באופן אוטומטי">
            <a:extLst>
              <a:ext uri="{FF2B5EF4-FFF2-40B4-BE49-F238E27FC236}">
                <a16:creationId xmlns:a16="http://schemas.microsoft.com/office/drawing/2014/main" id="{5574828C-F22D-E1AC-37A3-270DF51ACF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" y="6206070"/>
            <a:ext cx="1678711" cy="5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893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2" y="5846315"/>
            <a:ext cx="1254507" cy="1020854"/>
          </a:xfrm>
          <a:prstGeom prst="rect">
            <a:avLst/>
          </a:prstGeom>
        </p:spPr>
      </p:pic>
      <p:sp>
        <p:nvSpPr>
          <p:cNvPr id="8" name="מלבן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457200" marR="0" lvl="1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Jabutinski HebEng" panose="00000500000000000000" pitchFamily="50" charset="-79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תמונה 1" descr="תמונה שמכילה גופן, טקסט, גרפיקה, לוגו&#10;&#10;התיאור נוצר באופן אוטומטי">
            <a:extLst>
              <a:ext uri="{FF2B5EF4-FFF2-40B4-BE49-F238E27FC236}">
                <a16:creationId xmlns:a16="http://schemas.microsoft.com/office/drawing/2014/main" id="{66E541E8-FDC0-8F49-9C43-3362D671BB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8" y="6193753"/>
            <a:ext cx="1728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59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AB5FDBF7-728A-4C68-9942-E921208A5764}"/>
              </a:ext>
            </a:extLst>
          </p:cNvPr>
          <p:cNvCxnSpPr>
            <a:cxnSpLocks/>
          </p:cNvCxnSpPr>
          <p:nvPr userDrawn="1"/>
        </p:nvCxnSpPr>
        <p:spPr>
          <a:xfrm>
            <a:off x="6078065" y="2198894"/>
            <a:ext cx="0" cy="352800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תמונה 2" descr="תמונה שמכילה חשיכה, ירוק, שחור&#10;&#10;התיאור נוצר באופן אוטומטי">
            <a:extLst>
              <a:ext uri="{FF2B5EF4-FFF2-40B4-BE49-F238E27FC236}">
                <a16:creationId xmlns:a16="http://schemas.microsoft.com/office/drawing/2014/main" id="{719D1458-555E-6B7B-6F63-EC8E4B45E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" y="6206070"/>
            <a:ext cx="1678711" cy="5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66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חשיכה, ירוק, שחור&#10;&#10;התיאור נוצר באופן אוטומטי">
            <a:extLst>
              <a:ext uri="{FF2B5EF4-FFF2-40B4-BE49-F238E27FC236}">
                <a16:creationId xmlns:a16="http://schemas.microsoft.com/office/drawing/2014/main" id="{3B22875D-75F8-0939-3D5B-A0BB9E95F7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" y="6206070"/>
            <a:ext cx="1678711" cy="5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29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1DCF-5050-405A-B17A-8C4AA84542AE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2E4AE-D90C-49A4-A2EF-51AD2FDD0E0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תמונה 5" descr="תמונה שמכילה חשיכה, ירוק, שחור&#10;&#10;התיאור נוצר באופן אוטומטי">
            <a:extLst>
              <a:ext uri="{FF2B5EF4-FFF2-40B4-BE49-F238E27FC236}">
                <a16:creationId xmlns:a16="http://schemas.microsoft.com/office/drawing/2014/main" id="{A687E2B9-C8AE-5ABB-58D7-9904B7C65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" y="6206070"/>
            <a:ext cx="1678711" cy="5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924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xfrm>
            <a:off x="1790700" y="1042859"/>
            <a:ext cx="8610600" cy="49548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ctr">
              <a:defRPr sz="3200">
                <a:latin typeface="Titillium"/>
                <a:ea typeface="Titillium"/>
                <a:cs typeface="Titillium"/>
                <a:sym typeface="Titillium"/>
              </a:defRPr>
            </a:lvl1pPr>
          </a:lstStyle>
          <a:p>
            <a:r>
              <a:t>Title Text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562590" y="2388327"/>
            <a:ext cx="1520794" cy="148142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35603" y="2388327"/>
            <a:ext cx="1520794" cy="148142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108615" y="2388327"/>
            <a:ext cx="1520794" cy="148142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 Hebrew Condensed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Open Sans Hebre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85647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4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E03D8AD-D63C-450D-BD63-3017D5781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8A6F9F72-C2DD-498A-9377-6589E0FF8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E6BA5-6C69-4CF5-B442-30F59FE3EDF4}" type="datetimeFigureOut">
              <a:rPr kumimoji="0" lang="he-I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Hebrew Condensed"/>
                <a:ea typeface="+mn-ea"/>
                <a:cs typeface="Open Sans Hebrew Condensed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כ"ו/אייר/תשפ"ד</a:t>
            </a:fld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Hebrew Condensed"/>
              <a:ea typeface="+mn-ea"/>
              <a:cs typeface="Open Sans Hebrew Condensed"/>
            </a:endParaRPr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0FE8DDB6-B189-4A78-B7CD-ADB528C5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Hebrew Condensed"/>
              <a:ea typeface="+mn-ea"/>
              <a:cs typeface="Open Sans Hebrew Condensed"/>
            </a:endParaRP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3FE6EFE0-04E4-4C4A-8ED1-62AF1627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2BEF5D-BE58-42AE-9707-CF90CF22FB34}" type="slidenum">
              <a:rPr kumimoji="0" lang="he-I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Hebrew Condensed"/>
                <a:ea typeface="+mn-ea"/>
                <a:cs typeface="Open Sans Hebrew Condensed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Hebrew Condensed"/>
              <a:ea typeface="+mn-ea"/>
              <a:cs typeface="Open Sans Hebre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55860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07A970D-0A14-46B0-89DA-4AEDDFE26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61CB12A-A5CD-47A3-8EA7-9946114FB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5E49140-BDAD-4DE6-96D7-1C72B893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B474F-8834-4875-9A84-4C2CDF13E32D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211519D-2367-47B0-AFC8-489F21445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57D1B0F-C120-4985-9A62-2CAFDB69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6B7F-24C6-49F0-8F16-779C153E0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19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63CBAA4-F235-49B2-84C1-CAFDAAAEE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Fb Jabutinski HebEng" panose="00000500000000000000" pitchFamily="50" charset="-79"/>
                <a:cs typeface="Fb Jabutinski HebEng" panose="00000500000000000000" pitchFamily="50" charset="-79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FC972DC-C9C2-4E8F-836A-52296C71B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>
            <a:extLst>
              <a:ext uri="{FF2B5EF4-FFF2-40B4-BE49-F238E27FC236}">
                <a16:creationId xmlns:a16="http://schemas.microsoft.com/office/drawing/2014/main" id="{EE753B6F-90BC-4C7C-825A-7C6A0412B3A1}"/>
              </a:ext>
            </a:extLst>
          </p:cNvPr>
          <p:cNvSpPr/>
          <p:nvPr userDrawn="1"/>
        </p:nvSpPr>
        <p:spPr>
          <a:xfrm>
            <a:off x="10384115" y="0"/>
            <a:ext cx="181638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AB1143B9-7001-44E0-A72D-363395EE32AF}"/>
              </a:ext>
            </a:extLst>
          </p:cNvPr>
          <p:cNvSpPr/>
          <p:nvPr userDrawn="1"/>
        </p:nvSpPr>
        <p:spPr>
          <a:xfrm>
            <a:off x="10377906" y="-2813"/>
            <a:ext cx="18288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תרשים 27">
            <a:extLst>
              <a:ext uri="{FF2B5EF4-FFF2-40B4-BE49-F238E27FC236}">
                <a16:creationId xmlns:a16="http://schemas.microsoft.com/office/drawing/2014/main" id="{9B096203-2D9D-4C5E-BC7F-00B8E9C2D21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228769551"/>
              </p:ext>
            </p:extLst>
          </p:nvPr>
        </p:nvGraphicFramePr>
        <p:xfrm>
          <a:off x="10730711" y="3249454"/>
          <a:ext cx="1005840" cy="64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תרשים 21">
            <a:extLst>
              <a:ext uri="{FF2B5EF4-FFF2-40B4-BE49-F238E27FC236}">
                <a16:creationId xmlns:a16="http://schemas.microsoft.com/office/drawing/2014/main" id="{2BA97022-6ABC-41F2-9F2F-C6D6EC00761E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188507114"/>
              </p:ext>
            </p:extLst>
          </p:nvPr>
        </p:nvGraphicFramePr>
        <p:xfrm>
          <a:off x="10687999" y="5985223"/>
          <a:ext cx="1334661" cy="1032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תיבת טקסט 38">
            <a:extLst>
              <a:ext uri="{FF2B5EF4-FFF2-40B4-BE49-F238E27FC236}">
                <a16:creationId xmlns:a16="http://schemas.microsoft.com/office/drawing/2014/main" id="{F4D1FF92-5B5A-4E49-A46B-A0E230DA5EB5}"/>
              </a:ext>
            </a:extLst>
          </p:cNvPr>
          <p:cNvSpPr txBox="1"/>
          <p:nvPr userDrawn="1"/>
        </p:nvSpPr>
        <p:spPr>
          <a:xfrm>
            <a:off x="10836468" y="6346077"/>
            <a:ext cx="9552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3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conSansCnd"/>
                <a:ea typeface="+mn-ea"/>
                <a:cs typeface="Open Sans Hebrew Condensed" panose="00000506000000000000" pitchFamily="2" charset="-79"/>
              </a:rPr>
              <a:t>97%</a:t>
            </a:r>
          </a:p>
        </p:txBody>
      </p:sp>
      <p:graphicFrame>
        <p:nvGraphicFramePr>
          <p:cNvPr id="12" name="תרשים 34">
            <a:extLst>
              <a:ext uri="{FF2B5EF4-FFF2-40B4-BE49-F238E27FC236}">
                <a16:creationId xmlns:a16="http://schemas.microsoft.com/office/drawing/2014/main" id="{7FABF031-48B0-4B73-AF1A-93D6ACC0682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904596468"/>
              </p:ext>
            </p:extLst>
          </p:nvPr>
        </p:nvGraphicFramePr>
        <p:xfrm>
          <a:off x="10752616" y="5064938"/>
          <a:ext cx="970520" cy="918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תיבת טקסט 35">
            <a:extLst>
              <a:ext uri="{FF2B5EF4-FFF2-40B4-BE49-F238E27FC236}">
                <a16:creationId xmlns:a16="http://schemas.microsoft.com/office/drawing/2014/main" id="{F9A96D64-FE16-41C7-9F70-2B30819222D4}"/>
              </a:ext>
            </a:extLst>
          </p:cNvPr>
          <p:cNvSpPr txBox="1"/>
          <p:nvPr userDrawn="1"/>
        </p:nvSpPr>
        <p:spPr>
          <a:xfrm>
            <a:off x="10814696" y="5351019"/>
            <a:ext cx="9552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3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conSansCnd"/>
                <a:ea typeface="+mn-ea"/>
                <a:cs typeface="Open Sans Hebrew Condensed" panose="00000506000000000000" pitchFamily="2" charset="-79"/>
              </a:rPr>
              <a:t>93%</a:t>
            </a:r>
          </a:p>
        </p:txBody>
      </p:sp>
      <p:graphicFrame>
        <p:nvGraphicFramePr>
          <p:cNvPr id="14" name="תרשים 49">
            <a:extLst>
              <a:ext uri="{FF2B5EF4-FFF2-40B4-BE49-F238E27FC236}">
                <a16:creationId xmlns:a16="http://schemas.microsoft.com/office/drawing/2014/main" id="{3DB50583-7951-451E-8AE5-D3B74629A566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579279351"/>
              </p:ext>
            </p:extLst>
          </p:nvPr>
        </p:nvGraphicFramePr>
        <p:xfrm>
          <a:off x="10629324" y="1181779"/>
          <a:ext cx="1172111" cy="64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תרשים 50">
            <a:extLst>
              <a:ext uri="{FF2B5EF4-FFF2-40B4-BE49-F238E27FC236}">
                <a16:creationId xmlns:a16="http://schemas.microsoft.com/office/drawing/2014/main" id="{064C921C-054E-4514-9606-F819DFE4F48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57618088"/>
              </p:ext>
            </p:extLst>
          </p:nvPr>
        </p:nvGraphicFramePr>
        <p:xfrm>
          <a:off x="10776431" y="2224401"/>
          <a:ext cx="914400" cy="64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Chart 5">
            <a:extLst>
              <a:ext uri="{FF2B5EF4-FFF2-40B4-BE49-F238E27FC236}">
                <a16:creationId xmlns:a16="http://schemas.microsoft.com/office/drawing/2014/main" id="{DEC48939-7085-45AC-BAF9-45B38E700F49}"/>
              </a:ext>
            </a:extLst>
          </p:cNvPr>
          <p:cNvGraphicFramePr>
            <a:graphicFrameLocks/>
          </p:cNvGraphicFramePr>
          <p:nvPr userDrawn="1"/>
        </p:nvGraphicFramePr>
        <p:xfrm>
          <a:off x="10789386" y="4116171"/>
          <a:ext cx="1005840" cy="64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TextBox 9">
            <a:extLst>
              <a:ext uri="{FF2B5EF4-FFF2-40B4-BE49-F238E27FC236}">
                <a16:creationId xmlns:a16="http://schemas.microsoft.com/office/drawing/2014/main" id="{42CEC316-4D78-4BE7-B831-AFD5E0D82D69}"/>
              </a:ext>
            </a:extLst>
          </p:cNvPr>
          <p:cNvSpPr txBox="1"/>
          <p:nvPr userDrawn="1"/>
        </p:nvSpPr>
        <p:spPr>
          <a:xfrm>
            <a:off x="10732360" y="316548"/>
            <a:ext cx="1002542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51" normalizeH="0" baseline="0" noProof="0" dirty="0">
                <a:ln>
                  <a:noFill/>
                </a:ln>
                <a:solidFill>
                  <a:srgbClr val="9ED318"/>
                </a:solidFill>
                <a:effectLst/>
                <a:uLnTx/>
                <a:uFillTx/>
                <a:latin typeface="Fb Jabutinski HebEng Con Bold" panose="00000500000000000000" pitchFamily="50" charset="-79"/>
                <a:ea typeface="Open Sans" panose="020B0606030504020204" pitchFamily="34" charset="0"/>
                <a:cs typeface="Fb Jabutinski HebEng Con Bold" panose="00000500000000000000" pitchFamily="50" charset="-79"/>
              </a:rPr>
              <a:t>DATA STORY</a:t>
            </a:r>
          </a:p>
        </p:txBody>
      </p:sp>
    </p:spTree>
    <p:extLst>
      <p:ext uri="{BB962C8B-B14F-4D97-AF65-F5344CB8AC3E}">
        <p14:creationId xmlns:p14="http://schemas.microsoft.com/office/powerpoint/2010/main" val="31862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5B0228-E174-3D32-558F-39352DCAB3A5}"/>
              </a:ext>
            </a:extLst>
          </p:cNvPr>
          <p:cNvSpPr txBox="1">
            <a:spLocks/>
          </p:cNvSpPr>
          <p:nvPr userDrawn="1"/>
        </p:nvSpPr>
        <p:spPr>
          <a:xfrm>
            <a:off x="5562298" y="597402"/>
            <a:ext cx="1031534" cy="828806"/>
          </a:xfrm>
          <a:prstGeom prst="rect">
            <a:avLst/>
          </a:prstGeom>
          <a:noFill/>
        </p:spPr>
        <p:txBody>
          <a:bodyPr vert="horz" lIns="274320" tIns="45720" rIns="274320" bIns="45720" numCol="1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ED318"/>
                </a:solidFill>
                <a:effectLst/>
                <a:uLnTx/>
                <a:uFillTx/>
                <a:latin typeface="Fb JabutinskiEng Con" pitchFamily="2" charset="77"/>
                <a:ea typeface="+mj-ea"/>
                <a:cs typeface="Fb Jabutinski HebEng" panose="00000500000000000000" pitchFamily="50" charset="-79"/>
              </a:rPr>
              <a:t>VS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9ED318"/>
              </a:solidFill>
              <a:effectLst/>
              <a:uLnTx/>
              <a:uFillTx/>
              <a:latin typeface="Fb JabutinskiEng Con" pitchFamily="2" charset="77"/>
              <a:ea typeface="+mj-ea"/>
              <a:cs typeface="Fb Jabutinski HebEng" panose="00000500000000000000" pitchFamily="50" charset="-79"/>
            </a:endParaRPr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CB204774-82A8-FBDC-AD9E-71E9CF5EFB26}"/>
              </a:ext>
            </a:extLst>
          </p:cNvPr>
          <p:cNvCxnSpPr>
            <a:cxnSpLocks/>
          </p:cNvCxnSpPr>
          <p:nvPr userDrawn="1"/>
        </p:nvCxnSpPr>
        <p:spPr>
          <a:xfrm>
            <a:off x="6078065" y="2198894"/>
            <a:ext cx="0" cy="352800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71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5">
            <a:extLst>
              <a:ext uri="{FF2B5EF4-FFF2-40B4-BE49-F238E27FC236}">
                <a16:creationId xmlns:a16="http://schemas.microsoft.com/office/drawing/2014/main" id="{168458BE-3821-4537-9CFA-9D875F724A04}"/>
              </a:ext>
            </a:extLst>
          </p:cNvPr>
          <p:cNvSpPr txBox="1"/>
          <p:nvPr userDrawn="1"/>
        </p:nvSpPr>
        <p:spPr>
          <a:xfrm>
            <a:off x="7024266" y="1600215"/>
            <a:ext cx="1719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Eng Light" pitchFamily="2" charset="77"/>
                <a:ea typeface="+mn-ea"/>
                <a:cs typeface="Open Sans Hebrew Condensed" panose="00000506000000000000" pitchFamily="2" charset="-79"/>
              </a:rPr>
              <a:t>AFTER</a:t>
            </a: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id="{7C6F99E2-ECE7-47B0-AB92-FC3BF8B447EA}"/>
              </a:ext>
            </a:extLst>
          </p:cNvPr>
          <p:cNvSpPr txBox="1"/>
          <p:nvPr userDrawn="1"/>
        </p:nvSpPr>
        <p:spPr>
          <a:xfrm>
            <a:off x="626684" y="1600215"/>
            <a:ext cx="2023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Eng Light" pitchFamily="2" charset="77"/>
                <a:ea typeface="+mn-ea"/>
                <a:cs typeface="Open Sans Hebrew Condensed" panose="00000506000000000000" pitchFamily="2" charset="-79"/>
              </a:rPr>
              <a:t>BEFORE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8E8166-3BF7-4472-8AC2-815C416FA231}"/>
              </a:ext>
            </a:extLst>
          </p:cNvPr>
          <p:cNvSpPr txBox="1">
            <a:spLocks/>
          </p:cNvSpPr>
          <p:nvPr userDrawn="1"/>
        </p:nvSpPr>
        <p:spPr>
          <a:xfrm>
            <a:off x="0" y="221390"/>
            <a:ext cx="12192000" cy="828806"/>
          </a:xfrm>
          <a:prstGeom prst="rect">
            <a:avLst/>
          </a:prstGeom>
          <a:noFill/>
        </p:spPr>
        <p:txBody>
          <a:bodyPr vert="horz" lIns="274320" tIns="45720" rIns="274320" bIns="45720" numCol="1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Eng Black" pitchFamily="2" charset="77"/>
                <a:ea typeface="+mj-ea"/>
                <a:cs typeface="Fb Jabutinski Con Bold" pitchFamily="2" charset="-79"/>
              </a:rPr>
              <a:t>DATA STORY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Eng Con" pitchFamily="2" charset="77"/>
                <a:ea typeface="+mj-ea"/>
                <a:cs typeface="Fb Jabutinski Con" pitchFamily="2" charset="-79"/>
              </a:rPr>
              <a:t>Graph Makeover</a:t>
            </a:r>
          </a:p>
        </p:txBody>
      </p:sp>
      <p:cxnSp>
        <p:nvCxnSpPr>
          <p:cNvPr id="11" name="Straight Connector 18">
            <a:extLst>
              <a:ext uri="{FF2B5EF4-FFF2-40B4-BE49-F238E27FC236}">
                <a16:creationId xmlns:a16="http://schemas.microsoft.com/office/drawing/2014/main" id="{BC4DF2AE-E59C-4A88-BD77-D7FB9DF69FC6}"/>
              </a:ext>
            </a:extLst>
          </p:cNvPr>
          <p:cNvCxnSpPr/>
          <p:nvPr userDrawn="1"/>
        </p:nvCxnSpPr>
        <p:spPr>
          <a:xfrm>
            <a:off x="6088566" y="1858236"/>
            <a:ext cx="0" cy="4096819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86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3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קופית כותרת" type="title">
  <p:cSld name="שקופית כותרת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6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6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11" name="Google Shape;611;p160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60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>
                <a:cs typeface="Fb Jabutinski HebEng Con" panose="00000500000000000000" pitchFamily="50" charset="-79"/>
              </a:defRPr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w-IL" smtClean="0"/>
              <a:pPr/>
              <a:t>‹#›</a:t>
            </a:fld>
            <a:endParaRPr lang="iw-IL" dirty="0"/>
          </a:p>
        </p:txBody>
      </p:sp>
    </p:spTree>
    <p:extLst>
      <p:ext uri="{BB962C8B-B14F-4D97-AF65-F5344CB8AC3E}">
        <p14:creationId xmlns:p14="http://schemas.microsoft.com/office/powerpoint/2010/main" val="311803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37D4FBF1-52E9-4954-8325-E1C7FEBB2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F5CAEE2-7C7F-46BB-8E43-501AB93AB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AFC3895-CBB7-4E0B-B284-0AD7B7E0FD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b Jabutinski HebEng Con" panose="00000500000000000000" pitchFamily="50" charset="-79"/>
              </a:defRPr>
            </a:lvl1pPr>
          </a:lstStyle>
          <a:p>
            <a:fld id="{0BBB474F-8834-4875-9A84-4C2CDF13E32D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7F4D988-7015-4D36-BDC7-C0BBCC1C5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b Jabutinski HebEng Con" panose="00000500000000000000" pitchFamily="50" charset="-79"/>
              </a:defRPr>
            </a:lvl1pPr>
          </a:lstStyle>
          <a:p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A062141-7840-4AC4-9F1A-FA3FE8C42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b Jabutinski HebEng Con" panose="00000500000000000000" pitchFamily="50" charset="-79"/>
              </a:defRPr>
            </a:lvl1pPr>
          </a:lstStyle>
          <a:p>
            <a:fld id="{079C6B7F-24C6-49F0-8F16-779C153E03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תמונה 6" descr="תמונה שמכילה חשיכה, ירוק, שחור&#10;&#10;התיאור נוצר באופן אוטומטי">
            <a:extLst>
              <a:ext uri="{FF2B5EF4-FFF2-40B4-BE49-F238E27FC236}">
                <a16:creationId xmlns:a16="http://schemas.microsoft.com/office/drawing/2014/main" id="{3F907F04-9B9D-9F91-297F-ECC2F2650A77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7" y="6148920"/>
            <a:ext cx="1678711" cy="5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6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667" r:id="rId18"/>
    <p:sldLayoutId id="2147483668" r:id="rId19"/>
    <p:sldLayoutId id="2147483669" r:id="rId20"/>
    <p:sldLayoutId id="2147483670" r:id="rId2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 Sans Hebrew Light" panose="00000400000000000000" pitchFamily="2" charset="-79"/>
          <a:ea typeface="+mj-ea"/>
          <a:cs typeface="Fb Jabutinski HebEng" panose="00000500000000000000" pitchFamily="50" charset="-79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b Jabutinski HebEng Con" panose="00000500000000000000" pitchFamily="50" charset="-79"/>
          <a:ea typeface="+mn-ea"/>
          <a:cs typeface="Fb Jabutinski HebEng Con" panose="00000500000000000000" pitchFamily="50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b Jabutinski HebEng Con" panose="00000500000000000000" pitchFamily="50" charset="-79"/>
          <a:ea typeface="+mn-ea"/>
          <a:cs typeface="Fb Jabutinski HebEng Con" panose="00000500000000000000" pitchFamily="50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b Jabutinski HebEng Con" panose="00000500000000000000" pitchFamily="50" charset="-79"/>
          <a:ea typeface="+mn-ea"/>
          <a:cs typeface="Fb Jabutinski HebEng Con" panose="00000500000000000000" pitchFamily="50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b Jabutinski HebEng Con" panose="00000500000000000000" pitchFamily="50" charset="-79"/>
          <a:ea typeface="+mn-ea"/>
          <a:cs typeface="Fb Jabutinski HebEng Con" panose="00000500000000000000" pitchFamily="50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b Jabutinski HebEng Con" panose="00000500000000000000" pitchFamily="50" charset="-79"/>
          <a:ea typeface="+mn-ea"/>
          <a:cs typeface="Fb Jabutinski HebEng Con" panose="00000500000000000000" pitchFamily="50" charset="-79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37D4FBF1-52E9-4954-8325-E1C7FEBB2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F5CAEE2-7C7F-46BB-8E43-501AB93AB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AFC3895-CBB7-4E0B-B284-0AD7B7E0FD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b Jabutinski HebEng" panose="00000500000000000000" pitchFamily="50" charset="-79"/>
              </a:defRPr>
            </a:lvl1pPr>
          </a:lstStyle>
          <a:p>
            <a:fld id="{0BBB474F-8834-4875-9A84-4C2CDF13E32D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7F4D988-7015-4D36-BDC7-C0BBCC1C5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b Jabutinski HebEng" panose="00000500000000000000" pitchFamily="50" charset="-79"/>
              </a:defRPr>
            </a:lvl1pPr>
          </a:lstStyle>
          <a:p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A062141-7840-4AC4-9F1A-FA3FE8C42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b Jabutinski HebEng" panose="00000500000000000000" pitchFamily="50" charset="-79"/>
              </a:defRPr>
            </a:lvl1pPr>
          </a:lstStyle>
          <a:p>
            <a:fld id="{079C6B7F-24C6-49F0-8F16-779C153E0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38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b Jabutinski HebEng" panose="00000500000000000000" pitchFamily="50" charset="-79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b Jabutinski HebEng" panose="00000500000000000000" pitchFamily="50" charset="-79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b Jabutinski HebEng" panose="00000500000000000000" pitchFamily="50" charset="-79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b Jabutinski HebEng" panose="00000500000000000000" pitchFamily="50" charset="-79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b Jabutinski HebEng" panose="00000500000000000000" pitchFamily="50" charset="-79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1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5" name="Google Shape;2715;p2"/>
          <p:cNvSpPr/>
          <p:nvPr/>
        </p:nvSpPr>
        <p:spPr>
          <a:xfrm>
            <a:off x="0" y="789213"/>
            <a:ext cx="12192000" cy="13233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6000"/>
              <a:buFontTx/>
              <a:buNone/>
              <a:tabLst/>
              <a:defRPr/>
            </a:pPr>
            <a:r>
              <a:rPr kumimoji="0" lang="he-IL" sz="8000" b="0" i="0" u="none" strike="noStrike" kern="1200" cap="none" spc="0" normalizeH="0" baseline="0" noProof="0" dirty="0">
                <a:ln>
                  <a:noFill/>
                </a:ln>
                <a:solidFill>
                  <a:srgbClr val="7FFF00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rPr>
              <a:t>אקסקיוז מי, דו יו </a:t>
            </a:r>
            <a:r>
              <a:rPr kumimoji="0" lang="he-IL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7FFF00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rPr>
              <a:t>ספיק</a:t>
            </a:r>
            <a:r>
              <a:rPr kumimoji="0" lang="he-IL" sz="8000" b="0" i="0" u="none" strike="noStrike" kern="1200" cap="none" spc="0" normalizeH="0" baseline="0" noProof="0" dirty="0">
                <a:ln>
                  <a:noFill/>
                </a:ln>
                <a:solidFill>
                  <a:srgbClr val="7FFF00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rPr>
              <a:t> דאטה?</a:t>
            </a:r>
          </a:p>
        </p:txBody>
      </p:sp>
      <p:pic>
        <p:nvPicPr>
          <p:cNvPr id="3" name="תמונה 2" descr="תמונה שמכילה שרטוט, ציור, אומנות קליפיפם, אומנות ילדים&#10;&#10;התיאור נוצר באופן אוטומטי">
            <a:extLst>
              <a:ext uri="{FF2B5EF4-FFF2-40B4-BE49-F238E27FC236}">
                <a16:creationId xmlns:a16="http://schemas.microsoft.com/office/drawing/2014/main" id="{5BA33C02-EDC6-FE59-6419-2055E1CC9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475" y="2496324"/>
            <a:ext cx="4175931" cy="3936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654A54D0-2955-E7E0-031F-168BBAE0ED96}"/>
              </a:ext>
            </a:extLst>
          </p:cNvPr>
          <p:cNvSpPr txBox="1"/>
          <p:nvPr/>
        </p:nvSpPr>
        <p:spPr>
          <a:xfrm>
            <a:off x="0" y="2497976"/>
            <a:ext cx="1219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8000" b="1" i="0" u="none" strike="noStrike" kern="1200" cap="none" spc="0" normalizeH="0" baseline="0" noProof="0" dirty="0">
                <a:ln>
                  <a:noFill/>
                </a:ln>
                <a:solidFill>
                  <a:srgbClr val="7FFF00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rPr>
              <a:t>האם בארגון שלי מדברים בנתונים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rPr>
              <a:t>או תובנות?</a:t>
            </a:r>
            <a:endParaRPr kumimoji="0" lang="en-IL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b Jabutinski HebEng Con" panose="00000500000000000000" pitchFamily="50" charset="-79"/>
              <a:ea typeface="+mn-ea"/>
              <a:cs typeface="Fb Jabutinski HebEng Con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1977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B4001598-1E76-87AC-67EF-63771CB670AD}"/>
              </a:ext>
            </a:extLst>
          </p:cNvPr>
          <p:cNvSpPr txBox="1"/>
          <p:nvPr/>
        </p:nvSpPr>
        <p:spPr>
          <a:xfrm>
            <a:off x="5614697" y="1633379"/>
            <a:ext cx="609755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e-IL" dirty="0"/>
          </a:p>
          <a:p>
            <a:r>
              <a:rPr lang="he-IL" dirty="0"/>
              <a:t>00:15:05	נתונים</a:t>
            </a:r>
          </a:p>
          <a:p>
            <a:endParaRPr lang="he-IL" dirty="0"/>
          </a:p>
          <a:p>
            <a:r>
              <a:rPr lang="he-IL" dirty="0"/>
              <a:t>00:15:06	הרוב נתונים</a:t>
            </a:r>
          </a:p>
          <a:p>
            <a:endParaRPr lang="he-IL" dirty="0"/>
          </a:p>
          <a:p>
            <a:r>
              <a:rPr lang="he-IL" dirty="0"/>
              <a:t>00:15:10	 נתונים</a:t>
            </a:r>
          </a:p>
          <a:p>
            <a:endParaRPr lang="he-IL" dirty="0"/>
          </a:p>
          <a:p>
            <a:r>
              <a:rPr lang="he-IL" dirty="0"/>
              <a:t>00:15:11	נתונייייייים</a:t>
            </a:r>
          </a:p>
          <a:p>
            <a:endParaRPr lang="he-IL" dirty="0"/>
          </a:p>
          <a:p>
            <a:r>
              <a:rPr lang="he-IL" dirty="0"/>
              <a:t>00:15:17	נתונים</a:t>
            </a:r>
          </a:p>
          <a:p>
            <a:endParaRPr lang="he-IL" dirty="0"/>
          </a:p>
          <a:p>
            <a:r>
              <a:rPr lang="he-IL" dirty="0"/>
              <a:t>00:15:27	נתונים לרוב</a:t>
            </a:r>
          </a:p>
          <a:p>
            <a:endParaRPr lang="he-IL" dirty="0"/>
          </a:p>
          <a:p>
            <a:r>
              <a:rPr lang="he-IL" dirty="0"/>
              <a:t>00:15:31	תלוי במטרת התוצר</a:t>
            </a:r>
          </a:p>
          <a:p>
            <a:endParaRPr lang="he-IL" dirty="0"/>
          </a:p>
          <a:p>
            <a:endParaRPr lang="he-IL" dirty="0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38E01125-056D-6BFA-7027-5559DF3482DF}"/>
              </a:ext>
            </a:extLst>
          </p:cNvPr>
          <p:cNvSpPr txBox="1"/>
          <p:nvPr/>
        </p:nvSpPr>
        <p:spPr>
          <a:xfrm>
            <a:off x="524070" y="1771877"/>
            <a:ext cx="609755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00:15:36	נתונים אבל תמיד מצפים לתובנות עליהם</a:t>
            </a:r>
          </a:p>
          <a:p>
            <a:endParaRPr lang="he-IL" dirty="0"/>
          </a:p>
          <a:p>
            <a:r>
              <a:rPr lang="he-IL" dirty="0"/>
              <a:t>00:15:37	נתונים. והרבה..</a:t>
            </a:r>
          </a:p>
          <a:p>
            <a:endParaRPr lang="he-IL" dirty="0"/>
          </a:p>
          <a:p>
            <a:r>
              <a:rPr lang="he-IL" dirty="0"/>
              <a:t>00:15:37	נתונים</a:t>
            </a:r>
          </a:p>
          <a:p>
            <a:endParaRPr lang="he-IL" dirty="0"/>
          </a:p>
          <a:p>
            <a:r>
              <a:rPr lang="he-IL" dirty="0"/>
              <a:t>00:15:39	נתונים</a:t>
            </a:r>
          </a:p>
          <a:p>
            <a:endParaRPr lang="he-IL" dirty="0"/>
          </a:p>
          <a:p>
            <a:r>
              <a:rPr lang="he-IL" dirty="0"/>
              <a:t>00:15:52	נתונים</a:t>
            </a:r>
          </a:p>
          <a:p>
            <a:endParaRPr lang="he-IL" dirty="0"/>
          </a:p>
          <a:p>
            <a:r>
              <a:rPr lang="he-IL" dirty="0"/>
              <a:t>00:16:06	נתונים בלי סוף</a:t>
            </a:r>
          </a:p>
          <a:p>
            <a:endParaRPr lang="he-IL" dirty="0"/>
          </a:p>
          <a:p>
            <a:r>
              <a:rPr lang="he-IL" dirty="0"/>
              <a:t>00:16:24	למנהלים ישירים בעיקר תובנות</a:t>
            </a:r>
          </a:p>
          <a:p>
            <a:endParaRPr lang="he-IL" dirty="0"/>
          </a:p>
          <a:p>
            <a:r>
              <a:rPr lang="he-IL" dirty="0"/>
              <a:t>00:18:12	</a:t>
            </a:r>
            <a:r>
              <a:rPr lang="en-US" dirty="0"/>
              <a:t>priors </a:t>
            </a:r>
            <a:r>
              <a:rPr lang="he-IL" dirty="0"/>
              <a:t> בסיס לתובנות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FE1E8F5C-1FF4-9303-A8A2-8E9169FB4133}"/>
              </a:ext>
            </a:extLst>
          </p:cNvPr>
          <p:cNvSpPr txBox="1"/>
          <p:nvPr/>
        </p:nvSpPr>
        <p:spPr>
          <a:xfrm>
            <a:off x="-9327" y="24201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rPr>
              <a:t>האם בארגון שלי מדברים בנתונים או </a:t>
            </a:r>
            <a:r>
              <a:rPr kumimoji="0" lang="he-IL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7FFF00"/>
                </a:highlight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rPr>
              <a:t>תובנות?</a:t>
            </a:r>
            <a:endParaRPr kumimoji="0" lang="en-IL" b="1" i="0" u="none" strike="noStrike" kern="1200" cap="none" spc="0" normalizeH="0" baseline="0" noProof="0" dirty="0">
              <a:ln>
                <a:noFill/>
              </a:ln>
              <a:effectLst/>
              <a:highlight>
                <a:srgbClr val="7FFF00"/>
              </a:highlight>
              <a:uLnTx/>
              <a:uFillTx/>
              <a:latin typeface="Fb Jabutinski HebEng Con" panose="00000500000000000000" pitchFamily="50" charset="-79"/>
              <a:ea typeface="+mn-ea"/>
              <a:cs typeface="Fb Jabutinski HebEng Con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0755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45">
            <a:extLst>
              <a:ext uri="{FF2B5EF4-FFF2-40B4-BE49-F238E27FC236}">
                <a16:creationId xmlns:a16="http://schemas.microsoft.com/office/drawing/2014/main" id="{0215D1BB-0296-DEFD-1F20-9701EE12DFBB}"/>
              </a:ext>
            </a:extLst>
          </p:cNvPr>
          <p:cNvSpPr txBox="1"/>
          <p:nvPr/>
        </p:nvSpPr>
        <p:spPr>
          <a:xfrm>
            <a:off x="0" y="175933"/>
            <a:ext cx="12192000" cy="598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514359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rPr>
              <a:t>אוריינות נתונים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 Con" panose="00000500000000000000" pitchFamily="50" charset="-79"/>
              <a:ea typeface="+mn-ea"/>
              <a:cs typeface="Fb Jabutinski HebEng Con" panose="00000500000000000000" pitchFamily="50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4854275A-B77A-9DED-5281-CA4A276B1F5D}"/>
              </a:ext>
            </a:extLst>
          </p:cNvPr>
          <p:cNvSpPr/>
          <p:nvPr/>
        </p:nvSpPr>
        <p:spPr>
          <a:xfrm>
            <a:off x="0" y="645956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rPr>
              <a:t>השפה החדשה של העידן הדיגיטלי</a:t>
            </a: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2B3755EE-E407-CA10-69BC-1457AB8324BA}"/>
              </a:ext>
            </a:extLst>
          </p:cNvPr>
          <p:cNvGrpSpPr/>
          <p:nvPr/>
        </p:nvGrpSpPr>
        <p:grpSpPr>
          <a:xfrm>
            <a:off x="3022933" y="2139312"/>
            <a:ext cx="6146134" cy="2579376"/>
            <a:chOff x="2873829" y="2222276"/>
            <a:chExt cx="6146134" cy="25793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EE0995-E78A-50A5-DA2A-BF6EF1734820}"/>
                </a:ext>
              </a:extLst>
            </p:cNvPr>
            <p:cNvGrpSpPr/>
            <p:nvPr/>
          </p:nvGrpSpPr>
          <p:grpSpPr>
            <a:xfrm>
              <a:off x="5063252" y="3811441"/>
              <a:ext cx="1767288" cy="990211"/>
              <a:chOff x="3722174" y="2488127"/>
              <a:chExt cx="2184506" cy="1466979"/>
            </a:xfrm>
          </p:grpSpPr>
          <p:sp>
            <p:nvSpPr>
              <p:cNvPr id="7" name="סוגר זוויתי 7">
                <a:extLst>
                  <a:ext uri="{FF2B5EF4-FFF2-40B4-BE49-F238E27FC236}">
                    <a16:creationId xmlns:a16="http://schemas.microsoft.com/office/drawing/2014/main" id="{A7707C15-5812-9770-5C23-0800FB5A3DCC}"/>
                  </a:ext>
                </a:extLst>
              </p:cNvPr>
              <p:cNvSpPr/>
              <p:nvPr/>
            </p:nvSpPr>
            <p:spPr>
              <a:xfrm flipH="1">
                <a:off x="3746680" y="2515106"/>
                <a:ext cx="2160000" cy="1440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b Jabutinski HebEng Con" panose="00000500000000000000" pitchFamily="50" charset="-79"/>
                  <a:ea typeface="+mn-ea"/>
                  <a:cs typeface="Fb Jabutinski HebEng Con" panose="00000500000000000000" pitchFamily="50" charset="-79"/>
                </a:endParaRPr>
              </a:p>
            </p:txBody>
          </p:sp>
          <p:sp>
            <p:nvSpPr>
              <p:cNvPr id="8" name="TextBox 14">
                <a:extLst>
                  <a:ext uri="{FF2B5EF4-FFF2-40B4-BE49-F238E27FC236}">
                    <a16:creationId xmlns:a16="http://schemas.microsoft.com/office/drawing/2014/main" id="{CFD4EBBF-289B-AE90-2C7B-118886BEC76B}"/>
                  </a:ext>
                </a:extLst>
              </p:cNvPr>
              <p:cNvSpPr txBox="1"/>
              <p:nvPr/>
            </p:nvSpPr>
            <p:spPr>
              <a:xfrm flipH="1">
                <a:off x="3722174" y="2619552"/>
                <a:ext cx="2138841" cy="1231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b Jabutinski HebEng Con" panose="00000500000000000000" pitchFamily="50" charset="-79"/>
                    <a:ea typeface="+mn-ea"/>
                    <a:cs typeface="Fb Jabutinski HebEng Con" panose="00000500000000000000" pitchFamily="50" charset="-79"/>
                  </a:rPr>
                  <a:t>לקבל </a:t>
                </a:r>
              </a:p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b Jabutinski HebEng Con" panose="00000500000000000000" pitchFamily="50" charset="-79"/>
                    <a:ea typeface="+mn-ea"/>
                    <a:cs typeface="Fb Jabutinski HebEng Con" panose="00000500000000000000" pitchFamily="50" charset="-79"/>
                  </a:rPr>
                  <a:t>החלטות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b Jabutinski HebEng Con" panose="00000500000000000000" pitchFamily="50" charset="-79"/>
                    <a:ea typeface="+mn-ea"/>
                    <a:cs typeface="Fb Jabutinski HebEng Con" panose="00000500000000000000" pitchFamily="50" charset="-79"/>
                  </a:rPr>
                  <a:t> </a:t>
                </a:r>
                <a:endParaRPr kumimoji="0" lang="he-IL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b Jabutinski HebEng Con" panose="00000500000000000000" pitchFamily="50" charset="-79"/>
                  <a:ea typeface="+mn-ea"/>
                  <a:cs typeface="Fb Jabutinski HebEng Con" panose="00000500000000000000" pitchFamily="50" charset="-79"/>
                </a:endParaRPr>
              </a:p>
            </p:txBody>
          </p:sp>
          <p:sp>
            <p:nvSpPr>
              <p:cNvPr id="16" name="סוגר זוויתי 7">
                <a:extLst>
                  <a:ext uri="{FF2B5EF4-FFF2-40B4-BE49-F238E27FC236}">
                    <a16:creationId xmlns:a16="http://schemas.microsoft.com/office/drawing/2014/main" id="{6C3C6F88-B2F9-C9E7-F1B1-2A02BF62C5A5}"/>
                  </a:ext>
                </a:extLst>
              </p:cNvPr>
              <p:cNvSpPr/>
              <p:nvPr/>
            </p:nvSpPr>
            <p:spPr>
              <a:xfrm flipH="1">
                <a:off x="3733116" y="2488127"/>
                <a:ext cx="2160000" cy="1440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b Jabutinski HebEng Con" panose="00000500000000000000" pitchFamily="50" charset="-79"/>
                  <a:ea typeface="+mn-ea"/>
                  <a:cs typeface="Fb Jabutinski HebEng Con" panose="00000500000000000000" pitchFamily="50" charset="-79"/>
                </a:endParaRPr>
              </a:p>
            </p:txBody>
          </p:sp>
          <p:sp>
            <p:nvSpPr>
              <p:cNvPr id="17" name="TextBox 14">
                <a:extLst>
                  <a:ext uri="{FF2B5EF4-FFF2-40B4-BE49-F238E27FC236}">
                    <a16:creationId xmlns:a16="http://schemas.microsoft.com/office/drawing/2014/main" id="{748A72F8-23D5-EAB6-0A0B-D4678E6C3B05}"/>
                  </a:ext>
                </a:extLst>
              </p:cNvPr>
              <p:cNvSpPr txBox="1"/>
              <p:nvPr/>
            </p:nvSpPr>
            <p:spPr>
              <a:xfrm flipH="1">
                <a:off x="3743695" y="2592574"/>
                <a:ext cx="2138842" cy="12311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b Jabutinski HebEng Con" panose="00000500000000000000" pitchFamily="50" charset="-79"/>
                    <a:ea typeface="+mn-ea"/>
                    <a:cs typeface="Fb Jabutinski HebEng Con" panose="00000500000000000000" pitchFamily="50" charset="-79"/>
                  </a:rPr>
                  <a:t>למצוא</a:t>
                </a:r>
              </a:p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b Jabutinski HebEng Con" panose="00000500000000000000" pitchFamily="50" charset="-79"/>
                    <a:ea typeface="+mn-ea"/>
                    <a:cs typeface="Fb Jabutinski HebEng Con" panose="00000500000000000000" pitchFamily="50" charset="-79"/>
                  </a:rPr>
                  <a:t>תובנות</a:t>
                </a:r>
              </a:p>
            </p:txBody>
          </p:sp>
        </p:grpSp>
        <p:grpSp>
          <p:nvGrpSpPr>
            <p:cNvPr id="26" name="Group 8">
              <a:extLst>
                <a:ext uri="{FF2B5EF4-FFF2-40B4-BE49-F238E27FC236}">
                  <a16:creationId xmlns:a16="http://schemas.microsoft.com/office/drawing/2014/main" id="{40ABACD2-F02E-8A7B-5B98-0E203E6F777F}"/>
                </a:ext>
              </a:extLst>
            </p:cNvPr>
            <p:cNvGrpSpPr/>
            <p:nvPr/>
          </p:nvGrpSpPr>
          <p:grpSpPr>
            <a:xfrm>
              <a:off x="2873829" y="3811441"/>
              <a:ext cx="1800000" cy="972000"/>
              <a:chOff x="1443516" y="2502179"/>
              <a:chExt cx="2160000" cy="1440000"/>
            </a:xfrm>
            <a:solidFill>
              <a:srgbClr val="9ED318"/>
            </a:solidFill>
          </p:grpSpPr>
          <p:sp>
            <p:nvSpPr>
              <p:cNvPr id="28" name="סוגר זוויתי 18">
                <a:extLst>
                  <a:ext uri="{FF2B5EF4-FFF2-40B4-BE49-F238E27FC236}">
                    <a16:creationId xmlns:a16="http://schemas.microsoft.com/office/drawing/2014/main" id="{5B588E75-3C00-E562-7445-A33200168965}"/>
                  </a:ext>
                </a:extLst>
              </p:cNvPr>
              <p:cNvSpPr/>
              <p:nvPr/>
            </p:nvSpPr>
            <p:spPr>
              <a:xfrm flipH="1">
                <a:off x="1443516" y="2502179"/>
                <a:ext cx="2160000" cy="1440000"/>
              </a:xfrm>
              <a:prstGeom prst="roundRect">
                <a:avLst/>
              </a:prstGeom>
              <a:solidFill>
                <a:srgbClr val="8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b Jabutinski HebEng Con" panose="00000500000000000000" pitchFamily="50" charset="-79"/>
                  <a:ea typeface="+mn-ea"/>
                  <a:cs typeface="Fb Jabutinski HebEng Con" panose="00000500000000000000" pitchFamily="50" charset="-79"/>
                </a:endParaRPr>
              </a:p>
            </p:txBody>
          </p:sp>
          <p:sp>
            <p:nvSpPr>
              <p:cNvPr id="30" name="TextBox 19">
                <a:extLst>
                  <a:ext uri="{FF2B5EF4-FFF2-40B4-BE49-F238E27FC236}">
                    <a16:creationId xmlns:a16="http://schemas.microsoft.com/office/drawing/2014/main" id="{3F2EFC5A-0198-CA43-D5F7-2D25338219B9}"/>
                  </a:ext>
                </a:extLst>
              </p:cNvPr>
              <p:cNvSpPr txBox="1"/>
              <p:nvPr/>
            </p:nvSpPr>
            <p:spPr>
              <a:xfrm flipH="1">
                <a:off x="1828752" y="2606625"/>
                <a:ext cx="1389528" cy="1231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b Jabutinski HebEng Con" panose="00000500000000000000" pitchFamily="50" charset="-79"/>
                    <a:ea typeface="+mn-ea"/>
                    <a:cs typeface="Fb Jabutinski HebEng Con" panose="00000500000000000000" pitchFamily="50" charset="-79"/>
                  </a:rPr>
                  <a:t>לתקשר ולשכנע</a:t>
                </a:r>
              </a:p>
            </p:txBody>
          </p:sp>
        </p:grpSp>
        <p:sp>
          <p:nvSpPr>
            <p:cNvPr id="32" name="תיבת טקסט 31">
              <a:extLst>
                <a:ext uri="{FF2B5EF4-FFF2-40B4-BE49-F238E27FC236}">
                  <a16:creationId xmlns:a16="http://schemas.microsoft.com/office/drawing/2014/main" id="{DD84DD4F-FDF3-F494-8FE8-8036E95A89F4}"/>
                </a:ext>
              </a:extLst>
            </p:cNvPr>
            <p:cNvSpPr txBox="1"/>
            <p:nvPr/>
          </p:nvSpPr>
          <p:spPr>
            <a:xfrm>
              <a:off x="2873829" y="2222276"/>
              <a:ext cx="6146134" cy="70788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4000" b="1" i="0" u="none" strike="noStrike" kern="0" cap="none" spc="8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b Jabutinski HebEng Con" panose="00000500000000000000" pitchFamily="50" charset="-79"/>
                  <a:ea typeface="+mn-ea"/>
                  <a:cs typeface="Fb Jabutinski HebEng Con" panose="00000500000000000000" pitchFamily="50" charset="-79"/>
                </a:rPr>
                <a:t>החלטות מבוססות נתונים</a:t>
              </a:r>
              <a:endParaRPr kumimoji="0" lang="en-US" sz="4000" b="0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endParaRPr>
            </a:p>
          </p:txBody>
        </p:sp>
        <p:sp>
          <p:nvSpPr>
            <p:cNvPr id="33" name="סוגר מסולסל ימני 32">
              <a:extLst>
                <a:ext uri="{FF2B5EF4-FFF2-40B4-BE49-F238E27FC236}">
                  <a16:creationId xmlns:a16="http://schemas.microsoft.com/office/drawing/2014/main" id="{ECBD2B5B-454B-9408-03F8-D586D372D920}"/>
                </a:ext>
              </a:extLst>
            </p:cNvPr>
            <p:cNvSpPr/>
            <p:nvPr/>
          </p:nvSpPr>
          <p:spPr>
            <a:xfrm rot="16200000" flipH="1" flipV="1">
              <a:off x="5775601" y="1407064"/>
              <a:ext cx="305645" cy="4016187"/>
            </a:xfrm>
            <a:prstGeom prst="rightBrace">
              <a:avLst>
                <a:gd name="adj1" fmla="val 62473"/>
                <a:gd name="adj2" fmla="val 50000"/>
              </a:avLst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+mn-cs"/>
              </a:endParaRPr>
            </a:p>
          </p:txBody>
        </p:sp>
        <p:grpSp>
          <p:nvGrpSpPr>
            <p:cNvPr id="34" name="Group 5">
              <a:extLst>
                <a:ext uri="{FF2B5EF4-FFF2-40B4-BE49-F238E27FC236}">
                  <a16:creationId xmlns:a16="http://schemas.microsoft.com/office/drawing/2014/main" id="{EABE4F6F-FEF7-3894-DF5E-ADC4D6C19F01}"/>
                </a:ext>
              </a:extLst>
            </p:cNvPr>
            <p:cNvGrpSpPr/>
            <p:nvPr/>
          </p:nvGrpSpPr>
          <p:grpSpPr>
            <a:xfrm>
              <a:off x="7252675" y="3801906"/>
              <a:ext cx="1767288" cy="990211"/>
              <a:chOff x="3722174" y="2488127"/>
              <a:chExt cx="2184506" cy="1466979"/>
            </a:xfrm>
          </p:grpSpPr>
          <p:sp>
            <p:nvSpPr>
              <p:cNvPr id="35" name="סוגר זוויתי 7">
                <a:extLst>
                  <a:ext uri="{FF2B5EF4-FFF2-40B4-BE49-F238E27FC236}">
                    <a16:creationId xmlns:a16="http://schemas.microsoft.com/office/drawing/2014/main" id="{436DF78F-50F4-88B0-2DC1-0044C1ECE37B}"/>
                  </a:ext>
                </a:extLst>
              </p:cNvPr>
              <p:cNvSpPr/>
              <p:nvPr/>
            </p:nvSpPr>
            <p:spPr>
              <a:xfrm flipH="1">
                <a:off x="3746680" y="2515106"/>
                <a:ext cx="2160000" cy="1440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b Jabutinski HebEng Con" panose="00000500000000000000" pitchFamily="50" charset="-79"/>
                  <a:ea typeface="+mn-ea"/>
                  <a:cs typeface="Fb Jabutinski HebEng Con" panose="00000500000000000000" pitchFamily="50" charset="-79"/>
                </a:endParaRPr>
              </a:p>
            </p:txBody>
          </p:sp>
          <p:sp>
            <p:nvSpPr>
              <p:cNvPr id="36" name="TextBox 14">
                <a:extLst>
                  <a:ext uri="{FF2B5EF4-FFF2-40B4-BE49-F238E27FC236}">
                    <a16:creationId xmlns:a16="http://schemas.microsoft.com/office/drawing/2014/main" id="{DA6EF832-D03C-FB8E-58EC-A2DC9C16B5B7}"/>
                  </a:ext>
                </a:extLst>
              </p:cNvPr>
              <p:cNvSpPr txBox="1"/>
              <p:nvPr/>
            </p:nvSpPr>
            <p:spPr>
              <a:xfrm flipH="1">
                <a:off x="3722174" y="2619552"/>
                <a:ext cx="2138841" cy="1231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b Jabutinski HebEng Con" panose="00000500000000000000" pitchFamily="50" charset="-79"/>
                    <a:ea typeface="+mn-ea"/>
                    <a:cs typeface="Fb Jabutinski HebEng Con" panose="00000500000000000000" pitchFamily="50" charset="-79"/>
                  </a:rPr>
                  <a:t>לקבל </a:t>
                </a:r>
              </a:p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b Jabutinski HebEng Con" panose="00000500000000000000" pitchFamily="50" charset="-79"/>
                    <a:ea typeface="+mn-ea"/>
                    <a:cs typeface="Fb Jabutinski HebEng Con" panose="00000500000000000000" pitchFamily="50" charset="-79"/>
                  </a:rPr>
                  <a:t>החלטות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b Jabutinski HebEng Con" panose="00000500000000000000" pitchFamily="50" charset="-79"/>
                    <a:ea typeface="+mn-ea"/>
                    <a:cs typeface="Fb Jabutinski HebEng Con" panose="00000500000000000000" pitchFamily="50" charset="-79"/>
                  </a:rPr>
                  <a:t> </a:t>
                </a:r>
                <a:endParaRPr kumimoji="0" lang="he-IL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b Jabutinski HebEng Con" panose="00000500000000000000" pitchFamily="50" charset="-79"/>
                  <a:ea typeface="+mn-ea"/>
                  <a:cs typeface="Fb Jabutinski HebEng Con" panose="00000500000000000000" pitchFamily="50" charset="-79"/>
                </a:endParaRPr>
              </a:p>
            </p:txBody>
          </p:sp>
          <p:sp>
            <p:nvSpPr>
              <p:cNvPr id="37" name="סוגר זוויתי 7">
                <a:extLst>
                  <a:ext uri="{FF2B5EF4-FFF2-40B4-BE49-F238E27FC236}">
                    <a16:creationId xmlns:a16="http://schemas.microsoft.com/office/drawing/2014/main" id="{0E4C6DCF-B143-F537-C4C1-56FC2E3469B4}"/>
                  </a:ext>
                </a:extLst>
              </p:cNvPr>
              <p:cNvSpPr/>
              <p:nvPr/>
            </p:nvSpPr>
            <p:spPr>
              <a:xfrm flipH="1">
                <a:off x="3733116" y="2488127"/>
                <a:ext cx="2160000" cy="1440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b Jabutinski HebEng Con" panose="00000500000000000000" pitchFamily="50" charset="-79"/>
                  <a:ea typeface="+mn-ea"/>
                  <a:cs typeface="Fb Jabutinski HebEng Con" panose="00000500000000000000" pitchFamily="50" charset="-79"/>
                </a:endParaRPr>
              </a:p>
            </p:txBody>
          </p:sp>
          <p:sp>
            <p:nvSpPr>
              <p:cNvPr id="38" name="TextBox 14">
                <a:extLst>
                  <a:ext uri="{FF2B5EF4-FFF2-40B4-BE49-F238E27FC236}">
                    <a16:creationId xmlns:a16="http://schemas.microsoft.com/office/drawing/2014/main" id="{CB43CBD1-A267-11F9-4AA2-875FBE1D68DB}"/>
                  </a:ext>
                </a:extLst>
              </p:cNvPr>
              <p:cNvSpPr txBox="1"/>
              <p:nvPr/>
            </p:nvSpPr>
            <p:spPr>
              <a:xfrm flipH="1">
                <a:off x="3743695" y="2592574"/>
                <a:ext cx="2138842" cy="12311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b Jabutinski HebEng Con" panose="00000500000000000000" pitchFamily="50" charset="-79"/>
                    <a:ea typeface="+mn-ea"/>
                    <a:cs typeface="Fb Jabutinski HebEng Con" panose="00000500000000000000" pitchFamily="50" charset="-79"/>
                  </a:rPr>
                  <a:t>לנתח </a:t>
                </a:r>
              </a:p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b Jabutinski HebEng Con" panose="00000500000000000000" pitchFamily="50" charset="-79"/>
                    <a:ea typeface="+mn-ea"/>
                    <a:cs typeface="Fb Jabutinski HebEng Con" panose="00000500000000000000" pitchFamily="50" charset="-79"/>
                  </a:rPr>
                  <a:t>נתונים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47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5" name="Google Shape;2715;p2"/>
          <p:cNvSpPr/>
          <p:nvPr/>
        </p:nvSpPr>
        <p:spPr>
          <a:xfrm>
            <a:off x="0" y="2767301"/>
            <a:ext cx="12192000" cy="13233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6000"/>
            </a:pPr>
            <a:r>
              <a:rPr kumimoji="0" lang="he-IL" sz="80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rPr>
              <a:t>מה הקשר לסגול</a:t>
            </a:r>
            <a:r>
              <a:rPr kumimoji="0" lang="he-IL" sz="8000" b="0" i="0" u="none" strike="noStrike" kern="1200" cap="none" spc="0" normalizeH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rPr>
              <a:t>?</a:t>
            </a:r>
            <a:endParaRPr kumimoji="0" lang="he-IL" sz="8000" b="0" i="0" u="none" strike="noStrike" kern="1200" cap="none" spc="0" normalizeH="0" baseline="0" noProof="0" dirty="0">
              <a:ln>
                <a:noFill/>
              </a:ln>
              <a:solidFill>
                <a:srgbClr val="9933FF"/>
              </a:solidFill>
              <a:effectLst/>
              <a:uLnTx/>
              <a:uFillTx/>
              <a:latin typeface="Fb Jabutinski HebEng Con" panose="00000500000000000000" pitchFamily="50" charset="-79"/>
              <a:ea typeface="+mn-ea"/>
              <a:cs typeface="Fb Jabutinski HebEng Con" panose="00000500000000000000" pitchFamily="50" charset="-79"/>
            </a:endParaRPr>
          </a:p>
        </p:txBody>
      </p:sp>
      <p:pic>
        <p:nvPicPr>
          <p:cNvPr id="2" name="תמונה 1" descr="תמונה שמכילה איש, אדם, חליפה, לבוש&#10;&#10;התיאור נוצר באופן אוטומטי">
            <a:extLst>
              <a:ext uri="{FF2B5EF4-FFF2-40B4-BE49-F238E27FC236}">
                <a16:creationId xmlns:a16="http://schemas.microsoft.com/office/drawing/2014/main" id="{00753823-8CB3-3B5F-A83D-874437AA3C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46" b="94263" l="9924" r="89995">
                        <a14:foregroundMark x1="59250" y1="90828" x2="59790" y2="90061"/>
                        <a14:foregroundMark x1="70874" y1="94303" x2="70038" y2="93495"/>
                        <a14:foregroundMark x1="65750" y1="9091" x2="67422" y2="8646"/>
                        <a14:foregroundMark x1="62298" y1="19919" x2="62298" y2="18222"/>
                        <a14:foregroundMark x1="59682" y1="91919" x2="61138" y2="90222"/>
                        <a14:backgroundMark x1="68150" y1="70141" x2="67530" y2="75636"/>
                        <a14:backgroundMark x1="61570" y1="72808" x2="61650" y2="68242"/>
                        <a14:backgroundMark x1="74865" y1="84242" x2="74757" y2="9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79" r="19100"/>
          <a:stretch/>
        </p:blipFill>
        <p:spPr>
          <a:xfrm>
            <a:off x="903648" y="107580"/>
            <a:ext cx="2517290" cy="458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8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50DBFC8A-DA1B-E479-E170-BCAA9B8227A9}"/>
              </a:ext>
            </a:extLst>
          </p:cNvPr>
          <p:cNvSpPr/>
          <p:nvPr/>
        </p:nvSpPr>
        <p:spPr>
          <a:xfrm>
            <a:off x="0" y="6002767"/>
            <a:ext cx="1728000" cy="855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52CFA3C8-8847-1F88-F5D2-04CB8AE40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0292" y="3569805"/>
            <a:ext cx="19262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מיומנויות ניהול ותקשורת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434CC196-CE44-5FA3-F3E3-2CE686B15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051" y="3569805"/>
            <a:ext cx="186311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מיומנויות טכניות אנליטיות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F4DA8B42-552E-D1D6-2D2F-F58EE38942D8}"/>
              </a:ext>
            </a:extLst>
          </p:cNvPr>
          <p:cNvSpPr txBox="1"/>
          <p:nvPr/>
        </p:nvSpPr>
        <p:spPr>
          <a:xfrm>
            <a:off x="3070413" y="522967"/>
            <a:ext cx="60942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kern="0" dirty="0">
                <a:solidFill>
                  <a:srgbClr val="9933FF"/>
                </a:solidFill>
                <a:latin typeface="Fb Jabutinski HebEng" panose="00000500000000000000" pitchFamily="50" charset="-79"/>
                <a:cs typeface="Fb Jabutinski HebEng" panose="00000500000000000000" pitchFamily="50" charset="-79"/>
              </a:rPr>
              <a:t>השילוב שמאפשר</a:t>
            </a:r>
          </a:p>
          <a:p>
            <a:pPr algn="ctr"/>
            <a:r>
              <a:rPr lang="he-IL" sz="2800" kern="0" dirty="0">
                <a:latin typeface="Fb Jabutinski HebEng" panose="00000500000000000000" pitchFamily="50" charset="-79"/>
                <a:cs typeface="Fb Jabutinski HebEng" panose="00000500000000000000" pitchFamily="50" charset="-79"/>
              </a:rPr>
              <a:t>למצוא תובנות בנתונים ולתקשר אותם בצורה אפקטיבית שתניע לפעולה</a:t>
            </a:r>
          </a:p>
        </p:txBody>
      </p: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00766E57-B150-CCC7-F8FD-3DD401A90AE2}"/>
              </a:ext>
            </a:extLst>
          </p:cNvPr>
          <p:cNvCxnSpPr>
            <a:cxnSpLocks/>
          </p:cNvCxnSpPr>
          <p:nvPr/>
        </p:nvCxnSpPr>
        <p:spPr>
          <a:xfrm flipH="1">
            <a:off x="1161820" y="5389585"/>
            <a:ext cx="98540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אליפסה 15">
            <a:extLst>
              <a:ext uri="{FF2B5EF4-FFF2-40B4-BE49-F238E27FC236}">
                <a16:creationId xmlns:a16="http://schemas.microsoft.com/office/drawing/2014/main" id="{564D0035-E38A-9EEC-FFC5-0837869E30EC}"/>
              </a:ext>
            </a:extLst>
          </p:cNvPr>
          <p:cNvSpPr/>
          <p:nvPr/>
        </p:nvSpPr>
        <p:spPr>
          <a:xfrm>
            <a:off x="5818822" y="5119585"/>
            <a:ext cx="540000" cy="540000"/>
          </a:xfrm>
          <a:prstGeom prst="ellipse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אליפסה 16">
            <a:extLst>
              <a:ext uri="{FF2B5EF4-FFF2-40B4-BE49-F238E27FC236}">
                <a16:creationId xmlns:a16="http://schemas.microsoft.com/office/drawing/2014/main" id="{69BFAB7C-E93D-9519-2CA5-9497229463DA}"/>
              </a:ext>
            </a:extLst>
          </p:cNvPr>
          <p:cNvSpPr/>
          <p:nvPr/>
        </p:nvSpPr>
        <p:spPr>
          <a:xfrm>
            <a:off x="10745825" y="5119585"/>
            <a:ext cx="540000" cy="54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אליפסה 17">
            <a:extLst>
              <a:ext uri="{FF2B5EF4-FFF2-40B4-BE49-F238E27FC236}">
                <a16:creationId xmlns:a16="http://schemas.microsoft.com/office/drawing/2014/main" id="{52AF2851-D1EC-E642-649D-950CD6D1741F}"/>
              </a:ext>
            </a:extLst>
          </p:cNvPr>
          <p:cNvSpPr/>
          <p:nvPr/>
        </p:nvSpPr>
        <p:spPr>
          <a:xfrm>
            <a:off x="1001528" y="5119585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5AB9F71A-DAAE-7342-83C8-8C3445FC12E3}"/>
              </a:ext>
            </a:extLst>
          </p:cNvPr>
          <p:cNvCxnSpPr>
            <a:stCxn id="7" idx="2"/>
            <a:endCxn id="16" idx="0"/>
          </p:cNvCxnSpPr>
          <p:nvPr/>
        </p:nvCxnSpPr>
        <p:spPr>
          <a:xfrm flipH="1">
            <a:off x="6088822" y="1907962"/>
            <a:ext cx="28694" cy="32116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9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50DBFC8A-DA1B-E479-E170-BCAA9B8227A9}"/>
              </a:ext>
            </a:extLst>
          </p:cNvPr>
          <p:cNvSpPr/>
          <p:nvPr/>
        </p:nvSpPr>
        <p:spPr>
          <a:xfrm>
            <a:off x="0" y="6002767"/>
            <a:ext cx="1728000" cy="855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F4DA8B42-552E-D1D6-2D2F-F58EE38942D8}"/>
              </a:ext>
            </a:extLst>
          </p:cNvPr>
          <p:cNvSpPr txBox="1"/>
          <p:nvPr/>
        </p:nvSpPr>
        <p:spPr>
          <a:xfrm>
            <a:off x="1912374" y="1142399"/>
            <a:ext cx="8367251" cy="3658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5400" b="0" i="0" u="none" strike="noStrike" kern="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למצוא תובנות </a:t>
            </a:r>
            <a:r>
              <a:rPr kumimoji="0" lang="he-IL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בנתונים </a:t>
            </a:r>
            <a:r>
              <a:rPr kumimoji="0" lang="he-IL" sz="5400" b="0" i="0" u="none" strike="noStrike" kern="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ולתקשר</a:t>
            </a:r>
            <a:r>
              <a:rPr kumimoji="0" lang="he-IL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 אותם בצורה אפקטיבית שתניע לפעולה</a:t>
            </a:r>
          </a:p>
        </p:txBody>
      </p:sp>
      <p:sp>
        <p:nvSpPr>
          <p:cNvPr id="16" name="אליפסה 15">
            <a:extLst>
              <a:ext uri="{FF2B5EF4-FFF2-40B4-BE49-F238E27FC236}">
                <a16:creationId xmlns:a16="http://schemas.microsoft.com/office/drawing/2014/main" id="{564D0035-E38A-9EEC-FFC5-0837869E30EC}"/>
              </a:ext>
            </a:extLst>
          </p:cNvPr>
          <p:cNvSpPr/>
          <p:nvPr/>
        </p:nvSpPr>
        <p:spPr>
          <a:xfrm>
            <a:off x="2220216" y="4454013"/>
            <a:ext cx="144000" cy="144000"/>
          </a:xfrm>
          <a:prstGeom prst="ellipse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5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5" name="Google Shape;2715;p2"/>
          <p:cNvSpPr/>
          <p:nvPr/>
        </p:nvSpPr>
        <p:spPr>
          <a:xfrm>
            <a:off x="0" y="2767301"/>
            <a:ext cx="12192000" cy="13233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6000"/>
              <a:buFontTx/>
              <a:buNone/>
              <a:tabLst/>
              <a:defRPr/>
            </a:pPr>
            <a:r>
              <a:rPr kumimoji="0" lang="he-IL" sz="80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rPr>
              <a:t>איך מוצאים תובנות בנתונים?</a:t>
            </a:r>
          </a:p>
        </p:txBody>
      </p:sp>
    </p:spTree>
    <p:extLst>
      <p:ext uri="{BB962C8B-B14F-4D97-AF65-F5344CB8AC3E}">
        <p14:creationId xmlns:p14="http://schemas.microsoft.com/office/powerpoint/2010/main" val="38777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715;p2">
            <a:extLst>
              <a:ext uri="{FF2B5EF4-FFF2-40B4-BE49-F238E27FC236}">
                <a16:creationId xmlns:a16="http://schemas.microsoft.com/office/drawing/2014/main" id="{31AA49D3-EABB-FBA5-CBFE-4E03D6331E8D}"/>
              </a:ext>
            </a:extLst>
          </p:cNvPr>
          <p:cNvSpPr/>
          <p:nvPr/>
        </p:nvSpPr>
        <p:spPr>
          <a:xfrm>
            <a:off x="0" y="1319502"/>
            <a:ext cx="12192000" cy="13233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2">
              <a:buSzPts val="6000"/>
            </a:pPr>
            <a:endParaRPr kumimoji="0" lang="he-IL" sz="8000" b="0" i="0" u="none" strike="noStrike" kern="1200" cap="none" spc="0" normalizeH="0" baseline="0" noProof="0" dirty="0">
              <a:ln>
                <a:noFill/>
              </a:ln>
              <a:solidFill>
                <a:srgbClr val="9933FF"/>
              </a:solidFill>
              <a:effectLst/>
              <a:uLnTx/>
              <a:uFillTx/>
              <a:latin typeface="Fb Jabutinski HebEng Con" panose="00000500000000000000" pitchFamily="50" charset="-79"/>
              <a:ea typeface="+mn-ea"/>
              <a:cs typeface="Fb Jabutinski HebEng Con" panose="00000500000000000000" pitchFamily="50" charset="-79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4CAFD810-4360-890A-C0DF-3D3F2AF795AF}"/>
              </a:ext>
            </a:extLst>
          </p:cNvPr>
          <p:cNvSpPr txBox="1"/>
          <p:nvPr/>
        </p:nvSpPr>
        <p:spPr>
          <a:xfrm>
            <a:off x="7702588" y="1589724"/>
            <a:ext cx="2421835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e-IL" sz="4400" kern="0" dirty="0">
                <a:solidFill>
                  <a:prstClr val="black"/>
                </a:solidFill>
                <a:latin typeface="Fb Jabutinski HebEng" panose="00000500000000000000" pitchFamily="50" charset="-79"/>
                <a:cs typeface="Fb Jabutinski HebEng" panose="00000500000000000000" pitchFamily="50" charset="-79"/>
              </a:rPr>
              <a:t>נתונים</a:t>
            </a:r>
            <a:endParaRPr kumimoji="0" lang="he-IL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" panose="00000500000000000000" pitchFamily="50" charset="-79"/>
              <a:ea typeface="+mn-ea"/>
              <a:cs typeface="Fb Jabutinski HebEng" panose="00000500000000000000" pitchFamily="50" charset="-79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08204E6A-6CBF-637F-9192-CB840180DC22}"/>
              </a:ext>
            </a:extLst>
          </p:cNvPr>
          <p:cNvSpPr txBox="1"/>
          <p:nvPr/>
        </p:nvSpPr>
        <p:spPr>
          <a:xfrm>
            <a:off x="2013146" y="1579785"/>
            <a:ext cx="2101653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תובנות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06ADC090-F71E-10F1-6ECF-F5192C7BAFB0}"/>
              </a:ext>
            </a:extLst>
          </p:cNvPr>
          <p:cNvSpPr txBox="1"/>
          <p:nvPr/>
        </p:nvSpPr>
        <p:spPr>
          <a:xfrm>
            <a:off x="0" y="276199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ts val="6000"/>
            </a:pPr>
            <a:r>
              <a:rPr lang="he-IL" sz="4000" dirty="0">
                <a:latin typeface="Fb Jabutinski HebEng Con" panose="00000500000000000000" pitchFamily="50" charset="-79"/>
                <a:cs typeface="Fb Jabutinski HebEng Con" panose="00000500000000000000" pitchFamily="50" charset="-79"/>
              </a:rPr>
              <a:t>המשוואה של המרת נתונים לתובנות</a:t>
            </a:r>
            <a:endParaRPr kumimoji="0" lang="he-IL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b Jabutinski HebEng Con" panose="00000500000000000000" pitchFamily="50" charset="-79"/>
              <a:ea typeface="+mn-ea"/>
              <a:cs typeface="Fb Jabutinski HebEng Con" panose="00000500000000000000" pitchFamily="50" charset="-79"/>
            </a:endParaRPr>
          </a:p>
        </p:txBody>
      </p:sp>
      <p:pic>
        <p:nvPicPr>
          <p:cNvPr id="15" name="גרפיקה 14" descr="הוספה עם מילוי מלא">
            <a:extLst>
              <a:ext uri="{FF2B5EF4-FFF2-40B4-BE49-F238E27FC236}">
                <a16:creationId xmlns:a16="http://schemas.microsoft.com/office/drawing/2014/main" id="{7D0E47EA-D1D0-9C4B-B9EB-38A4509BC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4634" y="1828802"/>
            <a:ext cx="377268" cy="377268"/>
          </a:xfrm>
          <a:prstGeom prst="rect">
            <a:avLst/>
          </a:prstGeom>
        </p:spPr>
      </p:pic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8D39E92E-9C33-C69A-1F68-50B23136EA84}"/>
              </a:ext>
            </a:extLst>
          </p:cNvPr>
          <p:cNvSpPr txBox="1"/>
          <p:nvPr/>
        </p:nvSpPr>
        <p:spPr>
          <a:xfrm>
            <a:off x="4545257" y="1189614"/>
            <a:ext cx="7184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9600" kern="0" dirty="0">
                <a:solidFill>
                  <a:prstClr val="black"/>
                </a:solidFill>
                <a:latin typeface="Fb Jabutinski HebEng" panose="00000500000000000000" pitchFamily="50" charset="-79"/>
                <a:cs typeface="Fb Jabutinski HebEng" panose="00000500000000000000" pitchFamily="50" charset="-79"/>
              </a:rPr>
              <a:t>=</a:t>
            </a:r>
            <a:endParaRPr lang="he-IL" sz="9600" dirty="0"/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D15022AA-AACD-C93B-A3B2-D85D5C589668}"/>
              </a:ext>
            </a:extLst>
          </p:cNvPr>
          <p:cNvSpPr txBox="1"/>
          <p:nvPr/>
        </p:nvSpPr>
        <p:spPr>
          <a:xfrm>
            <a:off x="5481670" y="1589724"/>
            <a:ext cx="1552153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e-IL" sz="4400" kern="0" dirty="0">
                <a:solidFill>
                  <a:srgbClr val="9933FF"/>
                </a:solidFill>
                <a:latin typeface="Fb Jabutinski HebEng" panose="00000500000000000000" pitchFamily="50" charset="-79"/>
                <a:cs typeface="Fb Jabutinski HebEng" panose="00000500000000000000" pitchFamily="50" charset="-79"/>
              </a:rPr>
              <a:t>? ? ?</a:t>
            </a:r>
            <a:endParaRPr kumimoji="0" lang="he-IL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" panose="00000500000000000000" pitchFamily="50" charset="-79"/>
              <a:ea typeface="+mn-ea"/>
              <a:cs typeface="Fb Jabutinski HebEng" panose="00000500000000000000" pitchFamily="50" charset="-79"/>
            </a:endParaRP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EF97AF44-4762-77B6-7C47-47882EA33791}"/>
              </a:ext>
            </a:extLst>
          </p:cNvPr>
          <p:cNvSpPr/>
          <p:nvPr/>
        </p:nvSpPr>
        <p:spPr>
          <a:xfrm>
            <a:off x="794403" y="3063227"/>
            <a:ext cx="10603193" cy="3098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r" defTabSz="51435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ניתוח נתונים הוא בעיקר על אנשים: לקוחות, עובדים, ספקים, מנהלים.</a:t>
            </a:r>
          </a:p>
          <a:p>
            <a:pPr marL="342900" marR="0" lvl="0" indent="-342900" algn="r" defTabSz="51435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e-IL" sz="2400" b="1" dirty="0">
              <a:solidFill>
                <a:prstClr val="black"/>
              </a:solidFill>
              <a:latin typeface="Fb Jabutinski HebEng" panose="00000500000000000000" pitchFamily="50" charset="-79"/>
              <a:cs typeface="Fb Jabutinski HebEng" panose="00000500000000000000" pitchFamily="50" charset="-79"/>
            </a:endParaRPr>
          </a:p>
          <a:p>
            <a:pPr marL="342900" marR="0" lvl="0" indent="-342900" algn="r" defTabSz="51435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כדי למצוא תובנות צריך להבין את ההתנהגות האנושית  </a:t>
            </a:r>
          </a:p>
          <a:p>
            <a:pPr marL="342900" marR="0" lvl="0" indent="-342900" algn="r" defTabSz="51435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" panose="00000500000000000000" pitchFamily="50" charset="-79"/>
              <a:ea typeface="+mn-ea"/>
              <a:cs typeface="Fb Jabutinski HebEng" panose="00000500000000000000" pitchFamily="50" charset="-79"/>
            </a:endParaRPr>
          </a:p>
          <a:p>
            <a:pPr marL="342900" marR="0" lvl="0" indent="-342900" algn="r" defTabSz="51435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כדי להשפיע על החלטות צריך להבין איך המנגנון של קבלת החלטות עובד</a:t>
            </a:r>
          </a:p>
          <a:p>
            <a:pPr marL="342900" marR="0" lvl="0" indent="-342900" algn="r" defTabSz="51435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e-IL" sz="2400" b="1" dirty="0">
              <a:solidFill>
                <a:prstClr val="black"/>
              </a:solidFill>
              <a:latin typeface="Fb Jabutinski HebEng" panose="00000500000000000000" pitchFamily="50" charset="-79"/>
              <a:cs typeface="Fb Jabutinski HebEng" panose="00000500000000000000" pitchFamily="50" charset="-79"/>
            </a:endParaRPr>
          </a:p>
          <a:p>
            <a:pPr marL="342900" marR="0" lvl="0" indent="-342900" algn="r" defTabSz="51435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b="1" dirty="0">
                <a:solidFill>
                  <a:prstClr val="black"/>
                </a:solidFill>
                <a:latin typeface="Fb Jabutinski HebEng" panose="00000500000000000000" pitchFamily="50" charset="-79"/>
                <a:cs typeface="Fb Jabutinski HebEng" panose="00000500000000000000" pitchFamily="50" charset="-79"/>
              </a:rPr>
              <a:t>מיומנות אנליטיות, הבנה סטטיסטית, שליטה בכלי </a:t>
            </a:r>
            <a:r>
              <a:rPr lang="en-US" sz="2400" b="1" dirty="0">
                <a:solidFill>
                  <a:prstClr val="black"/>
                </a:solidFill>
                <a:latin typeface="Fb Jabutinski HebEng" panose="00000500000000000000" pitchFamily="50" charset="-79"/>
                <a:cs typeface="Fb Jabutinski HebEng" panose="00000500000000000000" pitchFamily="50" charset="-79"/>
              </a:rPr>
              <a:t>BI</a:t>
            </a:r>
            <a:r>
              <a:rPr lang="he-IL" sz="2400" b="1" dirty="0">
                <a:solidFill>
                  <a:prstClr val="black"/>
                </a:solidFill>
                <a:latin typeface="Fb Jabutinski HebEng" panose="00000500000000000000" pitchFamily="50" charset="-79"/>
                <a:cs typeface="Fb Jabutinski HebEng" panose="00000500000000000000" pitchFamily="50" charset="-79"/>
              </a:rPr>
              <a:t> – </a:t>
            </a:r>
            <a:r>
              <a:rPr lang="he-IL" sz="2400" b="1" dirty="0">
                <a:solidFill>
                  <a:srgbClr val="FF0000"/>
                </a:solidFill>
                <a:latin typeface="Fb Jabutinski HebEng" panose="00000500000000000000" pitchFamily="50" charset="-79"/>
                <a:cs typeface="Fb Jabutinski HebEng" panose="00000500000000000000" pitchFamily="50" charset="-79"/>
              </a:rPr>
              <a:t>הם תנאי הכרחי אך לא מספיק  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b Jabutinski HebEng" panose="00000500000000000000" pitchFamily="50" charset="-79"/>
              <a:ea typeface="+mn-ea"/>
              <a:cs typeface="Fb Jabutinski HebEng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8452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16F3E90-744D-281E-B53F-65D1EA06A3D3}"/>
              </a:ext>
            </a:extLst>
          </p:cNvPr>
          <p:cNvSpPr/>
          <p:nvPr/>
        </p:nvSpPr>
        <p:spPr>
          <a:xfrm>
            <a:off x="0" y="3028950"/>
            <a:ext cx="12192000" cy="800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800" b="0" i="0" u="none" strike="noStrike" kern="1200" cap="none" spc="0" normalizeH="0" baseline="0" noProof="0" dirty="0">
                <a:ln w="0"/>
                <a:solidFill>
                  <a:srgbClr val="7FFF00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נתון חשוב שיעזור לנו להשפיע עם נתונים</a:t>
            </a:r>
          </a:p>
        </p:txBody>
      </p:sp>
    </p:spTree>
    <p:extLst>
      <p:ext uri="{BB962C8B-B14F-4D97-AF65-F5344CB8AC3E}">
        <p14:creationId xmlns:p14="http://schemas.microsoft.com/office/powerpoint/2010/main" val="992184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מלבן 36">
            <a:extLst>
              <a:ext uri="{FF2B5EF4-FFF2-40B4-BE49-F238E27FC236}">
                <a16:creationId xmlns:a16="http://schemas.microsoft.com/office/drawing/2014/main" id="{D7F9D25F-E1B7-AD4C-F57A-F0372FA62382}"/>
              </a:ext>
            </a:extLst>
          </p:cNvPr>
          <p:cNvSpPr/>
          <p:nvPr/>
        </p:nvSpPr>
        <p:spPr>
          <a:xfrm>
            <a:off x="1810139" y="3263962"/>
            <a:ext cx="1369348" cy="17848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Hebrew Condensed"/>
              <a:ea typeface="+mn-ea"/>
              <a:cs typeface="Open Sans Hebrew Condensed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E5A9635C-4088-1049-07A0-A02415FEA5F1}"/>
              </a:ext>
            </a:extLst>
          </p:cNvPr>
          <p:cNvSpPr txBox="1"/>
          <p:nvPr/>
        </p:nvSpPr>
        <p:spPr>
          <a:xfrm>
            <a:off x="-10164" y="10813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rPr>
              <a:t>2 מערכות נפרדות</a:t>
            </a:r>
          </a:p>
        </p:txBody>
      </p: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35259D58-29AC-2E69-975B-5354912B47E3}"/>
              </a:ext>
            </a:extLst>
          </p:cNvPr>
          <p:cNvCxnSpPr>
            <a:cxnSpLocks/>
          </p:cNvCxnSpPr>
          <p:nvPr/>
        </p:nvCxnSpPr>
        <p:spPr>
          <a:xfrm flipH="1">
            <a:off x="6080055" y="2184661"/>
            <a:ext cx="0" cy="296164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קבוצה 67">
            <a:extLst>
              <a:ext uri="{FF2B5EF4-FFF2-40B4-BE49-F238E27FC236}">
                <a16:creationId xmlns:a16="http://schemas.microsoft.com/office/drawing/2014/main" id="{648DF248-C7CC-EA14-D53E-692BB02F6192}"/>
              </a:ext>
            </a:extLst>
          </p:cNvPr>
          <p:cNvGrpSpPr/>
          <p:nvPr/>
        </p:nvGrpSpPr>
        <p:grpSpPr>
          <a:xfrm>
            <a:off x="5797590" y="1044988"/>
            <a:ext cx="596820" cy="598204"/>
            <a:chOff x="5739089" y="3076602"/>
            <a:chExt cx="714030" cy="705279"/>
          </a:xfrm>
        </p:grpSpPr>
        <p:sp>
          <p:nvSpPr>
            <p:cNvPr id="57" name="צורה חופשית: צורה 56">
              <a:extLst>
                <a:ext uri="{FF2B5EF4-FFF2-40B4-BE49-F238E27FC236}">
                  <a16:creationId xmlns:a16="http://schemas.microsoft.com/office/drawing/2014/main" id="{F9008398-13E1-394F-A127-72FFEA3758BB}"/>
                </a:ext>
              </a:extLst>
            </p:cNvPr>
            <p:cNvSpPr/>
            <p:nvPr/>
          </p:nvSpPr>
          <p:spPr>
            <a:xfrm>
              <a:off x="6115129" y="3076632"/>
              <a:ext cx="337990" cy="705249"/>
            </a:xfrm>
            <a:custGeom>
              <a:avLst/>
              <a:gdLst>
                <a:gd name="connsiteX0" fmla="*/ 264981 w 337990"/>
                <a:gd name="connsiteY0" fmla="*/ 209239 h 705249"/>
                <a:gd name="connsiteX1" fmla="*/ 256885 w 337990"/>
                <a:gd name="connsiteY1" fmla="*/ 204817 h 705249"/>
                <a:gd name="connsiteX2" fmla="*/ 195388 w 337990"/>
                <a:gd name="connsiteY2" fmla="*/ 90907 h 705249"/>
                <a:gd name="connsiteX3" fmla="*/ 192796 w 337990"/>
                <a:gd name="connsiteY3" fmla="*/ 90174 h 705249"/>
                <a:gd name="connsiteX4" fmla="*/ 96599 w 337990"/>
                <a:gd name="connsiteY4" fmla="*/ 0 h 705249"/>
                <a:gd name="connsiteX5" fmla="*/ 90146 w 337990"/>
                <a:gd name="connsiteY5" fmla="*/ 213 h 705249"/>
                <a:gd name="connsiteX6" fmla="*/ 0 w 337990"/>
                <a:gd name="connsiteY6" fmla="*/ 96592 h 705249"/>
                <a:gd name="connsiteX7" fmla="*/ 0 w 337990"/>
                <a:gd name="connsiteY7" fmla="*/ 632609 h 705249"/>
                <a:gd name="connsiteX8" fmla="*/ 72164 w 337990"/>
                <a:gd name="connsiteY8" fmla="*/ 705249 h 705249"/>
                <a:gd name="connsiteX9" fmla="*/ 72395 w 337990"/>
                <a:gd name="connsiteY9" fmla="*/ 705249 h 705249"/>
                <a:gd name="connsiteX10" fmla="*/ 141540 w 337990"/>
                <a:gd name="connsiteY10" fmla="*/ 654284 h 705249"/>
                <a:gd name="connsiteX11" fmla="*/ 267899 w 337990"/>
                <a:gd name="connsiteY11" fmla="*/ 573460 h 705249"/>
                <a:gd name="connsiteX12" fmla="*/ 270371 w 337990"/>
                <a:gd name="connsiteY12" fmla="*/ 550488 h 705249"/>
                <a:gd name="connsiteX13" fmla="*/ 270371 w 337990"/>
                <a:gd name="connsiteY13" fmla="*/ 549535 h 705249"/>
                <a:gd name="connsiteX14" fmla="*/ 327467 w 337990"/>
                <a:gd name="connsiteY14" fmla="*/ 396116 h 705249"/>
                <a:gd name="connsiteX15" fmla="*/ 302796 w 337990"/>
                <a:gd name="connsiteY15" fmla="*/ 361185 h 705249"/>
                <a:gd name="connsiteX16" fmla="*/ 264981 w 337990"/>
                <a:gd name="connsiteY16" fmla="*/ 209239 h 705249"/>
                <a:gd name="connsiteX17" fmla="*/ 318913 w 337990"/>
                <a:gd name="connsiteY17" fmla="*/ 444245 h 705249"/>
                <a:gd name="connsiteX18" fmla="*/ 262440 w 337990"/>
                <a:gd name="connsiteY18" fmla="*/ 532217 h 705249"/>
                <a:gd name="connsiteX19" fmla="*/ 251320 w 337990"/>
                <a:gd name="connsiteY19" fmla="*/ 537308 h 705249"/>
                <a:gd name="connsiteX20" fmla="*/ 251320 w 337990"/>
                <a:gd name="connsiteY20" fmla="*/ 550524 h 705249"/>
                <a:gd name="connsiteX21" fmla="*/ 164723 w 337990"/>
                <a:gd name="connsiteY21" fmla="*/ 637731 h 705249"/>
                <a:gd name="connsiteX22" fmla="*/ 145633 w 337990"/>
                <a:gd name="connsiteY22" fmla="*/ 635678 h 705249"/>
                <a:gd name="connsiteX23" fmla="*/ 128529 w 337990"/>
                <a:gd name="connsiteY23" fmla="*/ 631914 h 705249"/>
                <a:gd name="connsiteX24" fmla="*/ 123343 w 337990"/>
                <a:gd name="connsiteY24" fmla="*/ 648641 h 705249"/>
                <a:gd name="connsiteX25" fmla="*/ 56616 w 337990"/>
                <a:gd name="connsiteY25" fmla="*/ 683823 h 705249"/>
                <a:gd name="connsiteX26" fmla="*/ 19049 w 337990"/>
                <a:gd name="connsiteY26" fmla="*/ 632607 h 705249"/>
                <a:gd name="connsiteX27" fmla="*/ 19049 w 337990"/>
                <a:gd name="connsiteY27" fmla="*/ 96580 h 705249"/>
                <a:gd name="connsiteX28" fmla="*/ 91401 w 337990"/>
                <a:gd name="connsiteY28" fmla="*/ 19221 h 705249"/>
                <a:gd name="connsiteX29" fmla="*/ 96598 w 337990"/>
                <a:gd name="connsiteY29" fmla="*/ 19050 h 705249"/>
                <a:gd name="connsiteX30" fmla="*/ 173787 w 337990"/>
                <a:gd name="connsiteY30" fmla="*/ 91425 h 705249"/>
                <a:gd name="connsiteX31" fmla="*/ 174685 w 337990"/>
                <a:gd name="connsiteY31" fmla="*/ 105055 h 705249"/>
                <a:gd name="connsiteX32" fmla="*/ 187884 w 337990"/>
                <a:gd name="connsiteY32" fmla="*/ 108579 h 705249"/>
                <a:gd name="connsiteX33" fmla="*/ 189933 w 337990"/>
                <a:gd name="connsiteY33" fmla="*/ 109158 h 705249"/>
                <a:gd name="connsiteX34" fmla="*/ 238629 w 337990"/>
                <a:gd name="connsiteY34" fmla="*/ 199369 h 705249"/>
                <a:gd name="connsiteX35" fmla="*/ 234024 w 337990"/>
                <a:gd name="connsiteY35" fmla="*/ 214790 h 705249"/>
                <a:gd name="connsiteX36" fmla="*/ 248459 w 337990"/>
                <a:gd name="connsiteY36" fmla="*/ 221906 h 705249"/>
                <a:gd name="connsiteX37" fmla="*/ 255161 w 337990"/>
                <a:gd name="connsiteY37" fmla="*/ 225566 h 705249"/>
                <a:gd name="connsiteX38" fmla="*/ 286469 w 337990"/>
                <a:gd name="connsiteY38" fmla="*/ 351372 h 705249"/>
                <a:gd name="connsiteX39" fmla="*/ 278668 w 337990"/>
                <a:gd name="connsiteY39" fmla="*/ 364347 h 705249"/>
                <a:gd name="connsiteX40" fmla="*/ 289547 w 337990"/>
                <a:gd name="connsiteY40" fmla="*/ 374877 h 705249"/>
                <a:gd name="connsiteX41" fmla="*/ 318913 w 337990"/>
                <a:gd name="connsiteY41" fmla="*/ 444245 h 70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37990" h="705249">
                  <a:moveTo>
                    <a:pt x="264981" y="209239"/>
                  </a:moveTo>
                  <a:cubicBezTo>
                    <a:pt x="262344" y="207651"/>
                    <a:pt x="259645" y="206177"/>
                    <a:pt x="256885" y="204817"/>
                  </a:cubicBezTo>
                  <a:cubicBezTo>
                    <a:pt x="271351" y="156381"/>
                    <a:pt x="243820" y="105386"/>
                    <a:pt x="195388" y="90907"/>
                  </a:cubicBezTo>
                  <a:cubicBezTo>
                    <a:pt x="194528" y="90652"/>
                    <a:pt x="193664" y="90408"/>
                    <a:pt x="192796" y="90174"/>
                  </a:cubicBezTo>
                  <a:cubicBezTo>
                    <a:pt x="189457" y="39485"/>
                    <a:pt x="147398" y="60"/>
                    <a:pt x="96599" y="0"/>
                  </a:cubicBezTo>
                  <a:cubicBezTo>
                    <a:pt x="94460" y="0"/>
                    <a:pt x="92309" y="71"/>
                    <a:pt x="90146" y="213"/>
                  </a:cubicBezTo>
                  <a:cubicBezTo>
                    <a:pt x="39398" y="3570"/>
                    <a:pt x="-39" y="45732"/>
                    <a:pt x="0" y="96592"/>
                  </a:cubicBezTo>
                  <a:lnTo>
                    <a:pt x="0" y="632609"/>
                  </a:lnTo>
                  <a:cubicBezTo>
                    <a:pt x="-131" y="672595"/>
                    <a:pt x="32178" y="705117"/>
                    <a:pt x="72164" y="705249"/>
                  </a:cubicBezTo>
                  <a:lnTo>
                    <a:pt x="72395" y="705249"/>
                  </a:lnTo>
                  <a:cubicBezTo>
                    <a:pt x="104121" y="705248"/>
                    <a:pt x="132150" y="684588"/>
                    <a:pt x="141540" y="654284"/>
                  </a:cubicBezTo>
                  <a:cubicBezTo>
                    <a:pt x="198752" y="666858"/>
                    <a:pt x="255325" y="630672"/>
                    <a:pt x="267899" y="573460"/>
                  </a:cubicBezTo>
                  <a:cubicBezTo>
                    <a:pt x="269557" y="565916"/>
                    <a:pt x="270387" y="558213"/>
                    <a:pt x="270371" y="550488"/>
                  </a:cubicBezTo>
                  <a:lnTo>
                    <a:pt x="270371" y="549535"/>
                  </a:lnTo>
                  <a:cubicBezTo>
                    <a:pt x="328503" y="522936"/>
                    <a:pt x="354066" y="454248"/>
                    <a:pt x="327467" y="396116"/>
                  </a:cubicBezTo>
                  <a:cubicBezTo>
                    <a:pt x="321484" y="383041"/>
                    <a:pt x="313118" y="371196"/>
                    <a:pt x="302796" y="361185"/>
                  </a:cubicBezTo>
                  <a:cubicBezTo>
                    <a:pt x="334302" y="308782"/>
                    <a:pt x="317374" y="240762"/>
                    <a:pt x="264981" y="209239"/>
                  </a:cubicBezTo>
                  <a:close/>
                  <a:moveTo>
                    <a:pt x="318913" y="444245"/>
                  </a:moveTo>
                  <a:cubicBezTo>
                    <a:pt x="318849" y="482071"/>
                    <a:pt x="296805" y="516410"/>
                    <a:pt x="262440" y="532217"/>
                  </a:cubicBezTo>
                  <a:lnTo>
                    <a:pt x="251320" y="537308"/>
                  </a:lnTo>
                  <a:lnTo>
                    <a:pt x="251320" y="550524"/>
                  </a:lnTo>
                  <a:cubicBezTo>
                    <a:pt x="251489" y="598520"/>
                    <a:pt x="212717" y="637564"/>
                    <a:pt x="164723" y="637731"/>
                  </a:cubicBezTo>
                  <a:cubicBezTo>
                    <a:pt x="158303" y="637754"/>
                    <a:pt x="151900" y="637065"/>
                    <a:pt x="145633" y="635678"/>
                  </a:cubicBezTo>
                  <a:lnTo>
                    <a:pt x="128529" y="631914"/>
                  </a:lnTo>
                  <a:lnTo>
                    <a:pt x="123343" y="648641"/>
                  </a:lnTo>
                  <a:cubicBezTo>
                    <a:pt x="114633" y="676783"/>
                    <a:pt x="84758" y="692534"/>
                    <a:pt x="56616" y="683823"/>
                  </a:cubicBezTo>
                  <a:cubicBezTo>
                    <a:pt x="34187" y="676880"/>
                    <a:pt x="18934" y="656086"/>
                    <a:pt x="19049" y="632607"/>
                  </a:cubicBezTo>
                  <a:lnTo>
                    <a:pt x="19049" y="96580"/>
                  </a:lnTo>
                  <a:cubicBezTo>
                    <a:pt x="19106" y="55793"/>
                    <a:pt x="50710" y="22002"/>
                    <a:pt x="91401" y="19221"/>
                  </a:cubicBezTo>
                  <a:cubicBezTo>
                    <a:pt x="93145" y="19107"/>
                    <a:pt x="94878" y="19050"/>
                    <a:pt x="96598" y="19050"/>
                  </a:cubicBezTo>
                  <a:cubicBezTo>
                    <a:pt x="137336" y="19175"/>
                    <a:pt x="171043" y="50780"/>
                    <a:pt x="173787" y="91425"/>
                  </a:cubicBezTo>
                  <a:lnTo>
                    <a:pt x="174685" y="105055"/>
                  </a:lnTo>
                  <a:lnTo>
                    <a:pt x="187884" y="108579"/>
                  </a:lnTo>
                  <a:cubicBezTo>
                    <a:pt x="188574" y="108763"/>
                    <a:pt x="189260" y="108960"/>
                    <a:pt x="189933" y="109158"/>
                  </a:cubicBezTo>
                  <a:cubicBezTo>
                    <a:pt x="228257" y="120665"/>
                    <a:pt x="250038" y="161016"/>
                    <a:pt x="238629" y="199369"/>
                  </a:cubicBezTo>
                  <a:lnTo>
                    <a:pt x="234024" y="214790"/>
                  </a:lnTo>
                  <a:lnTo>
                    <a:pt x="248459" y="221906"/>
                  </a:lnTo>
                  <a:cubicBezTo>
                    <a:pt x="250724" y="223023"/>
                    <a:pt x="252980" y="224255"/>
                    <a:pt x="255161" y="225566"/>
                  </a:cubicBezTo>
                  <a:cubicBezTo>
                    <a:pt x="298490" y="251703"/>
                    <a:pt x="312494" y="307976"/>
                    <a:pt x="286469" y="351372"/>
                  </a:cubicBezTo>
                  <a:lnTo>
                    <a:pt x="278668" y="364347"/>
                  </a:lnTo>
                  <a:lnTo>
                    <a:pt x="289547" y="374877"/>
                  </a:lnTo>
                  <a:cubicBezTo>
                    <a:pt x="308287" y="393095"/>
                    <a:pt x="318876" y="418109"/>
                    <a:pt x="318913" y="44424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Fb Jabutinski HebEng" panose="00000500000000000000" pitchFamily="50" charset="-79"/>
              </a:endParaRPr>
            </a:p>
          </p:txBody>
        </p:sp>
        <p:sp>
          <p:nvSpPr>
            <p:cNvPr id="60" name="צורה חופשית: צורה 59">
              <a:extLst>
                <a:ext uri="{FF2B5EF4-FFF2-40B4-BE49-F238E27FC236}">
                  <a16:creationId xmlns:a16="http://schemas.microsoft.com/office/drawing/2014/main" id="{0FEF198A-C085-AE17-F61B-3AA20CF76A48}"/>
                </a:ext>
              </a:extLst>
            </p:cNvPr>
            <p:cNvSpPr/>
            <p:nvPr/>
          </p:nvSpPr>
          <p:spPr>
            <a:xfrm>
              <a:off x="5739089" y="3076602"/>
              <a:ext cx="337938" cy="705245"/>
            </a:xfrm>
            <a:custGeom>
              <a:avLst/>
              <a:gdLst>
                <a:gd name="connsiteX0" fmla="*/ 67626 w 337938"/>
                <a:gd name="connsiteY0" fmla="*/ 550510 h 705245"/>
                <a:gd name="connsiteX1" fmla="*/ 173500 w 337938"/>
                <a:gd name="connsiteY1" fmla="*/ 656752 h 705245"/>
                <a:gd name="connsiteX2" fmla="*/ 173502 w 337938"/>
                <a:gd name="connsiteY2" fmla="*/ 656752 h 705245"/>
                <a:gd name="connsiteX3" fmla="*/ 173671 w 337938"/>
                <a:gd name="connsiteY3" fmla="*/ 656752 h 705245"/>
                <a:gd name="connsiteX4" fmla="*/ 196410 w 337938"/>
                <a:gd name="connsiteY4" fmla="*/ 654286 h 705245"/>
                <a:gd name="connsiteX5" fmla="*/ 286998 w 337938"/>
                <a:gd name="connsiteY5" fmla="*/ 701976 h 705245"/>
                <a:gd name="connsiteX6" fmla="*/ 337939 w 337938"/>
                <a:gd name="connsiteY6" fmla="*/ 632638 h 705245"/>
                <a:gd name="connsiteX7" fmla="*/ 337939 w 337938"/>
                <a:gd name="connsiteY7" fmla="*/ 96584 h 705245"/>
                <a:gd name="connsiteX8" fmla="*/ 241403 w 337938"/>
                <a:gd name="connsiteY8" fmla="*/ 0 h 705245"/>
                <a:gd name="connsiteX9" fmla="*/ 241399 w 337938"/>
                <a:gd name="connsiteY9" fmla="*/ 0 h 705245"/>
                <a:gd name="connsiteX10" fmla="*/ 241379 w 337938"/>
                <a:gd name="connsiteY10" fmla="*/ 0 h 705245"/>
                <a:gd name="connsiteX11" fmla="*/ 145176 w 337938"/>
                <a:gd name="connsiteY11" fmla="*/ 90161 h 705245"/>
                <a:gd name="connsiteX12" fmla="*/ 80305 w 337938"/>
                <a:gd name="connsiteY12" fmla="*/ 202188 h 705245"/>
                <a:gd name="connsiteX13" fmla="*/ 81055 w 337938"/>
                <a:gd name="connsiteY13" fmla="*/ 204846 h 705245"/>
                <a:gd name="connsiteX14" fmla="*/ 30689 w 337938"/>
                <a:gd name="connsiteY14" fmla="*/ 353076 h 705245"/>
                <a:gd name="connsiteX15" fmla="*/ 35153 w 337938"/>
                <a:gd name="connsiteY15" fmla="*/ 361253 h 705245"/>
                <a:gd name="connsiteX16" fmla="*/ 32648 w 337938"/>
                <a:gd name="connsiteY16" fmla="*/ 524873 h 705245"/>
                <a:gd name="connsiteX17" fmla="*/ 67626 w 337938"/>
                <a:gd name="connsiteY17" fmla="*/ 549562 h 705245"/>
                <a:gd name="connsiteX18" fmla="*/ 46322 w 337938"/>
                <a:gd name="connsiteY18" fmla="*/ 511603 h 705245"/>
                <a:gd name="connsiteX19" fmla="*/ 48418 w 337938"/>
                <a:gd name="connsiteY19" fmla="*/ 374926 h 705245"/>
                <a:gd name="connsiteX20" fmla="*/ 59276 w 337938"/>
                <a:gd name="connsiteY20" fmla="*/ 364392 h 705245"/>
                <a:gd name="connsiteX21" fmla="*/ 51473 w 337938"/>
                <a:gd name="connsiteY21" fmla="*/ 351429 h 705245"/>
                <a:gd name="connsiteX22" fmla="*/ 47778 w 337938"/>
                <a:gd name="connsiteY22" fmla="*/ 344657 h 705245"/>
                <a:gd name="connsiteX23" fmla="*/ 89477 w 337938"/>
                <a:gd name="connsiteY23" fmla="*/ 221934 h 705245"/>
                <a:gd name="connsiteX24" fmla="*/ 103923 w 337938"/>
                <a:gd name="connsiteY24" fmla="*/ 214816 h 705245"/>
                <a:gd name="connsiteX25" fmla="*/ 99308 w 337938"/>
                <a:gd name="connsiteY25" fmla="*/ 199386 h 705245"/>
                <a:gd name="connsiteX26" fmla="*/ 98714 w 337938"/>
                <a:gd name="connsiteY26" fmla="*/ 197282 h 705245"/>
                <a:gd name="connsiteX27" fmla="*/ 150079 w 337938"/>
                <a:gd name="connsiteY27" fmla="*/ 108568 h 705245"/>
                <a:gd name="connsiteX28" fmla="*/ 163282 w 337938"/>
                <a:gd name="connsiteY28" fmla="*/ 105048 h 705245"/>
                <a:gd name="connsiteX29" fmla="*/ 164181 w 337938"/>
                <a:gd name="connsiteY29" fmla="*/ 91412 h 705245"/>
                <a:gd name="connsiteX30" fmla="*/ 241379 w 337938"/>
                <a:gd name="connsiteY30" fmla="*/ 19048 h 705245"/>
                <a:gd name="connsiteX31" fmla="*/ 241397 w 337938"/>
                <a:gd name="connsiteY31" fmla="*/ 19048 h 705245"/>
                <a:gd name="connsiteX32" fmla="*/ 318889 w 337938"/>
                <a:gd name="connsiteY32" fmla="*/ 96574 h 705245"/>
                <a:gd name="connsiteX33" fmla="*/ 318889 w 337938"/>
                <a:gd name="connsiteY33" fmla="*/ 96582 h 705245"/>
                <a:gd name="connsiteX34" fmla="*/ 318889 w 337938"/>
                <a:gd name="connsiteY34" fmla="*/ 632683 h 705245"/>
                <a:gd name="connsiteX35" fmla="*/ 265688 w 337938"/>
                <a:gd name="connsiteY35" fmla="*/ 686162 h 705245"/>
                <a:gd name="connsiteX36" fmla="*/ 214607 w 337938"/>
                <a:gd name="connsiteY36" fmla="*/ 648636 h 705245"/>
                <a:gd name="connsiteX37" fmla="*/ 209418 w 337938"/>
                <a:gd name="connsiteY37" fmla="*/ 631925 h 705245"/>
                <a:gd name="connsiteX38" fmla="*/ 192328 w 337938"/>
                <a:gd name="connsiteY38" fmla="*/ 635679 h 705245"/>
                <a:gd name="connsiteX39" fmla="*/ 173536 w 337938"/>
                <a:gd name="connsiteY39" fmla="*/ 637702 h 705245"/>
                <a:gd name="connsiteX40" fmla="*/ 86680 w 337938"/>
                <a:gd name="connsiteY40" fmla="*/ 550544 h 705245"/>
                <a:gd name="connsiteX41" fmla="*/ 86680 w 337938"/>
                <a:gd name="connsiteY41" fmla="*/ 550510 h 705245"/>
                <a:gd name="connsiteX42" fmla="*/ 86680 w 337938"/>
                <a:gd name="connsiteY42" fmla="*/ 537317 h 705245"/>
                <a:gd name="connsiteX43" fmla="*/ 75542 w 337938"/>
                <a:gd name="connsiteY43" fmla="*/ 532229 h 705245"/>
                <a:gd name="connsiteX44" fmla="*/ 46322 w 337938"/>
                <a:gd name="connsiteY44" fmla="*/ 511603 h 70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37938" h="705245">
                  <a:moveTo>
                    <a:pt x="67626" y="550510"/>
                  </a:moveTo>
                  <a:cubicBezTo>
                    <a:pt x="67524" y="609084"/>
                    <a:pt x="114926" y="656650"/>
                    <a:pt x="173500" y="656752"/>
                  </a:cubicBezTo>
                  <a:cubicBezTo>
                    <a:pt x="173500" y="656752"/>
                    <a:pt x="173501" y="656752"/>
                    <a:pt x="173502" y="656752"/>
                  </a:cubicBezTo>
                  <a:lnTo>
                    <a:pt x="173671" y="656752"/>
                  </a:lnTo>
                  <a:cubicBezTo>
                    <a:pt x="181317" y="656752"/>
                    <a:pt x="188941" y="655925"/>
                    <a:pt x="196410" y="654286"/>
                  </a:cubicBezTo>
                  <a:cubicBezTo>
                    <a:pt x="208256" y="692470"/>
                    <a:pt x="248813" y="713822"/>
                    <a:pt x="286998" y="701976"/>
                  </a:cubicBezTo>
                  <a:cubicBezTo>
                    <a:pt x="317362" y="692556"/>
                    <a:pt x="338026" y="664429"/>
                    <a:pt x="337939" y="632638"/>
                  </a:cubicBezTo>
                  <a:lnTo>
                    <a:pt x="337939" y="96584"/>
                  </a:lnTo>
                  <a:cubicBezTo>
                    <a:pt x="337952" y="43255"/>
                    <a:pt x="294731" y="13"/>
                    <a:pt x="241403" y="0"/>
                  </a:cubicBezTo>
                  <a:cubicBezTo>
                    <a:pt x="241402" y="0"/>
                    <a:pt x="241400" y="0"/>
                    <a:pt x="241399" y="0"/>
                  </a:cubicBezTo>
                  <a:lnTo>
                    <a:pt x="241379" y="0"/>
                  </a:lnTo>
                  <a:cubicBezTo>
                    <a:pt x="190578" y="48"/>
                    <a:pt x="148514" y="39471"/>
                    <a:pt x="145176" y="90161"/>
                  </a:cubicBezTo>
                  <a:cubicBezTo>
                    <a:pt x="96328" y="103184"/>
                    <a:pt x="67285" y="153339"/>
                    <a:pt x="80305" y="202188"/>
                  </a:cubicBezTo>
                  <a:cubicBezTo>
                    <a:pt x="80541" y="203077"/>
                    <a:pt x="80791" y="203963"/>
                    <a:pt x="81055" y="204846"/>
                  </a:cubicBezTo>
                  <a:cubicBezTo>
                    <a:pt x="26220" y="231875"/>
                    <a:pt x="3672" y="298234"/>
                    <a:pt x="30689" y="353076"/>
                  </a:cubicBezTo>
                  <a:cubicBezTo>
                    <a:pt x="32060" y="355863"/>
                    <a:pt x="33548" y="358589"/>
                    <a:pt x="35153" y="361253"/>
                  </a:cubicBezTo>
                  <a:cubicBezTo>
                    <a:pt x="-10721" y="405743"/>
                    <a:pt x="-11843" y="478999"/>
                    <a:pt x="32648" y="524873"/>
                  </a:cubicBezTo>
                  <a:cubicBezTo>
                    <a:pt x="42670" y="535207"/>
                    <a:pt x="54532" y="543580"/>
                    <a:pt x="67626" y="549562"/>
                  </a:cubicBezTo>
                  <a:close/>
                  <a:moveTo>
                    <a:pt x="46322" y="511603"/>
                  </a:moveTo>
                  <a:cubicBezTo>
                    <a:pt x="9227" y="473254"/>
                    <a:pt x="10164" y="412119"/>
                    <a:pt x="48418" y="374926"/>
                  </a:cubicBezTo>
                  <a:lnTo>
                    <a:pt x="59276" y="364392"/>
                  </a:lnTo>
                  <a:lnTo>
                    <a:pt x="51473" y="351429"/>
                  </a:lnTo>
                  <a:cubicBezTo>
                    <a:pt x="50148" y="349225"/>
                    <a:pt x="48902" y="346952"/>
                    <a:pt x="47778" y="344657"/>
                  </a:cubicBezTo>
                  <a:cubicBezTo>
                    <a:pt x="25472" y="299249"/>
                    <a:pt x="44125" y="244353"/>
                    <a:pt x="89477" y="221934"/>
                  </a:cubicBezTo>
                  <a:lnTo>
                    <a:pt x="103923" y="214816"/>
                  </a:lnTo>
                  <a:lnTo>
                    <a:pt x="99308" y="199386"/>
                  </a:lnTo>
                  <a:cubicBezTo>
                    <a:pt x="99100" y="198693"/>
                    <a:pt x="98903" y="198000"/>
                    <a:pt x="98714" y="197282"/>
                  </a:cubicBezTo>
                  <a:cubicBezTo>
                    <a:pt x="88450" y="158606"/>
                    <a:pt x="111428" y="118922"/>
                    <a:pt x="150079" y="108568"/>
                  </a:cubicBezTo>
                  <a:lnTo>
                    <a:pt x="163282" y="105048"/>
                  </a:lnTo>
                  <a:lnTo>
                    <a:pt x="164181" y="91412"/>
                  </a:lnTo>
                  <a:cubicBezTo>
                    <a:pt x="166953" y="50778"/>
                    <a:pt x="200650" y="19190"/>
                    <a:pt x="241379" y="19048"/>
                  </a:cubicBezTo>
                  <a:lnTo>
                    <a:pt x="241397" y="19048"/>
                  </a:lnTo>
                  <a:cubicBezTo>
                    <a:pt x="284204" y="19058"/>
                    <a:pt x="318898" y="53767"/>
                    <a:pt x="318889" y="96574"/>
                  </a:cubicBezTo>
                  <a:cubicBezTo>
                    <a:pt x="318889" y="96577"/>
                    <a:pt x="318889" y="96579"/>
                    <a:pt x="318889" y="96582"/>
                  </a:cubicBezTo>
                  <a:lnTo>
                    <a:pt x="318889" y="632683"/>
                  </a:lnTo>
                  <a:cubicBezTo>
                    <a:pt x="318966" y="662142"/>
                    <a:pt x="295147" y="686085"/>
                    <a:pt x="265688" y="686162"/>
                  </a:cubicBezTo>
                  <a:cubicBezTo>
                    <a:pt x="242270" y="686223"/>
                    <a:pt x="221550" y="671002"/>
                    <a:pt x="214607" y="648636"/>
                  </a:cubicBezTo>
                  <a:lnTo>
                    <a:pt x="209418" y="631925"/>
                  </a:lnTo>
                  <a:lnTo>
                    <a:pt x="192328" y="635679"/>
                  </a:lnTo>
                  <a:cubicBezTo>
                    <a:pt x="186156" y="637030"/>
                    <a:pt x="179855" y="637708"/>
                    <a:pt x="173536" y="637702"/>
                  </a:cubicBezTo>
                  <a:cubicBezTo>
                    <a:pt x="125484" y="637619"/>
                    <a:pt x="86597" y="598597"/>
                    <a:pt x="86680" y="550544"/>
                  </a:cubicBezTo>
                  <a:cubicBezTo>
                    <a:pt x="86680" y="550533"/>
                    <a:pt x="86680" y="550521"/>
                    <a:pt x="86680" y="550510"/>
                  </a:cubicBezTo>
                  <a:lnTo>
                    <a:pt x="86680" y="537317"/>
                  </a:lnTo>
                  <a:lnTo>
                    <a:pt x="75542" y="532229"/>
                  </a:lnTo>
                  <a:cubicBezTo>
                    <a:pt x="64599" y="527240"/>
                    <a:pt x="54688" y="520244"/>
                    <a:pt x="46322" y="51160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Fb Jabutinski HebEng" panose="00000500000000000000" pitchFamily="50" charset="-79"/>
              </a:endParaRPr>
            </a:p>
          </p:txBody>
        </p:sp>
        <p:pic>
          <p:nvPicPr>
            <p:cNvPr id="64" name="גרפיקה 63" descr="כיתה עם מילוי מלא">
              <a:extLst>
                <a:ext uri="{FF2B5EF4-FFF2-40B4-BE49-F238E27FC236}">
                  <a16:creationId xmlns:a16="http://schemas.microsoft.com/office/drawing/2014/main" id="{BE4092BF-07F5-583B-B06A-3AF8E6BF0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14187" y="3332323"/>
              <a:ext cx="212016" cy="212016"/>
            </a:xfrm>
            <a:prstGeom prst="rect">
              <a:avLst/>
            </a:prstGeom>
          </p:spPr>
        </p:pic>
        <p:pic>
          <p:nvPicPr>
            <p:cNvPr id="67" name="גרפיקה 66" descr="אות קליטה עם מילוי מלא">
              <a:extLst>
                <a:ext uri="{FF2B5EF4-FFF2-40B4-BE49-F238E27FC236}">
                  <a16:creationId xmlns:a16="http://schemas.microsoft.com/office/drawing/2014/main" id="{79CA933F-7709-5603-F599-5613FF6F9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3391" y="3331144"/>
              <a:ext cx="216000" cy="216000"/>
            </a:xfrm>
            <a:prstGeom prst="rect">
              <a:avLst/>
            </a:prstGeom>
          </p:spPr>
        </p:pic>
      </p:grpSp>
      <p:grpSp>
        <p:nvGrpSpPr>
          <p:cNvPr id="33" name="קבוצה 32">
            <a:extLst>
              <a:ext uri="{FF2B5EF4-FFF2-40B4-BE49-F238E27FC236}">
                <a16:creationId xmlns:a16="http://schemas.microsoft.com/office/drawing/2014/main" id="{BE322ECF-98AC-F792-1B6D-FB0D8B9231E7}"/>
              </a:ext>
            </a:extLst>
          </p:cNvPr>
          <p:cNvGrpSpPr/>
          <p:nvPr/>
        </p:nvGrpSpPr>
        <p:grpSpPr>
          <a:xfrm>
            <a:off x="8366299" y="2133343"/>
            <a:ext cx="1804651" cy="834728"/>
            <a:chOff x="2383709" y="2053003"/>
            <a:chExt cx="1804651" cy="834728"/>
          </a:xfrm>
        </p:grpSpPr>
        <p:sp>
          <p:nvSpPr>
            <p:cNvPr id="2" name="TextBox 13">
              <a:extLst>
                <a:ext uri="{FF2B5EF4-FFF2-40B4-BE49-F238E27FC236}">
                  <a16:creationId xmlns:a16="http://schemas.microsoft.com/office/drawing/2014/main" id="{8FC52D2E-AB27-2298-ADE6-6190A6F263E2}"/>
                </a:ext>
              </a:extLst>
            </p:cNvPr>
            <p:cNvSpPr txBox="1"/>
            <p:nvPr/>
          </p:nvSpPr>
          <p:spPr>
            <a:xfrm>
              <a:off x="2383709" y="2518399"/>
              <a:ext cx="18046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b Jabutinski HebEng Con" panose="00000500000000000000" pitchFamily="50" charset="-79"/>
                  <a:ea typeface="+mn-ea"/>
                  <a:cs typeface="Fb Jabutinski HebEng Con" panose="00000500000000000000" pitchFamily="50" charset="-79"/>
                </a:rPr>
                <a:t>מערכת 2</a:t>
              </a:r>
              <a:endParaRPr kumimoji="0" lang="en-I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endParaRPr>
            </a:p>
          </p:txBody>
        </p:sp>
        <p:pic>
          <p:nvPicPr>
            <p:cNvPr id="5" name="גרפיקה 4" descr="גרף עמודות עם מגמה עולה קו מיתאר">
              <a:extLst>
                <a:ext uri="{FF2B5EF4-FFF2-40B4-BE49-F238E27FC236}">
                  <a16:creationId xmlns:a16="http://schemas.microsoft.com/office/drawing/2014/main" id="{5D3680C5-BBB5-1C5C-BC6E-CE3BA08FF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98034" y="2053003"/>
              <a:ext cx="576000" cy="576000"/>
            </a:xfrm>
            <a:prstGeom prst="rect">
              <a:avLst/>
            </a:prstGeom>
          </p:spPr>
        </p:pic>
      </p:grpSp>
      <p:grpSp>
        <p:nvGrpSpPr>
          <p:cNvPr id="32" name="קבוצה 31">
            <a:extLst>
              <a:ext uri="{FF2B5EF4-FFF2-40B4-BE49-F238E27FC236}">
                <a16:creationId xmlns:a16="http://schemas.microsoft.com/office/drawing/2014/main" id="{62FEA7D2-E38A-F6E9-E7E6-DCAA206532B4}"/>
              </a:ext>
            </a:extLst>
          </p:cNvPr>
          <p:cNvGrpSpPr/>
          <p:nvPr/>
        </p:nvGrpSpPr>
        <p:grpSpPr>
          <a:xfrm>
            <a:off x="2021050" y="2184661"/>
            <a:ext cx="2271950" cy="834728"/>
            <a:chOff x="7983311" y="2053003"/>
            <a:chExt cx="2271950" cy="834728"/>
          </a:xfrm>
        </p:grpSpPr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B92D20F6-157B-B12F-CD66-25A7A5A8B748}"/>
                </a:ext>
              </a:extLst>
            </p:cNvPr>
            <p:cNvSpPr txBox="1"/>
            <p:nvPr/>
          </p:nvSpPr>
          <p:spPr>
            <a:xfrm>
              <a:off x="7983311" y="2518399"/>
              <a:ext cx="22719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b Jabutinski HebEng Con" panose="00000500000000000000" pitchFamily="50" charset="-79"/>
                  <a:ea typeface="+mn-ea"/>
                  <a:cs typeface="Fb Jabutinski HebEng Con" panose="00000500000000000000" pitchFamily="50" charset="-79"/>
                </a:rPr>
                <a:t>מערכת 1</a:t>
              </a:r>
              <a:endParaRPr kumimoji="0" lang="en-I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endParaRPr>
            </a:p>
          </p:txBody>
        </p:sp>
        <p:pic>
          <p:nvPicPr>
            <p:cNvPr id="14" name="גרפיקה 13" descr="כיתה עם מילוי מלא">
              <a:extLst>
                <a:ext uri="{FF2B5EF4-FFF2-40B4-BE49-F238E27FC236}">
                  <a16:creationId xmlns:a16="http://schemas.microsoft.com/office/drawing/2014/main" id="{03F3617C-40F8-2250-0ED2-875C2951E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31286" y="2053003"/>
              <a:ext cx="576000" cy="576000"/>
            </a:xfrm>
            <a:prstGeom prst="rect">
              <a:avLst/>
            </a:prstGeom>
          </p:spPr>
        </p:pic>
      </p:grpSp>
      <p:grpSp>
        <p:nvGrpSpPr>
          <p:cNvPr id="39" name="קבוצה 38">
            <a:extLst>
              <a:ext uri="{FF2B5EF4-FFF2-40B4-BE49-F238E27FC236}">
                <a16:creationId xmlns:a16="http://schemas.microsoft.com/office/drawing/2014/main" id="{586437AE-5DE9-DC59-8086-EB9760EAE6BD}"/>
              </a:ext>
            </a:extLst>
          </p:cNvPr>
          <p:cNvGrpSpPr/>
          <p:nvPr/>
        </p:nvGrpSpPr>
        <p:grpSpPr>
          <a:xfrm>
            <a:off x="1557684" y="3226057"/>
            <a:ext cx="2965462" cy="1822708"/>
            <a:chOff x="7874142" y="3512352"/>
            <a:chExt cx="2965462" cy="1822708"/>
          </a:xfrm>
        </p:grpSpPr>
        <p:sp>
          <p:nvSpPr>
            <p:cNvPr id="34" name="מלבן 33">
              <a:extLst>
                <a:ext uri="{FF2B5EF4-FFF2-40B4-BE49-F238E27FC236}">
                  <a16:creationId xmlns:a16="http://schemas.microsoft.com/office/drawing/2014/main" id="{7C4C533F-865D-FBDE-0A36-97FE0AC08B8C}"/>
                </a:ext>
              </a:extLst>
            </p:cNvPr>
            <p:cNvSpPr/>
            <p:nvPr/>
          </p:nvSpPr>
          <p:spPr>
            <a:xfrm>
              <a:off x="9178848" y="3857732"/>
              <a:ext cx="166075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 Hebrew Condensed" panose="00000506000000000000" pitchFamily="2" charset="-79"/>
                  <a:ea typeface="Open Sans Light" pitchFamily="2" charset="0"/>
                  <a:cs typeface="Open Sans Hebrew Condensed" panose="00000506000000000000" pitchFamily="2" charset="-79"/>
                </a:rPr>
                <a:t>אינטואיטיבית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 Hebrew Condensed" panose="00000506000000000000" pitchFamily="2" charset="-79"/>
                  <a:ea typeface="Open Sans Light" pitchFamily="2" charset="0"/>
                  <a:cs typeface="Open Sans Hebrew Condensed" panose="00000506000000000000" pitchFamily="2" charset="-79"/>
                </a:rPr>
                <a:t>מהירה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 Hebrew Condensed" panose="00000506000000000000" pitchFamily="2" charset="-79"/>
                  <a:ea typeface="Open Sans Light" pitchFamily="2" charset="0"/>
                  <a:cs typeface="Open Sans Hebrew Condensed" panose="00000506000000000000" pitchFamily="2" charset="-79"/>
                </a:rPr>
                <a:t>רגשית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 Hebrew Condensed" panose="00000506000000000000" pitchFamily="2" charset="-79"/>
                  <a:ea typeface="Open Sans Light" pitchFamily="2" charset="0"/>
                  <a:cs typeface="Open Sans Hebrew Condensed" panose="00000506000000000000" pitchFamily="2" charset="-79"/>
                </a:rPr>
                <a:t>אוטומטית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 Hebrew Condensed" panose="00000506000000000000" pitchFamily="2" charset="-79"/>
                  <a:ea typeface="Open Sans Light" pitchFamily="2" charset="0"/>
                  <a:cs typeface="Open Sans Hebrew Condensed" panose="00000506000000000000" pitchFamily="2" charset="-79"/>
                </a:rPr>
                <a:t>לא מודעת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Hebrew Condensed" panose="00000506000000000000" pitchFamily="2" charset="-79"/>
                <a:ea typeface="Open Sans Light" pitchFamily="2" charset="0"/>
                <a:cs typeface="Open Sans Hebrew Condensed" panose="00000506000000000000" pitchFamily="2" charset="-79"/>
              </a:endParaRPr>
            </a:p>
          </p:txBody>
        </p:sp>
        <p:sp>
          <p:nvSpPr>
            <p:cNvPr id="35" name="מלבן 34">
              <a:extLst>
                <a:ext uri="{FF2B5EF4-FFF2-40B4-BE49-F238E27FC236}">
                  <a16:creationId xmlns:a16="http://schemas.microsoft.com/office/drawing/2014/main" id="{9D3AD3CF-9122-72C5-8FE6-FFC2F14457F6}"/>
                </a:ext>
              </a:extLst>
            </p:cNvPr>
            <p:cNvSpPr/>
            <p:nvPr/>
          </p:nvSpPr>
          <p:spPr>
            <a:xfrm>
              <a:off x="9370103" y="3512352"/>
              <a:ext cx="146950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 Hebrew Condensed" panose="00000506000000000000" pitchFamily="2" charset="-79"/>
                  <a:ea typeface="Open Sans Light" pitchFamily="2" charset="0"/>
                  <a:cs typeface="Open Sans Hebrew Condensed" panose="00000506000000000000" pitchFamily="2" charset="-79"/>
                </a:rPr>
                <a:t>תקשור נתונים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Hebrew Condensed" panose="00000506000000000000" pitchFamily="2" charset="-79"/>
                <a:ea typeface="Open Sans Light" pitchFamily="2" charset="0"/>
                <a:cs typeface="Open Sans Hebrew Condensed" panose="00000506000000000000" pitchFamily="2" charset="-79"/>
              </a:endParaRPr>
            </a:p>
          </p:txBody>
        </p:sp>
        <p:sp>
          <p:nvSpPr>
            <p:cNvPr id="37" name="מלבן 36">
              <a:extLst>
                <a:ext uri="{FF2B5EF4-FFF2-40B4-BE49-F238E27FC236}">
                  <a16:creationId xmlns:a16="http://schemas.microsoft.com/office/drawing/2014/main" id="{6FF441D8-B311-E3F4-9229-F4F5B486FB55}"/>
                </a:ext>
              </a:extLst>
            </p:cNvPr>
            <p:cNvSpPr/>
            <p:nvPr/>
          </p:nvSpPr>
          <p:spPr>
            <a:xfrm>
              <a:off x="7874142" y="3857732"/>
              <a:ext cx="147473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 Hebrew Condensed" panose="00000506000000000000" pitchFamily="2" charset="-79"/>
                  <a:ea typeface="Open Sans Light" pitchFamily="2" charset="0"/>
                  <a:cs typeface="Open Sans Hebrew Condensed" panose="00000506000000000000" pitchFamily="2" charset="-79"/>
                </a:rPr>
                <a:t>פשוט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 Hebrew Condensed" panose="00000506000000000000" pitchFamily="2" charset="-79"/>
                  <a:ea typeface="Open Sans Light" pitchFamily="2" charset="0"/>
                  <a:cs typeface="Open Sans Hebrew Condensed" panose="00000506000000000000" pitchFamily="2" charset="-79"/>
                </a:rPr>
                <a:t>פחות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 Hebrew Condensed" panose="00000506000000000000" pitchFamily="2" charset="-79"/>
                  <a:ea typeface="Open Sans Light" pitchFamily="2" charset="0"/>
                  <a:cs typeface="Open Sans Hebrew Condensed" panose="00000506000000000000" pitchFamily="2" charset="-79"/>
                </a:rPr>
                <a:t>ממוקד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 Hebrew Condensed" panose="00000506000000000000" pitchFamily="2" charset="-79"/>
                  <a:ea typeface="Open Sans Light" pitchFamily="2" charset="0"/>
                  <a:cs typeface="Open Sans Hebrew Condensed" panose="00000506000000000000" pitchFamily="2" charset="-79"/>
                </a:rPr>
                <a:t>מעניין </a:t>
              </a:r>
            </a:p>
          </p:txBody>
        </p:sp>
        <p:sp>
          <p:nvSpPr>
            <p:cNvPr id="38" name="מלבן 37">
              <a:extLst>
                <a:ext uri="{FF2B5EF4-FFF2-40B4-BE49-F238E27FC236}">
                  <a16:creationId xmlns:a16="http://schemas.microsoft.com/office/drawing/2014/main" id="{8C699EB9-484B-158E-1DB2-6D2FC11EF812}"/>
                </a:ext>
              </a:extLst>
            </p:cNvPr>
            <p:cNvSpPr/>
            <p:nvPr/>
          </p:nvSpPr>
          <p:spPr>
            <a:xfrm>
              <a:off x="7879375" y="3512352"/>
              <a:ext cx="146950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 Hebrew Condensed" panose="00000506000000000000" pitchFamily="2" charset="-79"/>
                  <a:ea typeface="Open Sans Light" pitchFamily="2" charset="0"/>
                  <a:cs typeface="Open Sans Hebrew Condensed" panose="00000506000000000000" pitchFamily="2" charset="-79"/>
                </a:rPr>
                <a:t>מאפיינים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Hebrew Condensed" panose="00000506000000000000" pitchFamily="2" charset="-79"/>
                <a:ea typeface="Open Sans Light" pitchFamily="2" charset="0"/>
                <a:cs typeface="Open Sans Hebrew Condensed" panose="00000506000000000000" pitchFamily="2" charset="-79"/>
              </a:endParaRPr>
            </a:p>
          </p:txBody>
        </p:sp>
      </p:grpSp>
      <p:sp>
        <p:nvSpPr>
          <p:cNvPr id="40" name="מלבן 39">
            <a:extLst>
              <a:ext uri="{FF2B5EF4-FFF2-40B4-BE49-F238E27FC236}">
                <a16:creationId xmlns:a16="http://schemas.microsoft.com/office/drawing/2014/main" id="{EFD3C76C-3484-CBBC-8C3F-25C200BFC292}"/>
              </a:ext>
            </a:extLst>
          </p:cNvPr>
          <p:cNvSpPr/>
          <p:nvPr/>
        </p:nvSpPr>
        <p:spPr>
          <a:xfrm>
            <a:off x="8243257" y="3571437"/>
            <a:ext cx="14747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Hebrew Condensed" panose="00000506000000000000" pitchFamily="2" charset="-79"/>
                <a:ea typeface="Open Sans Light" pitchFamily="2" charset="0"/>
                <a:cs typeface="Open Sans Hebrew Condensed" panose="00000506000000000000" pitchFamily="2" charset="-79"/>
              </a:rPr>
              <a:t>אנליטית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Hebrew Condensed" panose="00000506000000000000" pitchFamily="2" charset="-79"/>
                <a:ea typeface="Open Sans Light" pitchFamily="2" charset="0"/>
                <a:cs typeface="Open Sans Hebrew Condensed" panose="00000506000000000000" pitchFamily="2" charset="-79"/>
              </a:rPr>
              <a:t>איטית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Hebrew Condensed" panose="00000506000000000000" pitchFamily="2" charset="-79"/>
              <a:ea typeface="Open Sans Light" pitchFamily="2" charset="0"/>
              <a:cs typeface="Open Sans Hebrew Condensed" panose="00000506000000000000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Hebrew Condensed" panose="00000506000000000000" pitchFamily="2" charset="-79"/>
                <a:ea typeface="Open Sans Light" pitchFamily="2" charset="0"/>
                <a:cs typeface="Open Sans Hebrew Condensed" panose="00000506000000000000" pitchFamily="2" charset="-79"/>
              </a:rPr>
              <a:t>לוגית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Hebrew Condensed" panose="00000506000000000000" pitchFamily="2" charset="-79"/>
              <a:ea typeface="Open Sans Light" pitchFamily="2" charset="0"/>
              <a:cs typeface="Open Sans Hebrew Condensed" panose="00000506000000000000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Hebrew Condensed" panose="00000506000000000000" pitchFamily="2" charset="-79"/>
                <a:ea typeface="Open Sans Light" pitchFamily="2" charset="0"/>
                <a:cs typeface="Open Sans Hebrew Condensed" panose="00000506000000000000" pitchFamily="2" charset="-79"/>
              </a:rPr>
              <a:t>דורשת מאמץ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Hebrew Condensed" panose="00000506000000000000" pitchFamily="2" charset="-79"/>
              <a:ea typeface="Open Sans Light" pitchFamily="2" charset="0"/>
              <a:cs typeface="Open Sans Hebrew Condensed" panose="00000506000000000000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Hebrew Condensed" panose="00000506000000000000" pitchFamily="2" charset="-79"/>
                <a:ea typeface="Open Sans Light" pitchFamily="2" charset="0"/>
                <a:cs typeface="Open Sans Hebrew Condensed" panose="00000506000000000000" pitchFamily="2" charset="-79"/>
              </a:rPr>
              <a:t>מודעת</a:t>
            </a:r>
          </a:p>
        </p:txBody>
      </p:sp>
      <p:sp>
        <p:nvSpPr>
          <p:cNvPr id="41" name="מלבן 40">
            <a:extLst>
              <a:ext uri="{FF2B5EF4-FFF2-40B4-BE49-F238E27FC236}">
                <a16:creationId xmlns:a16="http://schemas.microsoft.com/office/drawing/2014/main" id="{D505DE15-0082-ACA5-E6D3-7A9D77154F9B}"/>
              </a:ext>
            </a:extLst>
          </p:cNvPr>
          <p:cNvSpPr/>
          <p:nvPr/>
        </p:nvSpPr>
        <p:spPr>
          <a:xfrm>
            <a:off x="8248490" y="3226057"/>
            <a:ext cx="1469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Hebrew Condensed" panose="00000506000000000000" pitchFamily="2" charset="-79"/>
                <a:ea typeface="Open Sans Light" pitchFamily="2" charset="0"/>
                <a:cs typeface="Open Sans Hebrew Condensed" panose="00000506000000000000" pitchFamily="2" charset="-79"/>
              </a:rPr>
              <a:t>ניתוח נתונים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Hebrew Condensed" panose="00000506000000000000" pitchFamily="2" charset="-79"/>
              <a:ea typeface="Open Sans Light" pitchFamily="2" charset="0"/>
              <a:cs typeface="Open Sans Hebrew Condensed" panose="00000506000000000000" pitchFamily="2" charset="-79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1DA65F-7CA3-8D45-C074-9600B16CECB6}"/>
              </a:ext>
            </a:extLst>
          </p:cNvPr>
          <p:cNvGrpSpPr/>
          <p:nvPr/>
        </p:nvGrpSpPr>
        <p:grpSpPr>
          <a:xfrm>
            <a:off x="0" y="12531"/>
            <a:ext cx="1323191" cy="1419351"/>
            <a:chOff x="75189" y="22363"/>
            <a:chExt cx="1323191" cy="1419351"/>
          </a:xfrm>
        </p:grpSpPr>
        <p:sp>
          <p:nvSpPr>
            <p:cNvPr id="8" name="Rectangle 43">
              <a:extLst>
                <a:ext uri="{FF2B5EF4-FFF2-40B4-BE49-F238E27FC236}">
                  <a16:creationId xmlns:a16="http://schemas.microsoft.com/office/drawing/2014/main" id="{1A7FBB5D-0331-0B49-F084-B010506F9F9C}"/>
                </a:ext>
              </a:extLst>
            </p:cNvPr>
            <p:cNvSpPr/>
            <p:nvPr/>
          </p:nvSpPr>
          <p:spPr>
            <a:xfrm>
              <a:off x="75189" y="22363"/>
              <a:ext cx="1323191" cy="1419351"/>
            </a:xfrm>
            <a:prstGeom prst="rect">
              <a:avLst/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Graphic 9" descr="Lights On with solid fill">
              <a:extLst>
                <a:ext uri="{FF2B5EF4-FFF2-40B4-BE49-F238E27FC236}">
                  <a16:creationId xmlns:a16="http://schemas.microsoft.com/office/drawing/2014/main" id="{FB763412-31F0-D949-42BC-2B687FCDC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9584" y="27483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617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654A54D0-2955-E7E0-031F-168BBAE0ED96}"/>
              </a:ext>
            </a:extLst>
          </p:cNvPr>
          <p:cNvSpPr txBox="1"/>
          <p:nvPr/>
        </p:nvSpPr>
        <p:spPr>
          <a:xfrm>
            <a:off x="0" y="2497976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8000" b="1" i="0" u="none" strike="noStrike" kern="1200" cap="none" spc="0" normalizeH="0" baseline="0" noProof="0" dirty="0">
                <a:ln>
                  <a:noFill/>
                </a:ln>
                <a:solidFill>
                  <a:srgbClr val="7FFF00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rPr>
              <a:t>מה ההבדל בין נתונים לתובנות?</a:t>
            </a:r>
            <a:endParaRPr kumimoji="0" lang="en-IL" sz="4000" b="1" i="0" u="none" strike="noStrike" kern="1200" cap="none" spc="0" normalizeH="0" baseline="0" noProof="0" dirty="0">
              <a:ln>
                <a:noFill/>
              </a:ln>
              <a:solidFill>
                <a:srgbClr val="7FFF00"/>
              </a:solidFill>
              <a:effectLst/>
              <a:uLnTx/>
              <a:uFillTx/>
              <a:latin typeface="Fb Jabutinski HebEng Con" panose="00000500000000000000" pitchFamily="50" charset="-79"/>
              <a:ea typeface="+mn-ea"/>
              <a:cs typeface="Fb Jabutinski HebEng Con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4330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FD60816B-4F29-B9A0-1CB5-577B035476CF}"/>
              </a:ext>
            </a:extLst>
          </p:cNvPr>
          <p:cNvSpPr txBox="1"/>
          <p:nvPr/>
        </p:nvSpPr>
        <p:spPr>
          <a:xfrm>
            <a:off x="1868129" y="1688156"/>
            <a:ext cx="9243860" cy="4524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ctr">
            <a:spAutoFit/>
          </a:bodyPr>
          <a:lstStyle/>
          <a:p>
            <a:pPr marL="457200" marR="0" lvl="0" indent="-45720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  <a:sym typeface="Helvetica"/>
              </a:rPr>
              <a:t>המוח שלנו לא אוהב לקבל החלטות</a:t>
            </a:r>
          </a:p>
          <a:p>
            <a:pPr marR="0" lvl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  <a:sym typeface="Helvetica"/>
              </a:rPr>
              <a:t> </a:t>
            </a:r>
          </a:p>
          <a:p>
            <a:pPr marL="457200" marR="0" lvl="0" indent="-45720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  <a:sym typeface="Helvetica"/>
              </a:rPr>
              <a:t>רוב ההחלטות נעשות במערכת האינטואיטיבית (מערכת 1)</a:t>
            </a:r>
          </a:p>
          <a:p>
            <a:pPr marL="457200" marR="0" lvl="0" indent="-45720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" panose="00000500000000000000" pitchFamily="50" charset="-79"/>
              <a:ea typeface="+mn-ea"/>
              <a:cs typeface="Fb Jabutinski HebEng" panose="00000500000000000000" pitchFamily="50" charset="-79"/>
              <a:sym typeface="Helvetica"/>
            </a:endParaRPr>
          </a:p>
          <a:p>
            <a:pPr marL="457200" marR="0" lvl="0" indent="-45720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  <a:sym typeface="Helvetica"/>
              </a:rPr>
              <a:t>נתונים מייצרים עומס והימנעות מקבלת החלטה</a:t>
            </a:r>
          </a:p>
          <a:p>
            <a:pPr marL="457200" marR="0" lvl="0" indent="-45720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he-IL" sz="2400" kern="0" dirty="0">
              <a:solidFill>
                <a:prstClr val="black"/>
              </a:solidFill>
              <a:latin typeface="Fb Jabutinski HebEng" panose="00000500000000000000" pitchFamily="50" charset="-79"/>
              <a:cs typeface="Fb Jabutinski HebEng" panose="00000500000000000000" pitchFamily="50" charset="-79"/>
              <a:sym typeface="Helvetica"/>
            </a:endParaRPr>
          </a:p>
          <a:p>
            <a:pPr marL="457200" marR="0" lvl="0" indent="-45720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he-IL" sz="2400" kern="0" dirty="0">
                <a:solidFill>
                  <a:prstClr val="black"/>
                </a:solidFill>
                <a:latin typeface="Fb Jabutinski HebEng" panose="00000500000000000000" pitchFamily="50" charset="-79"/>
                <a:cs typeface="Fb Jabutinski HebEng" panose="00000500000000000000" pitchFamily="50" charset="-79"/>
                <a:sym typeface="Helvetica"/>
              </a:rPr>
              <a:t>אנליזה נעשית במערכת לוגית אבל החלטות ותקשורת במערכת האינטואיטיבית</a:t>
            </a: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" panose="00000500000000000000" pitchFamily="50" charset="-79"/>
              <a:ea typeface="+mn-ea"/>
              <a:cs typeface="Fb Jabutinski HebEng" panose="00000500000000000000" pitchFamily="50" charset="-79"/>
              <a:sym typeface="Helvetica"/>
            </a:endParaRPr>
          </a:p>
          <a:p>
            <a:pPr marL="457200" marR="0" lvl="0" indent="-45720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" panose="00000500000000000000" pitchFamily="50" charset="-79"/>
              <a:ea typeface="+mn-ea"/>
              <a:cs typeface="Fb Jabutinski HebEng" panose="00000500000000000000" pitchFamily="50" charset="-79"/>
              <a:sym typeface="Helvetica"/>
            </a:endParaRPr>
          </a:p>
          <a:p>
            <a:pPr marL="457200" marR="0" lvl="0" indent="-45720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  <a:sym typeface="Helvetica"/>
              </a:rPr>
              <a:t>כדי למצוא תובנות צריך להכיר את מנגנון קבלת ההחלטות</a:t>
            </a:r>
          </a:p>
          <a:p>
            <a:pPr marL="457200" indent="-457200" hangingPunct="0">
              <a:buFont typeface="Wingdings" panose="05000000000000000000" pitchFamily="2" charset="2"/>
              <a:buChar char="ü"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" panose="00000500000000000000" pitchFamily="50" charset="-79"/>
              <a:ea typeface="+mn-ea"/>
              <a:cs typeface="Fb Jabutinski HebEng" panose="00000500000000000000" pitchFamily="50" charset="-79"/>
              <a:sym typeface="Helvetica"/>
            </a:endParaRPr>
          </a:p>
          <a:p>
            <a:pPr marL="457200" indent="-457200" hangingPunct="0">
              <a:buFont typeface="Wingdings" panose="05000000000000000000" pitchFamily="2" charset="2"/>
              <a:buChar char="ü"/>
              <a:defRPr/>
            </a:pPr>
            <a:r>
              <a: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  <a:sym typeface="Helvetica"/>
              </a:rPr>
              <a:t>כשמציגים נתונים צריך לתרגם אותם למערכת 1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5603605-187A-DCD7-C6F7-7330AA6BE4F9}"/>
              </a:ext>
            </a:extLst>
          </p:cNvPr>
          <p:cNvSpPr txBox="1"/>
          <p:nvPr/>
        </p:nvSpPr>
        <p:spPr>
          <a:xfrm>
            <a:off x="0" y="276199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6000"/>
              <a:buFontTx/>
              <a:buNone/>
              <a:tabLst/>
              <a:defRPr/>
            </a:pPr>
            <a:r>
              <a:rPr kumimoji="0" lang="he-IL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rPr>
              <a:t>מה התובנות?</a:t>
            </a: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AC793AC5-9358-C689-3F00-9074680513DB}"/>
              </a:ext>
            </a:extLst>
          </p:cNvPr>
          <p:cNvGrpSpPr/>
          <p:nvPr/>
        </p:nvGrpSpPr>
        <p:grpSpPr>
          <a:xfrm>
            <a:off x="0" y="12531"/>
            <a:ext cx="1323191" cy="1419351"/>
            <a:chOff x="75189" y="22363"/>
            <a:chExt cx="1323191" cy="1419351"/>
          </a:xfrm>
        </p:grpSpPr>
        <p:sp>
          <p:nvSpPr>
            <p:cNvPr id="6" name="Rectangle 43">
              <a:extLst>
                <a:ext uri="{FF2B5EF4-FFF2-40B4-BE49-F238E27FC236}">
                  <a16:creationId xmlns:a16="http://schemas.microsoft.com/office/drawing/2014/main" id="{437AA796-9254-1BAF-1D59-BC41D088CE3C}"/>
                </a:ext>
              </a:extLst>
            </p:cNvPr>
            <p:cNvSpPr/>
            <p:nvPr/>
          </p:nvSpPr>
          <p:spPr>
            <a:xfrm>
              <a:off x="75189" y="22363"/>
              <a:ext cx="1323191" cy="1419351"/>
            </a:xfrm>
            <a:prstGeom prst="rect">
              <a:avLst/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9" descr="Lights On with solid fill">
              <a:extLst>
                <a:ext uri="{FF2B5EF4-FFF2-40B4-BE49-F238E27FC236}">
                  <a16:creationId xmlns:a16="http://schemas.microsoft.com/office/drawing/2014/main" id="{F1EAD8EE-58E7-687F-079A-04ADA5AC6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9584" y="27483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2632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E86F2FA4-76F1-A5E7-CA2C-524DD853F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48" y="2613933"/>
            <a:ext cx="6986119" cy="4244069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49E87CE8-ACC2-EFD3-B6E4-8E0B1AABD049}"/>
              </a:ext>
            </a:extLst>
          </p:cNvPr>
          <p:cNvSpPr/>
          <p:nvPr/>
        </p:nvSpPr>
        <p:spPr>
          <a:xfrm>
            <a:off x="0" y="1"/>
            <a:ext cx="12192000" cy="237475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87105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ebo Black" pitchFamily="2" charset="-79"/>
                <a:ea typeface="+mn-ea"/>
                <a:cs typeface="Heebo Black" pitchFamily="2" charset="-79"/>
              </a:rPr>
              <a:t>כשאתם בישיבה וקולטים שיש במצגת</a:t>
            </a:r>
          </a:p>
          <a:p>
            <a:pPr marL="0" marR="0" lvl="0" indent="0" algn="ctr" defTabSz="87105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ebo Black" pitchFamily="2" charset="-79"/>
                <a:ea typeface="+mn-ea"/>
                <a:cs typeface="Heebo Black" pitchFamily="2" charset="-79"/>
              </a:rPr>
              <a:t> </a:t>
            </a:r>
            <a:r>
              <a:rPr kumimoji="0" lang="he-IL" sz="685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ebo Black" pitchFamily="2" charset="-79"/>
                <a:ea typeface="+mn-ea"/>
                <a:cs typeface="Heebo Black" pitchFamily="2" charset="-79"/>
              </a:rPr>
              <a:t>50</a:t>
            </a:r>
            <a:r>
              <a:rPr kumimoji="0" lang="he-IL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ebo Black" pitchFamily="2" charset="-79"/>
                <a:ea typeface="+mn-ea"/>
                <a:cs typeface="Heebo Black" pitchFamily="2" charset="-79"/>
              </a:rPr>
              <a:t> 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FFAF8AC-3456-26F2-31CB-54B2E318B920}"/>
              </a:ext>
            </a:extLst>
          </p:cNvPr>
          <p:cNvSpPr/>
          <p:nvPr/>
        </p:nvSpPr>
        <p:spPr>
          <a:xfrm>
            <a:off x="4336791" y="1642503"/>
            <a:ext cx="3426732" cy="4440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87105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8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ebo Black" pitchFamily="2" charset="-79"/>
                <a:ea typeface="+mn-ea"/>
                <a:cs typeface="Heebo Black" pitchFamily="2" charset="-79"/>
              </a:rPr>
              <a:t>שקפים</a:t>
            </a:r>
          </a:p>
        </p:txBody>
      </p:sp>
    </p:spTree>
    <p:extLst>
      <p:ext uri="{BB962C8B-B14F-4D97-AF65-F5344CB8AC3E}">
        <p14:creationId xmlns:p14="http://schemas.microsoft.com/office/powerpoint/2010/main" val="375607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3" name="Google Shape;2793;p9" descr="A picture containing sky, outdoor, ro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845"/>
          <a:stretch/>
        </p:blipFill>
        <p:spPr>
          <a:xfrm>
            <a:off x="20" y="-22"/>
            <a:ext cx="12191977" cy="6858022"/>
          </a:xfrm>
          <a:prstGeom prst="rect">
            <a:avLst/>
          </a:prstGeom>
          <a:noFill/>
          <a:ln>
            <a:noFill/>
          </a:ln>
        </p:spPr>
      </p:pic>
      <p:sp>
        <p:nvSpPr>
          <p:cNvPr id="2794" name="Google Shape;2794;p9"/>
          <p:cNvSpPr txBox="1"/>
          <p:nvPr/>
        </p:nvSpPr>
        <p:spPr>
          <a:xfrm>
            <a:off x="1509328" y="2116667"/>
            <a:ext cx="6173894" cy="86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tabLst/>
              <a:defRPr/>
            </a:pPr>
            <a:r>
              <a:rPr kumimoji="0" lang="iw-IL" sz="5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b Jabutinski HebEng Con Bold" panose="00000500000000000000" pitchFamily="50" charset="-79"/>
                <a:ea typeface="Open Sans"/>
                <a:cs typeface="Fb Jabutinski HebEng Con Bold" panose="00000500000000000000" pitchFamily="50" charset="-79"/>
                <a:sym typeface="Open Sans"/>
              </a:rPr>
              <a:t>THE LAST MILE PROBLEM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b Jabutinski HebEng Con" panose="00000500000000000000" pitchFamily="50" charset="-79"/>
              <a:ea typeface="+mn-ea"/>
              <a:cs typeface="Fb Jabutinski HebEng Con" panose="00000500000000000000" pitchFamily="50" charset="-79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>
            <a:extLst>
              <a:ext uri="{FF2B5EF4-FFF2-40B4-BE49-F238E27FC236}">
                <a16:creationId xmlns:a16="http://schemas.microsoft.com/office/drawing/2014/main" id="{AC709F02-EE8C-4E8F-A06A-243BFE3F6DD0}"/>
              </a:ext>
            </a:extLst>
          </p:cNvPr>
          <p:cNvSpPr/>
          <p:nvPr/>
        </p:nvSpPr>
        <p:spPr>
          <a:xfrm flipV="1">
            <a:off x="0" y="0"/>
            <a:ext cx="12199257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Hebrew Condensed"/>
              <a:ea typeface="+mn-ea"/>
              <a:cs typeface="Open Sans Hebrew Condensed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184743" y="776968"/>
            <a:ext cx="75397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8000" b="0" i="0" u="none" strike="noStrike" kern="1200" cap="none" spc="0" normalizeH="0" baseline="0" noProof="0" dirty="0">
                <a:ln>
                  <a:noFill/>
                </a:ln>
                <a:solidFill>
                  <a:srgbClr val="7FFF00"/>
                </a:solidFill>
                <a:effectLst/>
                <a:uLnTx/>
                <a:uFillTx/>
                <a:latin typeface="Open Sans Hebrew Condensed" panose="00000506000000000000" pitchFamily="2" charset="-79"/>
                <a:ea typeface="+mn-ea"/>
                <a:cs typeface="Open Sans Hebrew Condensed" panose="00000506000000000000" pitchFamily="2" charset="-79"/>
              </a:rPr>
              <a:t>לאן  נעלמה </a:t>
            </a:r>
            <a:r>
              <a:rPr kumimoji="0" lang="he-IL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 Hebrew Condensed" panose="00000506000000000000" pitchFamily="2" charset="-79"/>
                <a:ea typeface="+mn-ea"/>
                <a:cs typeface="Open Sans Hebrew Condensed" panose="00000506000000000000" pitchFamily="2" charset="-79"/>
              </a:rPr>
              <a:t>התובנה</a:t>
            </a:r>
            <a:endParaRPr kumimoji="0" lang="en-US" sz="5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Open Sans Hebrew Condensed" panose="00000506000000000000" pitchFamily="2" charset="-79"/>
              <a:ea typeface="+mn-ea"/>
              <a:cs typeface="Open Sans Hebrew Condensed" panose="00000506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409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>
            <a:extLst>
              <a:ext uri="{FF2B5EF4-FFF2-40B4-BE49-F238E27FC236}">
                <a16:creationId xmlns:a16="http://schemas.microsoft.com/office/drawing/2014/main" id="{AC709F02-EE8C-4E8F-A06A-243BFE3F6DD0}"/>
              </a:ext>
            </a:extLst>
          </p:cNvPr>
          <p:cNvSpPr/>
          <p:nvPr/>
        </p:nvSpPr>
        <p:spPr>
          <a:xfrm flipV="1">
            <a:off x="0" y="0"/>
            <a:ext cx="12199257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Hebrew Condensed"/>
              <a:ea typeface="+mn-ea"/>
              <a:cs typeface="Open Sans Hebrew Condensed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184743" y="776968"/>
            <a:ext cx="75397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8000" b="0" i="0" u="none" strike="noStrike" kern="1200" cap="none" spc="0" normalizeH="0" baseline="0" noProof="0" dirty="0">
                <a:ln>
                  <a:noFill/>
                </a:ln>
                <a:solidFill>
                  <a:srgbClr val="7FFF00"/>
                </a:solidFill>
                <a:effectLst/>
                <a:uLnTx/>
                <a:uFillTx/>
                <a:latin typeface="Open Sans Hebrew Condensed" panose="00000506000000000000" pitchFamily="2" charset="-79"/>
                <a:ea typeface="+mn-ea"/>
                <a:cs typeface="Open Sans Hebrew Condensed" panose="00000506000000000000" pitchFamily="2" charset="-79"/>
              </a:rPr>
              <a:t>לאן  נעלמה </a:t>
            </a:r>
            <a:r>
              <a:rPr kumimoji="0" lang="he-IL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 Hebrew Condensed" panose="00000506000000000000" pitchFamily="2" charset="-79"/>
                <a:ea typeface="+mn-ea"/>
                <a:cs typeface="Open Sans Hebrew Condensed" panose="00000506000000000000" pitchFamily="2" charset="-79"/>
              </a:rPr>
              <a:t>התובנה</a:t>
            </a:r>
            <a:endParaRPr kumimoji="0" lang="en-US" sz="5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Open Sans Hebrew Condensed" panose="00000506000000000000" pitchFamily="2" charset="-79"/>
              <a:ea typeface="+mn-ea"/>
              <a:cs typeface="Open Sans Hebrew Condensed" panose="00000506000000000000" pitchFamily="2" charset="-79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0B592E3C-4F9E-840C-5637-3627CBC3935C}"/>
              </a:ext>
            </a:extLst>
          </p:cNvPr>
          <p:cNvSpPr txBox="1"/>
          <p:nvPr/>
        </p:nvSpPr>
        <p:spPr>
          <a:xfrm>
            <a:off x="400357" y="2349124"/>
            <a:ext cx="7291447" cy="33239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marL="457200" marR="0" lvl="0" indent="-4572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FF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Hebrew Condensed"/>
                <a:ea typeface="+mn-ea"/>
                <a:cs typeface="Open Sans Hebrew Condensed"/>
                <a:sym typeface="Helvetica"/>
              </a:rPr>
              <a:t>TMI</a:t>
            </a: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Hebrew Condensed"/>
                <a:ea typeface="+mn-ea"/>
                <a:cs typeface="Open Sans Hebrew Condensed"/>
                <a:sym typeface="Helvetica"/>
              </a:rPr>
              <a:t> – "שיתוף במסע האנליזה"</a:t>
            </a:r>
          </a:p>
          <a:p>
            <a:pPr marL="457200" marR="0" lvl="0" indent="-4572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FF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Hebrew Condensed"/>
                <a:ea typeface="+mn-ea"/>
                <a:cs typeface="Open Sans Hebrew Condensed"/>
                <a:sym typeface="Helvetica"/>
              </a:rPr>
              <a:t>מורכבות יתר</a:t>
            </a:r>
          </a:p>
          <a:p>
            <a:pPr marL="457200" marR="0" lvl="0" indent="-4572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FF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Hebrew Condensed"/>
                <a:ea typeface="+mn-ea"/>
                <a:cs typeface="Open Sans Hebrew Condensed"/>
                <a:sym typeface="Helvetica"/>
              </a:rPr>
              <a:t>זמן הצגה ארוך – קשב קצר </a:t>
            </a:r>
          </a:p>
          <a:p>
            <a:pPr marL="457200" marR="0" lvl="0" indent="-4572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FF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Hebrew Condensed"/>
                <a:ea typeface="+mn-ea"/>
                <a:cs typeface="Open Sans Hebrew Condensed"/>
                <a:sym typeface="Helvetica"/>
              </a:rPr>
              <a:t>לא מתרגמים את הדאטה לתועלות העסקיות</a:t>
            </a:r>
          </a:p>
          <a:p>
            <a:pPr marL="457200" marR="0" lvl="0" indent="-4572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FF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Hebrew Condensed"/>
                <a:ea typeface="+mn-ea"/>
                <a:cs typeface="Open Sans Hebrew Condensed"/>
                <a:sym typeface="Helvetica"/>
              </a:rPr>
              <a:t>לא מדברים בשורות תחתונות</a:t>
            </a:r>
          </a:p>
        </p:txBody>
      </p:sp>
    </p:spTree>
    <p:extLst>
      <p:ext uri="{BB962C8B-B14F-4D97-AF65-F5344CB8AC3E}">
        <p14:creationId xmlns:p14="http://schemas.microsoft.com/office/powerpoint/2010/main" val="334529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D07"/>
        </a:solidFill>
        <a:effectLst/>
      </p:bgPr>
    </p:bg>
    <p:spTree>
      <p:nvGrpSpPr>
        <p:cNvPr id="1" name="Shape 3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8" name="Google Shape;300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9" name="Google Shape;3009;p35"/>
          <p:cNvSpPr/>
          <p:nvPr/>
        </p:nvSpPr>
        <p:spPr>
          <a:xfrm>
            <a:off x="649131" y="6095832"/>
            <a:ext cx="9569117" cy="76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87105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TRYING TO STAY AWAKE DURING MEETING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Jabutinski HebEng" panose="00000500000000000000" pitchFamily="50" charset="-79"/>
              <a:ea typeface="+mn-ea"/>
              <a:cs typeface="Fb Jabutinski HebEng" panose="00000500000000000000" pitchFamily="50" charset="-79"/>
            </a:endParaRPr>
          </a:p>
        </p:txBody>
      </p:sp>
      <p:sp>
        <p:nvSpPr>
          <p:cNvPr id="3010" name="Google Shape;3010;p35"/>
          <p:cNvSpPr/>
          <p:nvPr/>
        </p:nvSpPr>
        <p:spPr>
          <a:xfrm>
            <a:off x="9512968" y="1846679"/>
            <a:ext cx="2398293" cy="220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D318"/>
              </a:buClr>
              <a:buSzPts val="3600"/>
              <a:buFont typeface="Heebo Black"/>
              <a:buNone/>
              <a:tabLst/>
              <a:defRPr/>
            </a:pPr>
            <a:r>
              <a:rPr kumimoji="0" lang="iw-IL" sz="3600" b="0" i="0" u="none" strike="noStrike" kern="0" cap="none" spc="0" normalizeH="0" baseline="0" noProof="0" dirty="0">
                <a:ln>
                  <a:noFill/>
                </a:ln>
                <a:solidFill>
                  <a:srgbClr val="7FFF00"/>
                </a:solidFill>
                <a:effectLst/>
                <a:uLnTx/>
                <a:uFillTx/>
                <a:latin typeface="Fb Jabutinski HebEng" panose="00000500000000000000" pitchFamily="50" charset="-79"/>
                <a:ea typeface="Heebo Black"/>
                <a:cs typeface="Fb Jabutinski HebEng" panose="00000500000000000000" pitchFamily="50" charset="-79"/>
                <a:sym typeface="Heebo Black"/>
              </a:rPr>
              <a:t>It doesn’t have to be like this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7FFF00"/>
              </a:solidFill>
              <a:effectLst/>
              <a:uLnTx/>
              <a:uFillTx/>
              <a:latin typeface="Fb Jabutinski HebEng" panose="00000500000000000000" pitchFamily="50" charset="-79"/>
              <a:ea typeface="Heebo Black"/>
              <a:cs typeface="Fb Jabutinski HebEng" panose="00000500000000000000" pitchFamily="50" charset="-79"/>
              <a:sym typeface="Heebo Black"/>
            </a:endParaRPr>
          </a:p>
        </p:txBody>
      </p:sp>
    </p:spTree>
    <p:extLst>
      <p:ext uri="{BB962C8B-B14F-4D97-AF65-F5344CB8AC3E}">
        <p14:creationId xmlns:p14="http://schemas.microsoft.com/office/powerpoint/2010/main" val="256171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" name="Google Shape;2985;p33"/>
          <p:cNvSpPr/>
          <p:nvPr/>
        </p:nvSpPr>
        <p:spPr>
          <a:xfrm>
            <a:off x="167954" y="465578"/>
            <a:ext cx="11893421" cy="99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he-IL" sz="4800" b="0" i="0" u="none" strike="noStrike" kern="0" cap="none" spc="0" normalizeH="0" baseline="0" noProof="0" dirty="0">
                <a:ln>
                  <a:noFill/>
                </a:ln>
                <a:solidFill>
                  <a:srgbClr val="8000FF"/>
                </a:solidFill>
                <a:effectLst/>
                <a:uLnTx/>
                <a:uFillTx/>
                <a:latin typeface="Fb Jabutinski HebEng Con Bold" panose="00000500000000000000" pitchFamily="50" charset="-79"/>
                <a:ea typeface="+mn-ea"/>
                <a:cs typeface="Fb Jabutinski HebEng Con Bold" panose="00000500000000000000" pitchFamily="50" charset="-79"/>
                <a:sym typeface="Arial"/>
              </a:rPr>
              <a:t>הנגשת נתונים</a:t>
            </a:r>
            <a:endParaRPr kumimoji="0" lang="en-ZA" sz="4800" b="0" i="0" u="none" strike="noStrike" kern="0" cap="none" spc="0" normalizeH="0" baseline="0" noProof="0" dirty="0">
              <a:ln>
                <a:noFill/>
              </a:ln>
              <a:solidFill>
                <a:srgbClr val="8000FF"/>
              </a:solidFill>
              <a:effectLst/>
              <a:uLnTx/>
              <a:uFillTx/>
              <a:latin typeface="Fb Jabutinski HebEng Con Bold" panose="00000500000000000000" pitchFamily="50" charset="-79"/>
              <a:ea typeface="+mn-ea"/>
              <a:cs typeface="Fb Jabutinski HebEng Con Bold" panose="00000500000000000000" pitchFamily="50" charset="-79"/>
              <a:sym typeface="Arial"/>
            </a:endParaRPr>
          </a:p>
          <a:p>
            <a:pPr marL="0" marR="0" lvl="0" indent="0" algn="ctr" defTabSz="914400" rtl="1" eaLnBrk="1" fontAlgn="auto" latinLnBrk="0" hangingPunct="1">
              <a:lnSpc>
                <a:spcPct val="10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he-IL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  <a:sym typeface="Arial"/>
              </a:rPr>
              <a:t>תרגום מהמערכת האנליטית למערכת האינטואיטיבית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 Con" panose="00000500000000000000" pitchFamily="50" charset="-79"/>
              <a:ea typeface="+mn-ea"/>
              <a:cs typeface="Fb Jabutinski HebEng Con" panose="00000500000000000000" pitchFamily="50" charset="-79"/>
              <a:sym typeface="Arial"/>
            </a:endParaRPr>
          </a:p>
        </p:txBody>
      </p:sp>
      <p:pic>
        <p:nvPicPr>
          <p:cNvPr id="4" name="Google Shape;2982;p33" descr="חץ ימינה עם מילוי מלא">
            <a:extLst>
              <a:ext uri="{FF2B5EF4-FFF2-40B4-BE49-F238E27FC236}">
                <a16:creationId xmlns:a16="http://schemas.microsoft.com/office/drawing/2014/main" id="{7703455F-A2B1-A6F3-730C-406E5A4E26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6733945" y="325427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983;p33" descr="קו חץ: ישר קו מיתאר">
            <a:extLst>
              <a:ext uri="{FF2B5EF4-FFF2-40B4-BE49-F238E27FC236}">
                <a16:creationId xmlns:a16="http://schemas.microsoft.com/office/drawing/2014/main" id="{D175FF2A-0362-2B2D-F726-A4334EBFDF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4639407" y="325427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984;p33" descr="חץ ימינה עם מילוי מלא">
            <a:extLst>
              <a:ext uri="{FF2B5EF4-FFF2-40B4-BE49-F238E27FC236}">
                <a16:creationId xmlns:a16="http://schemas.microsoft.com/office/drawing/2014/main" id="{E67FEDAF-3FD0-3298-6BEB-22A2602F876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5686676" y="3254278"/>
            <a:ext cx="914400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9" name="Google Shape;2979;p33"/>
          <p:cNvGrpSpPr/>
          <p:nvPr/>
        </p:nvGrpSpPr>
        <p:grpSpPr>
          <a:xfrm>
            <a:off x="8761541" y="2396006"/>
            <a:ext cx="2664000" cy="1495150"/>
            <a:chOff x="8235598" y="1858215"/>
            <a:chExt cx="2664000" cy="1495150"/>
          </a:xfrm>
        </p:grpSpPr>
        <p:pic>
          <p:nvPicPr>
            <p:cNvPr id="2980" name="Google Shape;2980;p33" descr="תרשים עוגה עם מילוי מלא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79023" y="1858215"/>
              <a:ext cx="790211" cy="7902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81" name="Google Shape;2981;p33"/>
            <p:cNvSpPr/>
            <p:nvPr/>
          </p:nvSpPr>
          <p:spPr>
            <a:xfrm>
              <a:off x="8235598" y="2706424"/>
              <a:ext cx="2664000" cy="646941"/>
            </a:xfrm>
            <a:prstGeom prst="roundRect">
              <a:avLst>
                <a:gd name="adj" fmla="val 16667"/>
              </a:avLst>
            </a:prstGeom>
            <a:solidFill>
              <a:srgbClr val="7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he-IL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b Jabutinski HebEng Con Bold" panose="00000500000000000000" pitchFamily="50" charset="-79"/>
                  <a:ea typeface="Open Sans"/>
                  <a:cs typeface="Fb Jabutinski HebEng Con Bold" panose="00000500000000000000" pitchFamily="50" charset="-79"/>
                  <a:sym typeface="Open Sans"/>
                </a:rPr>
                <a:t>ניתוח נתונים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 Bold" panose="00000500000000000000" pitchFamily="50" charset="-79"/>
                <a:ea typeface="Open Sans"/>
                <a:cs typeface="Fb Jabutinski HebEng Con Bold" panose="00000500000000000000" pitchFamily="50" charset="-79"/>
                <a:sym typeface="Open Sans"/>
              </a:endParaRPr>
            </a:p>
          </p:txBody>
        </p:sp>
      </p:grpSp>
      <p:grpSp>
        <p:nvGrpSpPr>
          <p:cNvPr id="2976" name="Google Shape;2976;p33"/>
          <p:cNvGrpSpPr/>
          <p:nvPr/>
        </p:nvGrpSpPr>
        <p:grpSpPr>
          <a:xfrm>
            <a:off x="1000316" y="2411385"/>
            <a:ext cx="2665776" cy="1492187"/>
            <a:chOff x="2543680" y="1865444"/>
            <a:chExt cx="2665776" cy="1492187"/>
          </a:xfrm>
        </p:grpSpPr>
        <p:pic>
          <p:nvPicPr>
            <p:cNvPr id="2977" name="Google Shape;2977;p33" descr="ציור מערה עם מילוי מלא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16568" y="1865444"/>
              <a:ext cx="7200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78" name="Google Shape;2978;p33"/>
            <p:cNvSpPr/>
            <p:nvPr/>
          </p:nvSpPr>
          <p:spPr>
            <a:xfrm>
              <a:off x="2543680" y="2710690"/>
              <a:ext cx="2665776" cy="646941"/>
            </a:xfrm>
            <a:prstGeom prst="roundRect">
              <a:avLst>
                <a:gd name="adj" fmla="val 16667"/>
              </a:avLst>
            </a:prstGeom>
            <a:solidFill>
              <a:srgbClr val="8000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he-IL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b Jabutinski HebEng Con Bold" panose="00000500000000000000" pitchFamily="50" charset="-79"/>
                  <a:ea typeface="Open Sans"/>
                  <a:cs typeface="Fb Jabutinski HebEng Con Bold" panose="00000500000000000000" pitchFamily="50" charset="-79"/>
                  <a:sym typeface="Open Sans"/>
                </a:rPr>
                <a:t>הנגשת נתונים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" name="Google Shape;2985;p33"/>
          <p:cNvSpPr/>
          <p:nvPr/>
        </p:nvSpPr>
        <p:spPr>
          <a:xfrm>
            <a:off x="0" y="129676"/>
            <a:ext cx="12192000" cy="99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ZA" sz="4800" b="1" i="0" u="none" strike="noStrike" kern="0" cap="none" spc="0" normalizeH="0" baseline="0" noProof="0" dirty="0">
                <a:ln>
                  <a:noFill/>
                </a:ln>
                <a:solidFill>
                  <a:srgbClr val="8000FF"/>
                </a:solidFill>
                <a:effectLst/>
                <a:uLnTx/>
                <a:uFillTx/>
                <a:latin typeface="Fb Jabutinski HebEng Con Bold" panose="00000500000000000000" pitchFamily="50" charset="-79"/>
                <a:ea typeface="+mn-ea"/>
                <a:cs typeface="Fb Jabutinski HebEng Con Bold" panose="00000500000000000000" pitchFamily="50" charset="-79"/>
                <a:sym typeface="Arial"/>
              </a:rPr>
              <a:t>Communicate Data</a:t>
            </a:r>
          </a:p>
        </p:txBody>
      </p: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C7811F19-55AF-0445-443C-19DA5EF2E1CA}"/>
              </a:ext>
            </a:extLst>
          </p:cNvPr>
          <p:cNvGrpSpPr/>
          <p:nvPr/>
        </p:nvGrpSpPr>
        <p:grpSpPr>
          <a:xfrm>
            <a:off x="345243" y="2631234"/>
            <a:ext cx="3368351" cy="2263086"/>
            <a:chOff x="307919" y="2631234"/>
            <a:chExt cx="3368351" cy="2263086"/>
          </a:xfrm>
        </p:grpSpPr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E5DD04A0-DE24-4791-95BC-AD1103DA7B2D}"/>
                </a:ext>
              </a:extLst>
            </p:cNvPr>
            <p:cNvSpPr txBox="1"/>
            <p:nvPr/>
          </p:nvSpPr>
          <p:spPr>
            <a:xfrm>
              <a:off x="755788" y="2631234"/>
              <a:ext cx="2472612" cy="612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2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b Jabutinski HebEng Con" panose="00000500000000000000" pitchFamily="50" charset="-79"/>
                  <a:ea typeface="+mn-ea"/>
                  <a:cs typeface="Fb Jabutinski HebEng Con" panose="00000500000000000000" pitchFamily="50" charset="-79"/>
                  <a:sym typeface="Arial"/>
                </a:rPr>
                <a:t>Keep it Simple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  <a:sym typeface="Arial"/>
              </a:endParaRPr>
            </a:p>
          </p:txBody>
        </p:sp>
        <p:graphicFrame>
          <p:nvGraphicFramePr>
            <p:cNvPr id="2" name="תרשים 1">
              <a:extLst>
                <a:ext uri="{FF2B5EF4-FFF2-40B4-BE49-F238E27FC236}">
                  <a16:creationId xmlns:a16="http://schemas.microsoft.com/office/drawing/2014/main" id="{B4CE6FE6-509B-8673-DC13-C666042987A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07919" y="3291650"/>
            <a:ext cx="3368351" cy="16026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89BA3FCC-C26F-90CF-09DB-596DD2BDC9A2}"/>
              </a:ext>
            </a:extLst>
          </p:cNvPr>
          <p:cNvGrpSpPr/>
          <p:nvPr/>
        </p:nvGrpSpPr>
        <p:grpSpPr>
          <a:xfrm>
            <a:off x="4428160" y="2631234"/>
            <a:ext cx="3368351" cy="2255999"/>
            <a:chOff x="4430488" y="2631234"/>
            <a:chExt cx="3368351" cy="2255999"/>
          </a:xfrm>
        </p:grpSpPr>
        <p:sp>
          <p:nvSpPr>
            <p:cNvPr id="24" name="תיבת טקסט 23">
              <a:extLst>
                <a:ext uri="{FF2B5EF4-FFF2-40B4-BE49-F238E27FC236}">
                  <a16:creationId xmlns:a16="http://schemas.microsoft.com/office/drawing/2014/main" id="{FAE0A6D1-0861-3DD1-AAA0-C9D09E1777E6}"/>
                </a:ext>
              </a:extLst>
            </p:cNvPr>
            <p:cNvSpPr txBox="1"/>
            <p:nvPr/>
          </p:nvSpPr>
          <p:spPr>
            <a:xfrm>
              <a:off x="4878357" y="2631234"/>
              <a:ext cx="2472612" cy="612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2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b Jabutinski HebEng Con" panose="00000500000000000000" pitchFamily="50" charset="-79"/>
                  <a:ea typeface="+mn-ea"/>
                  <a:cs typeface="Fb Jabutinski HebEng Con" panose="00000500000000000000" pitchFamily="50" charset="-79"/>
                  <a:sym typeface="Arial"/>
                </a:rPr>
                <a:t>Less is More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  <a:sym typeface="Arial"/>
              </a:endParaRPr>
            </a:p>
          </p:txBody>
        </p:sp>
        <p:graphicFrame>
          <p:nvGraphicFramePr>
            <p:cNvPr id="3" name="תרשים 2">
              <a:extLst>
                <a:ext uri="{FF2B5EF4-FFF2-40B4-BE49-F238E27FC236}">
                  <a16:creationId xmlns:a16="http://schemas.microsoft.com/office/drawing/2014/main" id="{B519FFC7-DC7F-6F03-EA29-D5E285B91891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430488" y="3284563"/>
            <a:ext cx="3368351" cy="16026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15E769B0-908A-4E1A-D49B-AF50C31310B3}"/>
              </a:ext>
            </a:extLst>
          </p:cNvPr>
          <p:cNvGrpSpPr/>
          <p:nvPr/>
        </p:nvGrpSpPr>
        <p:grpSpPr>
          <a:xfrm>
            <a:off x="8511078" y="2631234"/>
            <a:ext cx="3368351" cy="2237339"/>
            <a:chOff x="8473754" y="2631234"/>
            <a:chExt cx="3368351" cy="2237339"/>
          </a:xfrm>
        </p:grpSpPr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B7CBE584-1DAD-12A5-137F-818BEDD9BB20}"/>
                </a:ext>
              </a:extLst>
            </p:cNvPr>
            <p:cNvSpPr txBox="1"/>
            <p:nvPr/>
          </p:nvSpPr>
          <p:spPr>
            <a:xfrm>
              <a:off x="8921623" y="2631234"/>
              <a:ext cx="2472612" cy="612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2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b Jabutinski HebEng Con" panose="00000500000000000000" pitchFamily="50" charset="-79"/>
                  <a:ea typeface="+mn-ea"/>
                  <a:cs typeface="Fb Jabutinski HebEng Con" panose="00000500000000000000" pitchFamily="50" charset="-79"/>
                  <a:sym typeface="Arial"/>
                </a:rPr>
                <a:t>To the Point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  <a:sym typeface="Arial"/>
              </a:endParaRPr>
            </a:p>
          </p:txBody>
        </p:sp>
        <p:graphicFrame>
          <p:nvGraphicFramePr>
            <p:cNvPr id="4" name="תרשים 3">
              <a:extLst>
                <a:ext uri="{FF2B5EF4-FFF2-40B4-BE49-F238E27FC236}">
                  <a16:creationId xmlns:a16="http://schemas.microsoft.com/office/drawing/2014/main" id="{EEAFF21A-EB44-C204-8346-2008771B44F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8473754" y="3265903"/>
            <a:ext cx="3368351" cy="16026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5" name="Oval 14">
              <a:extLst>
                <a:ext uri="{FF2B5EF4-FFF2-40B4-BE49-F238E27FC236}">
                  <a16:creationId xmlns:a16="http://schemas.microsoft.com/office/drawing/2014/main" id="{3319C455-582E-4EAA-7B07-1531407DDAF9}"/>
                </a:ext>
              </a:extLst>
            </p:cNvPr>
            <p:cNvSpPr/>
            <p:nvPr/>
          </p:nvSpPr>
          <p:spPr>
            <a:xfrm>
              <a:off x="10530008" y="3896569"/>
              <a:ext cx="360000" cy="360000"/>
            </a:xfrm>
            <a:prstGeom prst="ellipse">
              <a:avLst/>
            </a:prstGeom>
            <a:solidFill>
              <a:srgbClr val="8000FF">
                <a:alpha val="23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2" charset="0"/>
                <a:ea typeface="+mn-ea"/>
                <a:cs typeface="+mn-cs"/>
              </a:endParaRPr>
            </a:p>
          </p:txBody>
        </p:sp>
        <p:cxnSp>
          <p:nvCxnSpPr>
            <p:cNvPr id="6" name="Straight Connector 10">
              <a:extLst>
                <a:ext uri="{FF2B5EF4-FFF2-40B4-BE49-F238E27FC236}">
                  <a16:creationId xmlns:a16="http://schemas.microsoft.com/office/drawing/2014/main" id="{342B82DB-9853-B8E9-68FB-9CFBB897E0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10008" y="3163078"/>
              <a:ext cx="0" cy="725330"/>
            </a:xfrm>
            <a:prstGeom prst="line">
              <a:avLst/>
            </a:prstGeom>
            <a:ln w="19050" cap="flat">
              <a:solidFill>
                <a:schemeClr val="tx1">
                  <a:lumMod val="65000"/>
                  <a:lumOff val="35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14">
              <a:extLst>
                <a:ext uri="{FF2B5EF4-FFF2-40B4-BE49-F238E27FC236}">
                  <a16:creationId xmlns:a16="http://schemas.microsoft.com/office/drawing/2014/main" id="{133AFBF0-6D19-2FFD-BC4F-BA81491094CA}"/>
                </a:ext>
              </a:extLst>
            </p:cNvPr>
            <p:cNvSpPr/>
            <p:nvPr/>
          </p:nvSpPr>
          <p:spPr>
            <a:xfrm>
              <a:off x="10638008" y="4006553"/>
              <a:ext cx="144000" cy="144000"/>
            </a:xfrm>
            <a:prstGeom prst="ellipse">
              <a:avLst/>
            </a:prstGeom>
            <a:solidFill>
              <a:srgbClr val="8000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2" charset="0"/>
                <a:ea typeface="+mn-ea"/>
                <a:cs typeface="+mn-cs"/>
              </a:endParaRPr>
            </a:p>
          </p:txBody>
        </p:sp>
      </p:grp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ECD3EE2A-BE9F-8984-ECAA-818AA50526D4}"/>
              </a:ext>
            </a:extLst>
          </p:cNvPr>
          <p:cNvSpPr txBox="1"/>
          <p:nvPr/>
        </p:nvSpPr>
        <p:spPr>
          <a:xfrm>
            <a:off x="0" y="874883"/>
            <a:ext cx="12192000" cy="554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Eng Con Light" panose="00000500000000000000" pitchFamily="50" charset="0"/>
                <a:ea typeface="+mn-ea"/>
                <a:cs typeface="Fb Jabutinski HebEng Con" panose="00000500000000000000" pitchFamily="50" charset="-79"/>
                <a:sym typeface="Arial"/>
              </a:rPr>
              <a:t>-The Principles-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Eng Con Light" panose="00000500000000000000" pitchFamily="50" charset="0"/>
              <a:ea typeface="+mn-ea"/>
              <a:cs typeface="Fb Jabutinski HebEng Con" panose="00000500000000000000" pitchFamily="50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355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5" name="Google Shape;2715;p2"/>
          <p:cNvSpPr/>
          <p:nvPr/>
        </p:nvSpPr>
        <p:spPr>
          <a:xfrm>
            <a:off x="0" y="2767301"/>
            <a:ext cx="12192000" cy="13233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5">
              <a:buSzPts val="6000"/>
            </a:pPr>
            <a:r>
              <a:rPr kumimoji="0" lang="he-IL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rPr>
              <a:t>איך להיות         </a:t>
            </a:r>
            <a:r>
              <a:rPr kumimoji="0" lang="he-IL" sz="80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rPr>
              <a:t>יותר סגולים?</a:t>
            </a:r>
          </a:p>
        </p:txBody>
      </p:sp>
      <p:pic>
        <p:nvPicPr>
          <p:cNvPr id="3" name="תמונה 2" descr="תמונה שמכילה עמידה, לדגמן&#10;&#10;התיאור נוצר באופן אוטומטי">
            <a:extLst>
              <a:ext uri="{FF2B5EF4-FFF2-40B4-BE49-F238E27FC236}">
                <a16:creationId xmlns:a16="http://schemas.microsoft.com/office/drawing/2014/main" id="{807CD2EC-3F60-7BA8-9347-178DBAE33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6" b="94548" l="36138" r="71247">
                        <a14:foregroundMark x1="53935" y1="7956" x2="59746" y2="10097"/>
                        <a14:foregroundMark x1="50969" y1="16276" x2="55872" y2="15953"/>
                        <a14:foregroundMark x1="56598" y1="91882" x2="41283" y2="81906"/>
                        <a14:foregroundMark x1="41283" y1="81906" x2="40254" y2="78716"/>
                        <a14:foregroundMark x1="40496" y1="94628" x2="40496" y2="84612"/>
                        <a14:foregroundMark x1="40496" y1="84612" x2="49213" y2="90953"/>
                        <a14:foregroundMark x1="49213" y1="90953" x2="43947" y2="89095"/>
                        <a14:foregroundMark x1="71247" y1="44063" x2="69976" y2="42932"/>
                        <a14:foregroundMark x1="46126" y1="73506" x2="45642" y2="73506"/>
                        <a14:foregroundMark x1="45400" y1="72859" x2="45400" y2="68942"/>
                        <a14:foregroundMark x1="36138" y1="78069" x2="37591" y2="77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36" t="3184" r="27275" b="3702"/>
          <a:stretch/>
        </p:blipFill>
        <p:spPr>
          <a:xfrm>
            <a:off x="5202457" y="402924"/>
            <a:ext cx="1777857" cy="634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F6351425-5644-B13B-44C2-DC92BA3C44CD}"/>
              </a:ext>
            </a:extLst>
          </p:cNvPr>
          <p:cNvSpPr/>
          <p:nvPr/>
        </p:nvSpPr>
        <p:spPr>
          <a:xfrm>
            <a:off x="907926" y="2277285"/>
            <a:ext cx="10603193" cy="2303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r" defTabSz="514359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למצוא את השאלות העסקיות הנכונות לשאול את הנתונים</a:t>
            </a:r>
          </a:p>
          <a:p>
            <a:pPr marL="342900" marR="0" lvl="0" indent="-342900" algn="r" defTabSz="514359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לחקור את הנתונים כדי לענות על השאלות הללו</a:t>
            </a:r>
          </a:p>
          <a:p>
            <a:pPr marL="342900" marR="0" lvl="0" indent="-342900" algn="r" defTabSz="514359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להציג את התשובות בצורה משכנעת כדי להניע לפעולה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9B6C2A0C-B150-65CD-2FDA-D07A1F58F579}"/>
              </a:ext>
            </a:extLst>
          </p:cNvPr>
          <p:cNvSpPr txBox="1"/>
          <p:nvPr/>
        </p:nvSpPr>
        <p:spPr>
          <a:xfrm>
            <a:off x="0" y="276199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6000"/>
              <a:buFontTx/>
              <a:buNone/>
              <a:tabLst/>
              <a:defRPr/>
            </a:pPr>
            <a:r>
              <a:rPr kumimoji="0" lang="he-I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rPr>
              <a:t>איך להיות יותר </a:t>
            </a:r>
            <a:r>
              <a:rPr kumimoji="0" lang="he-IL" sz="60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rPr>
              <a:t>סגולים</a:t>
            </a:r>
          </a:p>
        </p:txBody>
      </p:sp>
    </p:spTree>
    <p:extLst>
      <p:ext uri="{BB962C8B-B14F-4D97-AF65-F5344CB8AC3E}">
        <p14:creationId xmlns:p14="http://schemas.microsoft.com/office/powerpoint/2010/main" val="86082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גרפיקה 2" descr="מbrushstroke">
            <a:extLst>
              <a:ext uri="{FF2B5EF4-FFF2-40B4-BE49-F238E27FC236}">
                <a16:creationId xmlns:a16="http://schemas.microsoft.com/office/drawing/2014/main" id="{1A2BAF64-066F-E37F-D2E3-B26FB1C257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389" t="39024" r="10472" b="36585"/>
          <a:stretch/>
        </p:blipFill>
        <p:spPr>
          <a:xfrm flipV="1">
            <a:off x="616529" y="721274"/>
            <a:ext cx="5138812" cy="906955"/>
          </a:xfrm>
          <a:prstGeom prst="rect">
            <a:avLst/>
          </a:prstGeom>
        </p:spPr>
      </p:pic>
      <p:cxnSp>
        <p:nvCxnSpPr>
          <p:cNvPr id="8" name="Straight Connector 18">
            <a:extLst>
              <a:ext uri="{FF2B5EF4-FFF2-40B4-BE49-F238E27FC236}">
                <a16:creationId xmlns:a16="http://schemas.microsoft.com/office/drawing/2014/main" id="{6F6981A3-3D50-7EE3-14A0-324612EF9DF5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6096000" y="1133402"/>
            <a:ext cx="10058" cy="5864561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FF0097BA-204B-7B10-4476-9819CFE80AE7}"/>
              </a:ext>
            </a:extLst>
          </p:cNvPr>
          <p:cNvSpPr txBox="1"/>
          <p:nvPr/>
        </p:nvSpPr>
        <p:spPr>
          <a:xfrm>
            <a:off x="6106058" y="748681"/>
            <a:ext cx="60859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מנתונים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785CB9F4-2381-8872-A6D4-75A44A8F826B}"/>
              </a:ext>
            </a:extLst>
          </p:cNvPr>
          <p:cNvSpPr txBox="1"/>
          <p:nvPr/>
        </p:nvSpPr>
        <p:spPr>
          <a:xfrm>
            <a:off x="40231" y="748681"/>
            <a:ext cx="60658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לתובנות בעלות ערך</a:t>
            </a:r>
          </a:p>
        </p:txBody>
      </p:sp>
      <p:pic>
        <p:nvPicPr>
          <p:cNvPr id="7" name="תמונה 6" descr="תמונה שמכילה ציור, אומנות קליפיפם, שרטוט, איור&#10;&#10;התיאור נוצר באופן אוטומטי">
            <a:extLst>
              <a:ext uri="{FF2B5EF4-FFF2-40B4-BE49-F238E27FC236}">
                <a16:creationId xmlns:a16="http://schemas.microsoft.com/office/drawing/2014/main" id="{3CE9CBA7-2D8D-02FC-24DE-14DC99A0B2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10231" r="4852" b="18507"/>
          <a:stretch/>
        </p:blipFill>
        <p:spPr>
          <a:xfrm>
            <a:off x="6129524" y="3528155"/>
            <a:ext cx="6020347" cy="2827625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84E7BB9-ABF1-1EC9-03C6-28118868EDFB}"/>
              </a:ext>
            </a:extLst>
          </p:cNvPr>
          <p:cNvSpPr txBox="1"/>
          <p:nvPr/>
        </p:nvSpPr>
        <p:spPr>
          <a:xfrm>
            <a:off x="6631150" y="4817308"/>
            <a:ext cx="4350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n-ea"/>
                <a:cs typeface="Fb Jabutinski HebEng Con Light" panose="00000500000000000000" pitchFamily="50" charset="-79"/>
              </a:rPr>
              <a:t>וזה מה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n-ea"/>
                <a:cs typeface="Fb Jabutinski HebEng Con Light" panose="00000500000000000000" pitchFamily="50" charset="-79"/>
              </a:rPr>
              <a:t>שקרה</a:t>
            </a: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Jabutinski HebEng Con Light" panose="00000500000000000000" pitchFamily="50" charset="-79"/>
              <a:ea typeface="+mn-ea"/>
              <a:cs typeface="Fb Jabutinski HebEng Con Light" panose="00000500000000000000" pitchFamily="50" charset="-79"/>
            </a:endParaRPr>
          </a:p>
        </p:txBody>
      </p:sp>
      <p:pic>
        <p:nvPicPr>
          <p:cNvPr id="11" name="תמונה 10" descr="תמונה שמכילה שרטוט, ציור, אומנות קליפיפם, אומנות ילדים&#10;&#10;התיאור נוצר באופן אוטומטי">
            <a:extLst>
              <a:ext uri="{FF2B5EF4-FFF2-40B4-BE49-F238E27FC236}">
                <a16:creationId xmlns:a16="http://schemas.microsoft.com/office/drawing/2014/main" id="{9CAD7AE6-3B27-E2FD-382F-D3BB501B2D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6"/>
          <a:stretch/>
        </p:blipFill>
        <p:spPr>
          <a:xfrm>
            <a:off x="400593" y="2787425"/>
            <a:ext cx="4894333" cy="4054464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EDDAF9A-EE0C-6068-0494-A433721B3604}"/>
              </a:ext>
            </a:extLst>
          </p:cNvPr>
          <p:cNvSpPr txBox="1"/>
          <p:nvPr/>
        </p:nvSpPr>
        <p:spPr>
          <a:xfrm>
            <a:off x="3470987" y="3264350"/>
            <a:ext cx="133185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n-ea"/>
                <a:cs typeface="Fb Jabutinski HebEng Con Light" panose="00000500000000000000" pitchFamily="50" charset="-79"/>
              </a:rPr>
              <a:t>זה מה שנעשה</a:t>
            </a: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 Con Light" panose="00000500000000000000" pitchFamily="50" charset="-79"/>
              <a:ea typeface="+mn-ea"/>
              <a:cs typeface="Fb Jabutinski HebEng Con Light" panose="00000500000000000000" pitchFamily="50" charset="-79"/>
            </a:endParaRPr>
          </a:p>
        </p:txBody>
      </p:sp>
      <p:pic>
        <p:nvPicPr>
          <p:cNvPr id="12" name="תמונה 11" descr="תמונה שמכילה ציור, שרטוט, אומנות קליפיפם, איור&#10;&#10;התיאור נוצר באופן אוטומטי">
            <a:extLst>
              <a:ext uri="{FF2B5EF4-FFF2-40B4-BE49-F238E27FC236}">
                <a16:creationId xmlns:a16="http://schemas.microsoft.com/office/drawing/2014/main" id="{4ECE44B7-821A-AA96-8B6D-BFD12310BC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1" t="5901" b="64758"/>
          <a:stretch/>
        </p:blipFill>
        <p:spPr>
          <a:xfrm>
            <a:off x="317968" y="2677318"/>
            <a:ext cx="2202024" cy="850837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5AF9FB90-1418-A629-CD36-106D1E2E5C75}"/>
              </a:ext>
            </a:extLst>
          </p:cNvPr>
          <p:cNvSpPr/>
          <p:nvPr/>
        </p:nvSpPr>
        <p:spPr>
          <a:xfrm>
            <a:off x="4077478" y="4270786"/>
            <a:ext cx="705248" cy="200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255F8E00-D78D-C9A8-305A-23A6D3E9B1E3}"/>
              </a:ext>
            </a:extLst>
          </p:cNvPr>
          <p:cNvSpPr/>
          <p:nvPr/>
        </p:nvSpPr>
        <p:spPr>
          <a:xfrm>
            <a:off x="3470987" y="4217160"/>
            <a:ext cx="705248" cy="200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9C5CA9F6-143E-E230-72A2-CBB72AABB5F4}"/>
              </a:ext>
            </a:extLst>
          </p:cNvPr>
          <p:cNvSpPr/>
          <p:nvPr/>
        </p:nvSpPr>
        <p:spPr>
          <a:xfrm>
            <a:off x="3492906" y="4351666"/>
            <a:ext cx="1331855" cy="539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FEE4FBF1-06FA-CC07-0831-4575DB24F2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6992" y="4334569"/>
            <a:ext cx="705248" cy="583005"/>
          </a:xfrm>
          <a:prstGeom prst="rect">
            <a:avLst/>
          </a:prstGeom>
        </p:spPr>
      </p:pic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FDDE453B-4D5A-4B95-0F4F-B76223C97E60}"/>
              </a:ext>
            </a:extLst>
          </p:cNvPr>
          <p:cNvSpPr txBox="1"/>
          <p:nvPr/>
        </p:nvSpPr>
        <p:spPr>
          <a:xfrm>
            <a:off x="9201757" y="3814085"/>
            <a:ext cx="8424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n-ea"/>
                <a:cs typeface="Fb Jabutinski HebEng Con Light" panose="00000500000000000000" pitchFamily="50" charset="-79"/>
              </a:rPr>
              <a:t>פעם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E0EC24D5-C0F7-02AC-9BC3-DA145493883F}"/>
              </a:ext>
            </a:extLst>
          </p:cNvPr>
          <p:cNvSpPr/>
          <p:nvPr/>
        </p:nvSpPr>
        <p:spPr>
          <a:xfrm>
            <a:off x="0" y="6065581"/>
            <a:ext cx="1678783" cy="707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56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E768F082-24CF-8BDF-8903-7927437AF1B8}"/>
              </a:ext>
            </a:extLst>
          </p:cNvPr>
          <p:cNvSpPr/>
          <p:nvPr/>
        </p:nvSpPr>
        <p:spPr>
          <a:xfrm>
            <a:off x="794403" y="2219117"/>
            <a:ext cx="10603193" cy="309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514359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איזה ידע ומיומנויות נדרשות:</a:t>
            </a:r>
          </a:p>
          <a:p>
            <a:pPr marL="285750" marR="0" lvl="0" indent="-285750" algn="r" defTabSz="514359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שימוש בכלי ניתוח נתונים:  אקסל,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SQL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POWER-BI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 , SQL, Tableau 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.Python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85750" marR="0" lvl="0" indent="-285750" algn="r" defTabSz="514359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אנליזה: חשיבה לוגית אנליטית, טכניקות אנליטיות. </a:t>
            </a:r>
          </a:p>
          <a:p>
            <a:pPr marL="285750" marR="0" lvl="0" indent="-285750" algn="r" defTabSz="514359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ניהול: פתרון בעיות, חשיבה אסטרטגית, </a:t>
            </a:r>
          </a:p>
          <a:p>
            <a:pPr marL="285750" marR="0" lvl="0" indent="-285750" algn="r" defTabSz="514359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תקשורת: הדמיית נתונים, דאטה סטורי, שכנוע, קבלת החלטות. </a:t>
            </a:r>
          </a:p>
          <a:p>
            <a:pPr marL="285750" marR="0" lvl="0" indent="-285750" algn="r" defTabSz="514359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התמחות ספציפית בתחום – שיווק,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כספים</a:t>
            </a:r>
          </a:p>
          <a:p>
            <a:pPr marL="285750" marR="0" lvl="0" indent="-285750" algn="r" defTabSz="514359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הכרות עם הארגון העסקי – הבנת התרבות הארגונית, האסטרטגיה, אתגרים, הזדמנויות...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" panose="00000500000000000000" pitchFamily="50" charset="-79"/>
              <a:ea typeface="+mn-ea"/>
              <a:cs typeface="Fb Jabutinski HebEng" panose="00000500000000000000" pitchFamily="50" charset="-79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A559225E-715D-7930-1537-D1809C58F2EE}"/>
              </a:ext>
            </a:extLst>
          </p:cNvPr>
          <p:cNvSpPr txBox="1"/>
          <p:nvPr/>
        </p:nvSpPr>
        <p:spPr>
          <a:xfrm>
            <a:off x="0" y="276199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6000"/>
              <a:buFontTx/>
              <a:buNone/>
              <a:tabLst/>
              <a:defRPr/>
            </a:pPr>
            <a:r>
              <a:rPr kumimoji="0" lang="he-I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rPr>
              <a:t>איך להיות יותר </a:t>
            </a:r>
            <a:r>
              <a:rPr kumimoji="0" lang="he-IL" sz="60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Fb Jabutinski HebEng Con" panose="00000500000000000000" pitchFamily="50" charset="-79"/>
                <a:ea typeface="+mn-ea"/>
                <a:cs typeface="Fb Jabutinski HebEng Con" panose="00000500000000000000" pitchFamily="50" charset="-79"/>
              </a:rPr>
              <a:t>סגולים</a:t>
            </a:r>
          </a:p>
        </p:txBody>
      </p:sp>
    </p:spTree>
    <p:extLst>
      <p:ext uri="{BB962C8B-B14F-4D97-AF65-F5344CB8AC3E}">
        <p14:creationId xmlns:p14="http://schemas.microsoft.com/office/powerpoint/2010/main" val="257221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50DBFC8A-DA1B-E479-E170-BCAA9B8227A9}"/>
              </a:ext>
            </a:extLst>
          </p:cNvPr>
          <p:cNvSpPr/>
          <p:nvPr/>
        </p:nvSpPr>
        <p:spPr>
          <a:xfrm>
            <a:off x="0" y="6002767"/>
            <a:ext cx="1728000" cy="855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תרשים 4">
            <a:extLst>
              <a:ext uri="{FF2B5EF4-FFF2-40B4-BE49-F238E27FC236}">
                <a16:creationId xmlns:a16="http://schemas.microsoft.com/office/drawing/2014/main" id="{CDCD6C5B-D9F2-BB70-2115-F15F587D5F61}"/>
              </a:ext>
            </a:extLst>
          </p:cNvPr>
          <p:cNvGraphicFramePr/>
          <p:nvPr/>
        </p:nvGraphicFramePr>
        <p:xfrm>
          <a:off x="200809" y="442085"/>
          <a:ext cx="11790382" cy="6501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מלבן 8">
            <a:extLst>
              <a:ext uri="{FF2B5EF4-FFF2-40B4-BE49-F238E27FC236}">
                <a16:creationId xmlns:a16="http://schemas.microsoft.com/office/drawing/2014/main" id="{E440C884-F662-2F2C-5B9E-1242A6584142}"/>
              </a:ext>
            </a:extLst>
          </p:cNvPr>
          <p:cNvSpPr/>
          <p:nvPr/>
        </p:nvSpPr>
        <p:spPr>
          <a:xfrm>
            <a:off x="1586413" y="6476879"/>
            <a:ext cx="1471960" cy="171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PEOPLE</a:t>
            </a:r>
            <a:endParaRPr kumimoji="0" lang="en-IL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8FB2E20D-0D94-9306-C3F4-4ACF5FB13789}"/>
              </a:ext>
            </a:extLst>
          </p:cNvPr>
          <p:cNvSpPr/>
          <p:nvPr/>
        </p:nvSpPr>
        <p:spPr>
          <a:xfrm>
            <a:off x="9177184" y="6476879"/>
            <a:ext cx="1471960" cy="171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 PEOPLE</a:t>
            </a:r>
            <a:endParaRPr kumimoji="0" lang="en-IL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28682A01-8491-500A-0192-3218FF48C677}"/>
              </a:ext>
            </a:extLst>
          </p:cNvPr>
          <p:cNvSpPr/>
          <p:nvPr/>
        </p:nvSpPr>
        <p:spPr>
          <a:xfrm>
            <a:off x="5225718" y="6476879"/>
            <a:ext cx="1728000" cy="171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PURPLE PEOPLE</a:t>
            </a:r>
            <a:endParaRPr kumimoji="0" lang="en-IL" sz="1800" b="1" i="0" u="none" strike="noStrike" kern="1200" cap="none" spc="0" normalizeH="0" baseline="0" noProof="0" dirty="0">
              <a:ln>
                <a:noFill/>
              </a:ln>
              <a:solidFill>
                <a:srgbClr val="9933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52CFA3C8-8847-1F88-F5D2-04CB8AE40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166" y="2012932"/>
            <a:ext cx="36577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מיומנויות ניהול ותקשורת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434CC196-CE44-5FA3-F3E3-2CE686B15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01" y="2111544"/>
            <a:ext cx="325278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מיומנויות אנליטיות</a:t>
            </a:r>
          </a:p>
        </p:txBody>
      </p:sp>
    </p:spTree>
    <p:extLst>
      <p:ext uri="{BB962C8B-B14F-4D97-AF65-F5344CB8AC3E}">
        <p14:creationId xmlns:p14="http://schemas.microsoft.com/office/powerpoint/2010/main" val="43447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כלב, רצועה, עמידה&#10;&#10;התיאור נוצר באופן אוטומטי">
            <a:extLst>
              <a:ext uri="{FF2B5EF4-FFF2-40B4-BE49-F238E27FC236}">
                <a16:creationId xmlns:a16="http://schemas.microsoft.com/office/drawing/2014/main" id="{1D2E7F5E-6028-C547-B004-C416F7A63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229"/>
            <a:ext cx="12192000" cy="8137052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7A00A79F-57EF-CEBD-FFF9-64E65A7FB88E}"/>
              </a:ext>
            </a:extLst>
          </p:cNvPr>
          <p:cNvSpPr/>
          <p:nvPr/>
        </p:nvSpPr>
        <p:spPr>
          <a:xfrm rot="21360000">
            <a:off x="-2709877" y="4382273"/>
            <a:ext cx="12276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b Jabutinski HebEng Medium" panose="00000500000000000000" pitchFamily="50" charset="-79"/>
                <a:ea typeface="Segoe UI Black" panose="020B0A02040204020203" pitchFamily="34" charset="0"/>
                <a:cs typeface="Fb Jabutinski HebEng Medium" panose="00000500000000000000" pitchFamily="50" charset="-79"/>
              </a:rPr>
              <a:t>BE PURPLE</a:t>
            </a:r>
            <a:endParaRPr kumimoji="0" lang="he-IL" sz="8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b Jabutinski HebEng Medium" panose="00000500000000000000" pitchFamily="50" charset="-79"/>
              <a:ea typeface="Segoe UI Black" panose="020B0A02040204020203" pitchFamily="34" charset="0"/>
              <a:cs typeface="Fb Jabutinski HebEng Medium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5390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 descr="מbrushstroke">
            <a:extLst>
              <a:ext uri="{FF2B5EF4-FFF2-40B4-BE49-F238E27FC236}">
                <a16:creationId xmlns:a16="http://schemas.microsoft.com/office/drawing/2014/main" id="{9B4AEECA-B62F-5222-6D25-DA5D09FA35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389" t="39024" r="10472" b="36585"/>
          <a:stretch/>
        </p:blipFill>
        <p:spPr>
          <a:xfrm flipV="1">
            <a:off x="1787559" y="1642520"/>
            <a:ext cx="2848989" cy="707887"/>
          </a:xfrm>
          <a:prstGeom prst="rect">
            <a:avLst/>
          </a:prstGeom>
        </p:spPr>
      </p:pic>
      <p:pic>
        <p:nvPicPr>
          <p:cNvPr id="6" name="גרפיקה 5" descr="מbrushstroke">
            <a:extLst>
              <a:ext uri="{FF2B5EF4-FFF2-40B4-BE49-F238E27FC236}">
                <a16:creationId xmlns:a16="http://schemas.microsoft.com/office/drawing/2014/main" id="{AA1E530A-AF61-46BF-5803-00D283768E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389" t="39024" r="10472" b="36585"/>
          <a:stretch/>
        </p:blipFill>
        <p:spPr>
          <a:xfrm flipV="1">
            <a:off x="7875035" y="1662539"/>
            <a:ext cx="2604711" cy="707887"/>
          </a:xfrm>
          <a:prstGeom prst="rect">
            <a:avLst/>
          </a:prstGeom>
        </p:spPr>
      </p:pic>
      <p:cxnSp>
        <p:nvCxnSpPr>
          <p:cNvPr id="8" name="Straight Connector 18">
            <a:extLst>
              <a:ext uri="{FF2B5EF4-FFF2-40B4-BE49-F238E27FC236}">
                <a16:creationId xmlns:a16="http://schemas.microsoft.com/office/drawing/2014/main" id="{6F6981A3-3D50-7EE3-14A0-324612EF9DF5}"/>
              </a:ext>
            </a:extLst>
          </p:cNvPr>
          <p:cNvCxnSpPr>
            <a:cxnSpLocks/>
          </p:cNvCxnSpPr>
          <p:nvPr/>
        </p:nvCxnSpPr>
        <p:spPr>
          <a:xfrm>
            <a:off x="6096000" y="1856792"/>
            <a:ext cx="10058" cy="466152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FF0097BA-204B-7B10-4476-9819CFE80AE7}"/>
              </a:ext>
            </a:extLst>
          </p:cNvPr>
          <p:cNvSpPr txBox="1"/>
          <p:nvPr/>
        </p:nvSpPr>
        <p:spPr>
          <a:xfrm>
            <a:off x="6106058" y="235494"/>
            <a:ext cx="6085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n-ea"/>
                <a:cs typeface="Fb Jabutinski HebEng Con Light" panose="00000500000000000000" pitchFamily="50" charset="-79"/>
              </a:rPr>
              <a:t>נתונים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 Con Light" panose="00000500000000000000" pitchFamily="50" charset="-79"/>
              <a:ea typeface="+mn-ea"/>
              <a:cs typeface="Fb Jabutinski HebEng Con Light" panose="00000500000000000000" pitchFamily="50" charset="-79"/>
            </a:endParaRP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785CB9F4-2381-8872-A6D4-75A44A8F826B}"/>
              </a:ext>
            </a:extLst>
          </p:cNvPr>
          <p:cNvSpPr txBox="1"/>
          <p:nvPr/>
        </p:nvSpPr>
        <p:spPr>
          <a:xfrm>
            <a:off x="40231" y="235494"/>
            <a:ext cx="60658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n-ea"/>
                <a:cs typeface="Fb Jabutinski HebEng Con Light" panose="00000500000000000000" pitchFamily="50" charset="-79"/>
              </a:rPr>
              <a:t>תובנות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 Con Light" panose="00000500000000000000" pitchFamily="50" charset="-79"/>
              <a:ea typeface="+mn-ea"/>
              <a:cs typeface="Fb Jabutinski HebEng Con Light" panose="00000500000000000000" pitchFamily="50" charset="-79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F17E0415-36E5-D156-A7D1-13D510A2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5949" y="1631764"/>
            <a:ext cx="61060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על העבר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76FA8221-8DF6-A995-9FB0-5E5A0A410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62" y="1631764"/>
            <a:ext cx="58055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על העתיד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5F83B45-7372-E97F-268B-65E2F7CAE75F}"/>
              </a:ext>
            </a:extLst>
          </p:cNvPr>
          <p:cNvSpPr txBox="1">
            <a:spLocks/>
          </p:cNvSpPr>
          <p:nvPr/>
        </p:nvSpPr>
        <p:spPr>
          <a:xfrm>
            <a:off x="5590291" y="175034"/>
            <a:ext cx="1031534" cy="828806"/>
          </a:xfrm>
          <a:prstGeom prst="rect">
            <a:avLst/>
          </a:prstGeom>
          <a:noFill/>
        </p:spPr>
        <p:txBody>
          <a:bodyPr vert="horz" lIns="274320" tIns="45720" rIns="274320" bIns="45720" numCol="1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j-ea"/>
                <a:cs typeface="Fb Jabutinski HebEng Con Light" panose="00000500000000000000" pitchFamily="50" charset="-79"/>
              </a:rPr>
              <a:t>VS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 Con Light" panose="00000500000000000000" pitchFamily="50" charset="-79"/>
              <a:ea typeface="+mj-ea"/>
              <a:cs typeface="Fb Jabutinski HebEng Con Light" panose="00000500000000000000" pitchFamily="50" charset="-79"/>
            </a:endParaRPr>
          </a:p>
        </p:txBody>
      </p:sp>
      <p:pic>
        <p:nvPicPr>
          <p:cNvPr id="4" name="תמונה 3" descr="תמונה שמכילה ציור, שרטוט, אומנות קליפיפם, אומנות קווים&#10;&#10;התיאור נוצר באופן אוטומטי">
            <a:extLst>
              <a:ext uri="{FF2B5EF4-FFF2-40B4-BE49-F238E27FC236}">
                <a16:creationId xmlns:a16="http://schemas.microsoft.com/office/drawing/2014/main" id="{5FBF91CD-A28E-F839-14C3-49BEC54AD485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934" y="2608793"/>
            <a:ext cx="3273988" cy="3909527"/>
          </a:xfrm>
          <a:prstGeom prst="rect">
            <a:avLst/>
          </a:prstGeom>
        </p:spPr>
      </p:pic>
      <p:pic>
        <p:nvPicPr>
          <p:cNvPr id="5" name="תמונה 4" descr="תמונה שמכילה ציור, שרטוט, אומנות קליפיפם, אומנות קווים&#10;&#10;התיאור נוצר באופן אוטומטי">
            <a:extLst>
              <a:ext uri="{FF2B5EF4-FFF2-40B4-BE49-F238E27FC236}">
                <a16:creationId xmlns:a16="http://schemas.microsoft.com/office/drawing/2014/main" id="{4923A374-FBF8-2BE9-FCCD-C06AE77C2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8233" y="2608793"/>
            <a:ext cx="3273988" cy="390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 descr="מbrushstroke">
            <a:extLst>
              <a:ext uri="{FF2B5EF4-FFF2-40B4-BE49-F238E27FC236}">
                <a16:creationId xmlns:a16="http://schemas.microsoft.com/office/drawing/2014/main" id="{58C98963-F9C0-380E-79DA-1C43448D6B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389" t="39024" r="10472" b="36585"/>
          <a:stretch/>
        </p:blipFill>
        <p:spPr>
          <a:xfrm flipV="1">
            <a:off x="7171272" y="1681202"/>
            <a:ext cx="3327136" cy="707887"/>
          </a:xfrm>
          <a:prstGeom prst="rect">
            <a:avLst/>
          </a:prstGeom>
        </p:spPr>
      </p:pic>
      <p:pic>
        <p:nvPicPr>
          <p:cNvPr id="22" name="גרפיקה 21" descr="מbrushstroke">
            <a:extLst>
              <a:ext uri="{FF2B5EF4-FFF2-40B4-BE49-F238E27FC236}">
                <a16:creationId xmlns:a16="http://schemas.microsoft.com/office/drawing/2014/main" id="{A2994B47-EB9A-9589-864B-E650F1B0B8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389" t="39024" r="10472" b="36585"/>
          <a:stretch/>
        </p:blipFill>
        <p:spPr>
          <a:xfrm flipV="1">
            <a:off x="1371603" y="1672413"/>
            <a:ext cx="3327136" cy="707887"/>
          </a:xfrm>
          <a:prstGeom prst="rect">
            <a:avLst/>
          </a:prstGeom>
        </p:spPr>
      </p:pic>
      <p:cxnSp>
        <p:nvCxnSpPr>
          <p:cNvPr id="8" name="Straight Connector 18">
            <a:extLst>
              <a:ext uri="{FF2B5EF4-FFF2-40B4-BE49-F238E27FC236}">
                <a16:creationId xmlns:a16="http://schemas.microsoft.com/office/drawing/2014/main" id="{6F6981A3-3D50-7EE3-14A0-324612EF9DF5}"/>
              </a:ext>
            </a:extLst>
          </p:cNvPr>
          <p:cNvCxnSpPr>
            <a:cxnSpLocks/>
          </p:cNvCxnSpPr>
          <p:nvPr/>
        </p:nvCxnSpPr>
        <p:spPr>
          <a:xfrm>
            <a:off x="6096000" y="1856792"/>
            <a:ext cx="10058" cy="466152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FF0097BA-204B-7B10-4476-9819CFE80AE7}"/>
              </a:ext>
            </a:extLst>
          </p:cNvPr>
          <p:cNvSpPr txBox="1"/>
          <p:nvPr/>
        </p:nvSpPr>
        <p:spPr>
          <a:xfrm>
            <a:off x="6106058" y="235494"/>
            <a:ext cx="6085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n-ea"/>
                <a:cs typeface="Fb Jabutinski HebEng Con Light" panose="00000500000000000000" pitchFamily="50" charset="-79"/>
              </a:rPr>
              <a:t>נתונים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 Con Light" panose="00000500000000000000" pitchFamily="50" charset="-79"/>
              <a:ea typeface="+mn-ea"/>
              <a:cs typeface="Fb Jabutinski HebEng Con Light" panose="00000500000000000000" pitchFamily="50" charset="-79"/>
            </a:endParaRP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785CB9F4-2381-8872-A6D4-75A44A8F826B}"/>
              </a:ext>
            </a:extLst>
          </p:cNvPr>
          <p:cNvSpPr txBox="1"/>
          <p:nvPr/>
        </p:nvSpPr>
        <p:spPr>
          <a:xfrm>
            <a:off x="40231" y="235494"/>
            <a:ext cx="60658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n-ea"/>
                <a:cs typeface="Fb Jabutinski HebEng Con Light" panose="00000500000000000000" pitchFamily="50" charset="-79"/>
              </a:rPr>
              <a:t>תובנות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 Con Light" panose="00000500000000000000" pitchFamily="50" charset="-79"/>
              <a:ea typeface="+mn-ea"/>
              <a:cs typeface="Fb Jabutinski HebEng Con Light" panose="00000500000000000000" pitchFamily="50" charset="-79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F17E0415-36E5-D156-A7D1-13D510A2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5949" y="1631764"/>
            <a:ext cx="61060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742950" marR="0" lvl="1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קל למצוא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76FA8221-8DF6-A995-9FB0-5E5A0A410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62" y="1631764"/>
            <a:ext cx="58055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742950" marR="0" lvl="1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קשה למצוא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5F83B45-7372-E97F-268B-65E2F7CAE75F}"/>
              </a:ext>
            </a:extLst>
          </p:cNvPr>
          <p:cNvSpPr txBox="1">
            <a:spLocks/>
          </p:cNvSpPr>
          <p:nvPr/>
        </p:nvSpPr>
        <p:spPr>
          <a:xfrm>
            <a:off x="5590291" y="175034"/>
            <a:ext cx="1031534" cy="828806"/>
          </a:xfrm>
          <a:prstGeom prst="rect">
            <a:avLst/>
          </a:prstGeom>
          <a:noFill/>
        </p:spPr>
        <p:txBody>
          <a:bodyPr vert="horz" lIns="274320" tIns="45720" rIns="274320" bIns="45720" numCol="1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j-ea"/>
                <a:cs typeface="Fb Jabutinski HebEng Con Light" panose="00000500000000000000" pitchFamily="50" charset="-79"/>
              </a:rPr>
              <a:t>VS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 Con Light" panose="00000500000000000000" pitchFamily="50" charset="-79"/>
              <a:ea typeface="+mj-ea"/>
              <a:cs typeface="Fb Jabutinski HebEng Con Light" panose="00000500000000000000" pitchFamily="50" charset="-79"/>
            </a:endParaRPr>
          </a:p>
        </p:txBody>
      </p:sp>
      <p:pic>
        <p:nvPicPr>
          <p:cNvPr id="3" name="תמונה 2" descr="תמונה שמכילה שרטוט, ציור, אומנות קליפיפם, אומנות ילדים&#10;&#10;התיאור נוצר באופן אוטומטי">
            <a:extLst>
              <a:ext uri="{FF2B5EF4-FFF2-40B4-BE49-F238E27FC236}">
                <a16:creationId xmlns:a16="http://schemas.microsoft.com/office/drawing/2014/main" id="{94C8980F-5DC0-E813-FDD9-AC94B82C36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60" y="2687217"/>
            <a:ext cx="5061360" cy="3321698"/>
          </a:xfrm>
          <a:prstGeom prst="rect">
            <a:avLst/>
          </a:prstGeom>
        </p:spPr>
      </p:pic>
      <p:pic>
        <p:nvPicPr>
          <p:cNvPr id="7" name="תמונה 6" descr="תמונה שמכילה אומנות קליפיפם, לוגו, טקסט, גרפיקה&#10;&#10;התיאור נוצר באופן אוטומטי">
            <a:extLst>
              <a:ext uri="{FF2B5EF4-FFF2-40B4-BE49-F238E27FC236}">
                <a16:creationId xmlns:a16="http://schemas.microsoft.com/office/drawing/2014/main" id="{51FDB602-EEC7-8F71-6421-31173A22FF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20" y="2567222"/>
            <a:ext cx="5426643" cy="35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2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גרפיקה 5" descr="מbrushstroke">
            <a:extLst>
              <a:ext uri="{FF2B5EF4-FFF2-40B4-BE49-F238E27FC236}">
                <a16:creationId xmlns:a16="http://schemas.microsoft.com/office/drawing/2014/main" id="{AA1E530A-AF61-46BF-5803-00D283768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389" t="39024" r="10472" b="36585"/>
          <a:stretch/>
        </p:blipFill>
        <p:spPr>
          <a:xfrm flipV="1">
            <a:off x="8185568" y="1651776"/>
            <a:ext cx="1050282" cy="707887"/>
          </a:xfrm>
          <a:prstGeom prst="rect">
            <a:avLst/>
          </a:prstGeom>
        </p:spPr>
      </p:pic>
      <p:pic>
        <p:nvPicPr>
          <p:cNvPr id="22" name="גרפיקה 21" descr="מbrushstroke">
            <a:extLst>
              <a:ext uri="{FF2B5EF4-FFF2-40B4-BE49-F238E27FC236}">
                <a16:creationId xmlns:a16="http://schemas.microsoft.com/office/drawing/2014/main" id="{A2994B47-EB9A-9589-864B-E650F1B0B8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389" t="39024" r="10472" b="36585"/>
          <a:stretch/>
        </p:blipFill>
        <p:spPr>
          <a:xfrm flipV="1">
            <a:off x="2425958" y="1693315"/>
            <a:ext cx="1147665" cy="707887"/>
          </a:xfrm>
          <a:prstGeom prst="rect">
            <a:avLst/>
          </a:prstGeom>
        </p:spPr>
      </p:pic>
      <p:cxnSp>
        <p:nvCxnSpPr>
          <p:cNvPr id="8" name="Straight Connector 18">
            <a:extLst>
              <a:ext uri="{FF2B5EF4-FFF2-40B4-BE49-F238E27FC236}">
                <a16:creationId xmlns:a16="http://schemas.microsoft.com/office/drawing/2014/main" id="{6F6981A3-3D50-7EE3-14A0-324612EF9DF5}"/>
              </a:ext>
            </a:extLst>
          </p:cNvPr>
          <p:cNvCxnSpPr>
            <a:cxnSpLocks/>
          </p:cNvCxnSpPr>
          <p:nvPr/>
        </p:nvCxnSpPr>
        <p:spPr>
          <a:xfrm>
            <a:off x="6096000" y="1856792"/>
            <a:ext cx="10058" cy="466152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FF0097BA-204B-7B10-4476-9819CFE80AE7}"/>
              </a:ext>
            </a:extLst>
          </p:cNvPr>
          <p:cNvSpPr txBox="1"/>
          <p:nvPr/>
        </p:nvSpPr>
        <p:spPr>
          <a:xfrm>
            <a:off x="6106058" y="235494"/>
            <a:ext cx="6085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n-ea"/>
                <a:cs typeface="Fb Jabutinski HebEng Con Light" panose="00000500000000000000" pitchFamily="50" charset="-79"/>
              </a:rPr>
              <a:t>נתונים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 Con Light" panose="00000500000000000000" pitchFamily="50" charset="-79"/>
              <a:ea typeface="+mn-ea"/>
              <a:cs typeface="Fb Jabutinski HebEng Con Light" panose="00000500000000000000" pitchFamily="50" charset="-79"/>
            </a:endParaRP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785CB9F4-2381-8872-A6D4-75A44A8F826B}"/>
              </a:ext>
            </a:extLst>
          </p:cNvPr>
          <p:cNvSpPr txBox="1"/>
          <p:nvPr/>
        </p:nvSpPr>
        <p:spPr>
          <a:xfrm>
            <a:off x="40231" y="235494"/>
            <a:ext cx="60658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n-ea"/>
                <a:cs typeface="Fb Jabutinski HebEng Con Light" panose="00000500000000000000" pitchFamily="50" charset="-79"/>
              </a:rPr>
              <a:t>תובנות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 Con Light" panose="00000500000000000000" pitchFamily="50" charset="-79"/>
              <a:ea typeface="+mn-ea"/>
              <a:cs typeface="Fb Jabutinski HebEng Con Light" panose="00000500000000000000" pitchFamily="50" charset="-79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F17E0415-36E5-D156-A7D1-13D510A2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5949" y="1631764"/>
            <a:ext cx="61060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מספרים מה קרה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76FA8221-8DF6-A995-9FB0-5E5A0A410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75" y="1631764"/>
            <a:ext cx="58055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מספרות למה זה קרה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5F83B45-7372-E97F-268B-65E2F7CAE75F}"/>
              </a:ext>
            </a:extLst>
          </p:cNvPr>
          <p:cNvSpPr txBox="1">
            <a:spLocks/>
          </p:cNvSpPr>
          <p:nvPr/>
        </p:nvSpPr>
        <p:spPr>
          <a:xfrm>
            <a:off x="5590291" y="175034"/>
            <a:ext cx="1031534" cy="828806"/>
          </a:xfrm>
          <a:prstGeom prst="rect">
            <a:avLst/>
          </a:prstGeom>
          <a:noFill/>
        </p:spPr>
        <p:txBody>
          <a:bodyPr vert="horz" lIns="274320" tIns="45720" rIns="274320" bIns="45720" numCol="1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j-ea"/>
                <a:cs typeface="Fb Jabutinski HebEng Con Light" panose="00000500000000000000" pitchFamily="50" charset="-79"/>
              </a:rPr>
              <a:t>VS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 Con Light" panose="00000500000000000000" pitchFamily="50" charset="-79"/>
              <a:ea typeface="+mj-ea"/>
              <a:cs typeface="Fb Jabutinski HebEng Con Light" panose="00000500000000000000" pitchFamily="50" charset="-79"/>
            </a:endParaRPr>
          </a:p>
        </p:txBody>
      </p:sp>
      <p:pic>
        <p:nvPicPr>
          <p:cNvPr id="3" name="תמונה 2" descr="תמונה שמכילה שרטוט, סרט מצויר, אומנות קליפיפם, ציור&#10;&#10;התיאור נוצר באופן אוטומטי">
            <a:extLst>
              <a:ext uri="{FF2B5EF4-FFF2-40B4-BE49-F238E27FC236}">
                <a16:creationId xmlns:a16="http://schemas.microsoft.com/office/drawing/2014/main" id="{61097F97-95D1-24FD-9AB1-99438E36D9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70" y="2497698"/>
            <a:ext cx="4271486" cy="3577370"/>
          </a:xfrm>
          <a:prstGeom prst="rect">
            <a:avLst/>
          </a:prstGeom>
        </p:spPr>
      </p:pic>
      <p:pic>
        <p:nvPicPr>
          <p:cNvPr id="9" name="תמונה 8" descr="תמונה שמכילה שרטוט, ציור, אומנות קליפיפם, אומנות קווים&#10;&#10;התיאור נוצר באופן אוטומטי">
            <a:extLst>
              <a:ext uri="{FF2B5EF4-FFF2-40B4-BE49-F238E27FC236}">
                <a16:creationId xmlns:a16="http://schemas.microsoft.com/office/drawing/2014/main" id="{D65E8EE9-FC8B-3F30-DE64-F16FF5B0D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87" y="3029129"/>
            <a:ext cx="3653372" cy="28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גרפיקה 4" descr="מbrushstroke">
            <a:extLst>
              <a:ext uri="{FF2B5EF4-FFF2-40B4-BE49-F238E27FC236}">
                <a16:creationId xmlns:a16="http://schemas.microsoft.com/office/drawing/2014/main" id="{CADE660C-BD68-1D7C-8055-BED8FAC722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389" t="39024" r="10472" b="36585"/>
          <a:stretch/>
        </p:blipFill>
        <p:spPr>
          <a:xfrm flipV="1">
            <a:off x="8176726" y="1711980"/>
            <a:ext cx="1754155" cy="707887"/>
          </a:xfrm>
          <a:prstGeom prst="rect">
            <a:avLst/>
          </a:prstGeom>
        </p:spPr>
      </p:pic>
      <p:pic>
        <p:nvPicPr>
          <p:cNvPr id="22" name="גרפיקה 21" descr="מbrushstroke">
            <a:extLst>
              <a:ext uri="{FF2B5EF4-FFF2-40B4-BE49-F238E27FC236}">
                <a16:creationId xmlns:a16="http://schemas.microsoft.com/office/drawing/2014/main" id="{A2994B47-EB9A-9589-864B-E650F1B0B8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389" t="39024" r="10472" b="36585"/>
          <a:stretch/>
        </p:blipFill>
        <p:spPr>
          <a:xfrm flipV="1">
            <a:off x="1761958" y="1644332"/>
            <a:ext cx="2499229" cy="760110"/>
          </a:xfrm>
          <a:prstGeom prst="rect">
            <a:avLst/>
          </a:prstGeom>
        </p:spPr>
      </p:pic>
      <p:cxnSp>
        <p:nvCxnSpPr>
          <p:cNvPr id="8" name="Straight Connector 18">
            <a:extLst>
              <a:ext uri="{FF2B5EF4-FFF2-40B4-BE49-F238E27FC236}">
                <a16:creationId xmlns:a16="http://schemas.microsoft.com/office/drawing/2014/main" id="{6F6981A3-3D50-7EE3-14A0-324612EF9DF5}"/>
              </a:ext>
            </a:extLst>
          </p:cNvPr>
          <p:cNvCxnSpPr>
            <a:cxnSpLocks/>
          </p:cNvCxnSpPr>
          <p:nvPr/>
        </p:nvCxnSpPr>
        <p:spPr>
          <a:xfrm>
            <a:off x="6096000" y="1856792"/>
            <a:ext cx="10058" cy="466152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FF0097BA-204B-7B10-4476-9819CFE80AE7}"/>
              </a:ext>
            </a:extLst>
          </p:cNvPr>
          <p:cNvSpPr txBox="1"/>
          <p:nvPr/>
        </p:nvSpPr>
        <p:spPr>
          <a:xfrm>
            <a:off x="6106058" y="235494"/>
            <a:ext cx="6085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n-ea"/>
                <a:cs typeface="Fb Jabutinski HebEng Con Light" panose="00000500000000000000" pitchFamily="50" charset="-79"/>
              </a:rPr>
              <a:t>נתונים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 Con Light" panose="00000500000000000000" pitchFamily="50" charset="-79"/>
              <a:ea typeface="+mn-ea"/>
              <a:cs typeface="Fb Jabutinski HebEng Con Light" panose="00000500000000000000" pitchFamily="50" charset="-79"/>
            </a:endParaRP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785CB9F4-2381-8872-A6D4-75A44A8F826B}"/>
              </a:ext>
            </a:extLst>
          </p:cNvPr>
          <p:cNvSpPr txBox="1"/>
          <p:nvPr/>
        </p:nvSpPr>
        <p:spPr>
          <a:xfrm>
            <a:off x="40231" y="235494"/>
            <a:ext cx="60658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n-ea"/>
                <a:cs typeface="Fb Jabutinski HebEng Con Light" panose="00000500000000000000" pitchFamily="50" charset="-79"/>
              </a:rPr>
              <a:t>תובנות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 Con Light" panose="00000500000000000000" pitchFamily="50" charset="-79"/>
              <a:ea typeface="+mn-ea"/>
              <a:cs typeface="Fb Jabutinski HebEng Con Light" panose="00000500000000000000" pitchFamily="50" charset="-79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F17E0415-36E5-D156-A7D1-13D510A2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5949" y="1641095"/>
            <a:ext cx="61060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דיווח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76FA8221-8DF6-A995-9FB0-5E5A0A410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9" y="1631764"/>
            <a:ext cx="61060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המלצה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5F83B45-7372-E97F-268B-65E2F7CAE75F}"/>
              </a:ext>
            </a:extLst>
          </p:cNvPr>
          <p:cNvSpPr txBox="1">
            <a:spLocks/>
          </p:cNvSpPr>
          <p:nvPr/>
        </p:nvSpPr>
        <p:spPr>
          <a:xfrm>
            <a:off x="5590291" y="175034"/>
            <a:ext cx="1031534" cy="828806"/>
          </a:xfrm>
          <a:prstGeom prst="rect">
            <a:avLst/>
          </a:prstGeom>
          <a:noFill/>
        </p:spPr>
        <p:txBody>
          <a:bodyPr vert="horz" lIns="274320" tIns="45720" rIns="274320" bIns="45720" numCol="1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j-ea"/>
                <a:cs typeface="Fb Jabutinski HebEng Con Light" panose="00000500000000000000" pitchFamily="50" charset="-79"/>
              </a:rPr>
              <a:t>VS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 Con Light" panose="00000500000000000000" pitchFamily="50" charset="-79"/>
              <a:ea typeface="+mj-ea"/>
              <a:cs typeface="Fb Jabutinski HebEng Con Light" panose="00000500000000000000" pitchFamily="50" charset="-79"/>
            </a:endParaRPr>
          </a:p>
        </p:txBody>
      </p:sp>
      <p:pic>
        <p:nvPicPr>
          <p:cNvPr id="4" name="תמונה 3" descr="תמונה שמכילה ציור, שרטוט, טקסט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D63A2848-7A16-5B8C-DB6A-E49CA66CFB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54"/>
          <a:stretch/>
        </p:blipFill>
        <p:spPr>
          <a:xfrm>
            <a:off x="1318704" y="2815458"/>
            <a:ext cx="2549518" cy="1887173"/>
          </a:xfrm>
          <a:prstGeom prst="rect">
            <a:avLst/>
          </a:prstGeom>
        </p:spPr>
      </p:pic>
      <p:pic>
        <p:nvPicPr>
          <p:cNvPr id="9" name="תמונה 8" descr="תמונה שמכילה שרטוט, ציור, אומנות ילדים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7CA6A2A5-88FE-A280-637B-5BBFED8405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681" y="2401205"/>
            <a:ext cx="4272353" cy="4027120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AF0F1711-1722-71C6-3039-8AC78FAED8ED}"/>
              </a:ext>
            </a:extLst>
          </p:cNvPr>
          <p:cNvSpPr/>
          <p:nvPr/>
        </p:nvSpPr>
        <p:spPr>
          <a:xfrm>
            <a:off x="9782256" y="4386772"/>
            <a:ext cx="345233" cy="289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תמונה 10" descr="תמונה שמכילה ציור, שרטוט, טקסט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8C769C77-DA5C-773B-82DC-1D8AB2EC73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9"/>
          <a:stretch/>
        </p:blipFill>
        <p:spPr>
          <a:xfrm flipH="1">
            <a:off x="1494332" y="4252873"/>
            <a:ext cx="2549518" cy="175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2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גרפיקה 21" descr="מbrushstroke">
            <a:extLst>
              <a:ext uri="{FF2B5EF4-FFF2-40B4-BE49-F238E27FC236}">
                <a16:creationId xmlns:a16="http://schemas.microsoft.com/office/drawing/2014/main" id="{A2994B47-EB9A-9589-864B-E650F1B0B8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389" t="39024" r="10472" b="36585"/>
          <a:stretch/>
        </p:blipFill>
        <p:spPr>
          <a:xfrm flipV="1">
            <a:off x="3434384" y="1662994"/>
            <a:ext cx="2097205" cy="760110"/>
          </a:xfrm>
          <a:prstGeom prst="rect">
            <a:avLst/>
          </a:prstGeom>
        </p:spPr>
      </p:pic>
      <p:cxnSp>
        <p:nvCxnSpPr>
          <p:cNvPr id="8" name="Straight Connector 18">
            <a:extLst>
              <a:ext uri="{FF2B5EF4-FFF2-40B4-BE49-F238E27FC236}">
                <a16:creationId xmlns:a16="http://schemas.microsoft.com/office/drawing/2014/main" id="{6F6981A3-3D50-7EE3-14A0-324612EF9DF5}"/>
              </a:ext>
            </a:extLst>
          </p:cNvPr>
          <p:cNvCxnSpPr>
            <a:cxnSpLocks/>
          </p:cNvCxnSpPr>
          <p:nvPr/>
        </p:nvCxnSpPr>
        <p:spPr>
          <a:xfrm>
            <a:off x="6096000" y="1856792"/>
            <a:ext cx="10058" cy="466152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FF0097BA-204B-7B10-4476-9819CFE80AE7}"/>
              </a:ext>
            </a:extLst>
          </p:cNvPr>
          <p:cNvSpPr txBox="1"/>
          <p:nvPr/>
        </p:nvSpPr>
        <p:spPr>
          <a:xfrm>
            <a:off x="6106058" y="235494"/>
            <a:ext cx="6085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n-ea"/>
                <a:cs typeface="Fb Jabutinski HebEng Con Light" panose="00000500000000000000" pitchFamily="50" charset="-79"/>
              </a:rPr>
              <a:t>נתונים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 Con Light" panose="00000500000000000000" pitchFamily="50" charset="-79"/>
              <a:ea typeface="+mn-ea"/>
              <a:cs typeface="Fb Jabutinski HebEng Con Light" panose="00000500000000000000" pitchFamily="50" charset="-79"/>
            </a:endParaRP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785CB9F4-2381-8872-A6D4-75A44A8F826B}"/>
              </a:ext>
            </a:extLst>
          </p:cNvPr>
          <p:cNvSpPr txBox="1"/>
          <p:nvPr/>
        </p:nvSpPr>
        <p:spPr>
          <a:xfrm>
            <a:off x="40231" y="235494"/>
            <a:ext cx="60658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n-ea"/>
                <a:cs typeface="Fb Jabutinski HebEng Con Light" panose="00000500000000000000" pitchFamily="50" charset="-79"/>
              </a:rPr>
              <a:t>תובנות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 Con Light" panose="00000500000000000000" pitchFamily="50" charset="-79"/>
              <a:ea typeface="+mn-ea"/>
              <a:cs typeface="Fb Jabutinski HebEng Con Light" panose="00000500000000000000" pitchFamily="50" charset="-79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F17E0415-36E5-D156-A7D1-13D510A2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5949" y="1641095"/>
            <a:ext cx="61060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742950" marR="0" lvl="1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מוציאים כסף לחברה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76FA8221-8DF6-A995-9FB0-5E5A0A410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62" y="1631764"/>
            <a:ext cx="58055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742950" marR="0" lvl="1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מכניסות כסף לחברה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5F83B45-7372-E97F-268B-65E2F7CAE75F}"/>
              </a:ext>
            </a:extLst>
          </p:cNvPr>
          <p:cNvSpPr txBox="1">
            <a:spLocks/>
          </p:cNvSpPr>
          <p:nvPr/>
        </p:nvSpPr>
        <p:spPr>
          <a:xfrm>
            <a:off x="5590291" y="175034"/>
            <a:ext cx="1031534" cy="828806"/>
          </a:xfrm>
          <a:prstGeom prst="rect">
            <a:avLst/>
          </a:prstGeom>
          <a:noFill/>
        </p:spPr>
        <p:txBody>
          <a:bodyPr vert="horz" lIns="274320" tIns="45720" rIns="274320" bIns="45720" numCol="1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j-ea"/>
                <a:cs typeface="Fb Jabutinski HebEng Con Light" panose="00000500000000000000" pitchFamily="50" charset="-79"/>
              </a:rPr>
              <a:t>VS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 Con Light" panose="00000500000000000000" pitchFamily="50" charset="-79"/>
              <a:ea typeface="+mj-ea"/>
              <a:cs typeface="Fb Jabutinski HebEng Con Light" panose="00000500000000000000" pitchFamily="50" charset="-79"/>
            </a:endParaRPr>
          </a:p>
        </p:txBody>
      </p:sp>
      <p:pic>
        <p:nvPicPr>
          <p:cNvPr id="3" name="תמונה 2" descr="תמונה שמכילה ציור, שרטוט, אומנות קליפיפם, אומנות ילדים&#10;&#10;התיאור נוצר באופן אוטומטי">
            <a:extLst>
              <a:ext uri="{FF2B5EF4-FFF2-40B4-BE49-F238E27FC236}">
                <a16:creationId xmlns:a16="http://schemas.microsoft.com/office/drawing/2014/main" id="{DD0ADE61-2E9B-07BA-94B0-85849A7452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91" y="2677886"/>
            <a:ext cx="4942697" cy="3217251"/>
          </a:xfrm>
          <a:prstGeom prst="rect">
            <a:avLst/>
          </a:prstGeom>
        </p:spPr>
      </p:pic>
      <p:pic>
        <p:nvPicPr>
          <p:cNvPr id="6" name="תמונה 5" descr="תמונה שמכילה שרטוט, ציור, אומנות קליפיפם, תרשים&#10;&#10;התיאור נוצר באופן אוטומטי">
            <a:extLst>
              <a:ext uri="{FF2B5EF4-FFF2-40B4-BE49-F238E27FC236}">
                <a16:creationId xmlns:a16="http://schemas.microsoft.com/office/drawing/2014/main" id="{5B964200-5395-4723-9D1E-1F0F4F901A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031" y="2885504"/>
            <a:ext cx="5387378" cy="280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1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גרפיקה 21" descr="מbrushstroke">
            <a:extLst>
              <a:ext uri="{FF2B5EF4-FFF2-40B4-BE49-F238E27FC236}">
                <a16:creationId xmlns:a16="http://schemas.microsoft.com/office/drawing/2014/main" id="{A2994B47-EB9A-9589-864B-E650F1B0B8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389" t="39024" r="10472" b="36585"/>
          <a:stretch/>
        </p:blipFill>
        <p:spPr>
          <a:xfrm flipV="1">
            <a:off x="951723" y="2364370"/>
            <a:ext cx="4358114" cy="760110"/>
          </a:xfrm>
          <a:prstGeom prst="rect">
            <a:avLst/>
          </a:prstGeom>
        </p:spPr>
      </p:pic>
      <p:cxnSp>
        <p:nvCxnSpPr>
          <p:cNvPr id="8" name="Straight Connector 18">
            <a:extLst>
              <a:ext uri="{FF2B5EF4-FFF2-40B4-BE49-F238E27FC236}">
                <a16:creationId xmlns:a16="http://schemas.microsoft.com/office/drawing/2014/main" id="{6F6981A3-3D50-7EE3-14A0-324612EF9DF5}"/>
              </a:ext>
            </a:extLst>
          </p:cNvPr>
          <p:cNvCxnSpPr>
            <a:cxnSpLocks/>
          </p:cNvCxnSpPr>
          <p:nvPr/>
        </p:nvCxnSpPr>
        <p:spPr>
          <a:xfrm>
            <a:off x="6096000" y="1856792"/>
            <a:ext cx="10058" cy="466152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FF0097BA-204B-7B10-4476-9819CFE80AE7}"/>
              </a:ext>
            </a:extLst>
          </p:cNvPr>
          <p:cNvSpPr txBox="1"/>
          <p:nvPr/>
        </p:nvSpPr>
        <p:spPr>
          <a:xfrm>
            <a:off x="6106058" y="235494"/>
            <a:ext cx="6085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n-ea"/>
                <a:cs typeface="Fb Jabutinski HebEng Con Light" panose="00000500000000000000" pitchFamily="50" charset="-79"/>
              </a:rPr>
              <a:t>נתונים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 Con Light" panose="00000500000000000000" pitchFamily="50" charset="-79"/>
              <a:ea typeface="+mn-ea"/>
              <a:cs typeface="Fb Jabutinski HebEng Con Light" panose="00000500000000000000" pitchFamily="50" charset="-79"/>
            </a:endParaRP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785CB9F4-2381-8872-A6D4-75A44A8F826B}"/>
              </a:ext>
            </a:extLst>
          </p:cNvPr>
          <p:cNvSpPr txBox="1"/>
          <p:nvPr/>
        </p:nvSpPr>
        <p:spPr>
          <a:xfrm>
            <a:off x="40231" y="235494"/>
            <a:ext cx="60658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n-ea"/>
                <a:cs typeface="Fb Jabutinski HebEng Con Light" panose="00000500000000000000" pitchFamily="50" charset="-79"/>
              </a:rPr>
              <a:t>תובנות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 Con Light" panose="00000500000000000000" pitchFamily="50" charset="-79"/>
              <a:ea typeface="+mn-ea"/>
              <a:cs typeface="Fb Jabutinski HebEng Con Light" panose="00000500000000000000" pitchFamily="50" charset="-79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F17E0415-36E5-D156-A7D1-13D510A2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5949" y="1641095"/>
            <a:ext cx="610605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מעניינים את... </a:t>
            </a:r>
          </a:p>
          <a:p>
            <a:pPr marL="0" marR="0" lvl="0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מי שמציג אותם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76FA8221-8DF6-A995-9FB0-5E5A0A410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62" y="1631764"/>
            <a:ext cx="58055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מעניינות את</a:t>
            </a:r>
          </a:p>
          <a:p>
            <a:pPr marL="0" marR="0" lvl="0" indent="-285750" algn="ctr" defTabSz="1463239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" panose="00000500000000000000" pitchFamily="50" charset="-79"/>
                <a:ea typeface="+mn-ea"/>
                <a:cs typeface="Fb Jabutinski HebEng" panose="00000500000000000000" pitchFamily="50" charset="-79"/>
              </a:rPr>
              <a:t> מקבלי ההחלטות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5F83B45-7372-E97F-268B-65E2F7CAE75F}"/>
              </a:ext>
            </a:extLst>
          </p:cNvPr>
          <p:cNvSpPr txBox="1">
            <a:spLocks/>
          </p:cNvSpPr>
          <p:nvPr/>
        </p:nvSpPr>
        <p:spPr>
          <a:xfrm>
            <a:off x="5590291" y="175034"/>
            <a:ext cx="1031534" cy="828806"/>
          </a:xfrm>
          <a:prstGeom prst="rect">
            <a:avLst/>
          </a:prstGeom>
          <a:noFill/>
        </p:spPr>
        <p:txBody>
          <a:bodyPr vert="horz" lIns="274320" tIns="45720" rIns="274320" bIns="45720" numCol="1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Jabutinski HebEng Con Light" panose="00000500000000000000" pitchFamily="50" charset="-79"/>
                <a:ea typeface="+mj-ea"/>
                <a:cs typeface="Fb Jabutinski HebEng Con Light" panose="00000500000000000000" pitchFamily="50" charset="-79"/>
              </a:rPr>
              <a:t>VS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Jabutinski HebEng Con Light" panose="00000500000000000000" pitchFamily="50" charset="-79"/>
              <a:ea typeface="+mj-ea"/>
              <a:cs typeface="Fb Jabutinski HebEng Con Light" panose="00000500000000000000" pitchFamily="50" charset="-79"/>
            </a:endParaRPr>
          </a:p>
        </p:txBody>
      </p:sp>
      <p:pic>
        <p:nvPicPr>
          <p:cNvPr id="4" name="תמונה 3" descr="תמונה שמכילה ציור, שרטוט, אומנות קווים, איור&#10;&#10;התיאור נוצר באופן אוטומטי">
            <a:extLst>
              <a:ext uri="{FF2B5EF4-FFF2-40B4-BE49-F238E27FC236}">
                <a16:creationId xmlns:a16="http://schemas.microsoft.com/office/drawing/2014/main" id="{B7AF3686-3D99-3A22-7183-E6161A695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07" y="3658335"/>
            <a:ext cx="5424390" cy="2631998"/>
          </a:xfrm>
          <a:prstGeom prst="rect">
            <a:avLst/>
          </a:prstGeom>
        </p:spPr>
      </p:pic>
      <p:pic>
        <p:nvPicPr>
          <p:cNvPr id="7" name="תמונה 6" descr="תמונה שמכילה אומנות קליפיפם, שרטוט, טקסט, איור&#10;&#10;התיאור נוצר באופן אוטומטי">
            <a:extLst>
              <a:ext uri="{FF2B5EF4-FFF2-40B4-BE49-F238E27FC236}">
                <a16:creationId xmlns:a16="http://schemas.microsoft.com/office/drawing/2014/main" id="{578F958C-1F1B-3D14-FF73-346BA0ED89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61" y="3314603"/>
            <a:ext cx="4803366" cy="279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0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7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4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ערכת נושא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ערכת נושא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ערכת נושא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ערכת נושא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ערכת נושא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ערכת נושא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7928</TotalTime>
  <Words>594</Words>
  <Application>Microsoft Office PowerPoint</Application>
  <PresentationFormat>מסך רחב</PresentationFormat>
  <Paragraphs>202</Paragraphs>
  <Slides>32</Slides>
  <Notes>29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22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32</vt:i4>
      </vt:variant>
    </vt:vector>
  </HeadingPairs>
  <TitlesOfParts>
    <vt:vector size="56" baseType="lpstr">
      <vt:lpstr>Arial</vt:lpstr>
      <vt:lpstr>Calibri</vt:lpstr>
      <vt:lpstr>Calibri Light</vt:lpstr>
      <vt:lpstr>EconSansCnd</vt:lpstr>
      <vt:lpstr>Fb Jabutinski HebEng</vt:lpstr>
      <vt:lpstr>Fb Jabutinski HebEng Black</vt:lpstr>
      <vt:lpstr>Fb Jabutinski HebEng Con</vt:lpstr>
      <vt:lpstr>Fb Jabutinski HebEng Con Bold</vt:lpstr>
      <vt:lpstr>Fb Jabutinski HebEng Con Light</vt:lpstr>
      <vt:lpstr>Fb Jabutinski HebEng Light</vt:lpstr>
      <vt:lpstr>Fb Jabutinski HebEng Medium</vt:lpstr>
      <vt:lpstr>Fb JabutinskiEng Black</vt:lpstr>
      <vt:lpstr>Fb JabutinskiEng Con</vt:lpstr>
      <vt:lpstr>Fb JabutinskiEng Con Light</vt:lpstr>
      <vt:lpstr>Fb JabutinskiEng Light</vt:lpstr>
      <vt:lpstr>Heebo Black</vt:lpstr>
      <vt:lpstr>Open Sans</vt:lpstr>
      <vt:lpstr>Open Sans Hebrew Condensed</vt:lpstr>
      <vt:lpstr>Open Sans Hebrew Light</vt:lpstr>
      <vt:lpstr>Tiempos Text</vt:lpstr>
      <vt:lpstr>Titillium</vt:lpstr>
      <vt:lpstr>Wingdings</vt:lpstr>
      <vt:lpstr>17_ערכת נושא Office</vt:lpstr>
      <vt:lpstr>64_ערכת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Dana Arnon Perry</dc:creator>
  <cp:lastModifiedBy>דנה פרי</cp:lastModifiedBy>
  <cp:revision>35</cp:revision>
  <dcterms:created xsi:type="dcterms:W3CDTF">2022-07-29T20:00:44Z</dcterms:created>
  <dcterms:modified xsi:type="dcterms:W3CDTF">2024-06-03T10:34:32Z</dcterms:modified>
</cp:coreProperties>
</file>