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ssistant" pitchFamily="2" charset="-79"/>
      <p:regular r:id="rId18"/>
      <p:bold r:id="rId19"/>
    </p:embeddedFont>
    <p:embeddedFont>
      <p:font typeface="Assistant ExtraBold" pitchFamily="2" charset="-79"/>
      <p:bold r:id="rId20"/>
    </p:embeddedFont>
    <p:embeddedFont>
      <p:font typeface="Assistant SemiBold" pitchFamily="2" charset="-79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NlU4SsVReddg7HcRpN9eHOVxb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24"/>
    <a:srgbClr val="23275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72E586-2FF7-417C-8683-ECA0FBE2A903}">
  <a:tblStyle styleId="{EB72E586-2FF7-417C-8683-ECA0FBE2A90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2A57A0-9B9E-47AA-9EDF-5C0165E15505}" styleName="Table_1">
    <a:wholeTbl>
      <a:tcTxStyle b="off" i="off">
        <a:font>
          <a:latin typeface="Helvetica"/>
          <a:ea typeface="Helvetica"/>
          <a:cs typeface="Helvetica"/>
        </a:font>
        <a:schemeClr val="lt1"/>
      </a:tcTxStyle>
      <a:tcStyle>
        <a:tcBdr>
          <a:left>
            <a:ln w="9525" cap="flat" cmpd="sng">
              <a:solidFill>
                <a:srgbClr val="BFC8E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BFC8E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BFC8E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BFC8E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37" autoAdjust="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כדי לקבוע את רוחב המחלקות יש ללחוץ בלחצן ימני על הציר האופקי</a:t>
            </a:r>
            <a:r>
              <a:rPr lang="he-IL" sz="1400" dirty="0"/>
              <a:t>, </a:t>
            </a:r>
            <a:r>
              <a:rPr lang="iw-IL" sz="1400" dirty="0"/>
              <a:t>לבחור ב"עיצוב ציר</a:t>
            </a:r>
            <a:r>
              <a:rPr lang="he-IL" sz="1400" dirty="0"/>
              <a:t>", </a:t>
            </a:r>
            <a:r>
              <a:rPr lang="iw-IL" sz="1400" dirty="0"/>
              <a:t>ובחלון שנפתח לבחור אם לקבוע את </a:t>
            </a:r>
            <a:r>
              <a:rPr lang="iw-IL" sz="1400" b="1" dirty="0"/>
              <a:t>מספר המחלקות</a:t>
            </a:r>
            <a:r>
              <a:rPr lang="iw-IL" sz="1400" b="0" dirty="0"/>
              <a:t> או את </a:t>
            </a:r>
            <a:r>
              <a:rPr lang="iw-IL" sz="1400" b="1" dirty="0"/>
              <a:t>רוחב המחלקות</a:t>
            </a:r>
            <a:r>
              <a:rPr lang="he-IL" sz="1400" b="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כעת נלמד כיצד מחשבים את הפרמטרים לצורך בניית היסטוגרמה </a:t>
            </a:r>
            <a:r>
              <a:rPr lang="he-IL" sz="1400" dirty="0"/>
              <a:t>(</a:t>
            </a:r>
            <a:r>
              <a:rPr lang="iw-IL" sz="1400" dirty="0"/>
              <a:t>כאשר לא משתמשים בתוכנת אקסל</a:t>
            </a:r>
            <a:r>
              <a:rPr lang="he-IL" sz="1400" dirty="0"/>
              <a:t>).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 dirty="0"/>
              <a:t>* יש לשים לב כי אין חפיפה בין המחלקות!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 dirty="0"/>
              <a:t>** הצפיפות תגדיר לנו מה יהיה </a:t>
            </a:r>
            <a:r>
              <a:rPr lang="iw-IL" sz="1400" b="1" dirty="0"/>
              <a:t>גובה</a:t>
            </a:r>
            <a:r>
              <a:rPr lang="iw-IL" sz="1400" b="0" dirty="0"/>
              <a:t> העמודה בהיסטוגרמה</a:t>
            </a:r>
            <a:r>
              <a:rPr lang="he-IL" sz="1400" b="0" dirty="0"/>
              <a:t>. </a:t>
            </a:r>
            <a:r>
              <a:rPr lang="iw-IL" sz="1400" b="0" dirty="0"/>
              <a:t>כך נקבל בסופו של דבר מלבנים</a:t>
            </a:r>
            <a:r>
              <a:rPr lang="he-IL" sz="1400" b="0" dirty="0"/>
              <a:t>, </a:t>
            </a:r>
            <a:r>
              <a:rPr lang="iw-IL" sz="1400" b="0" dirty="0"/>
              <a:t>בעלי אורך </a:t>
            </a:r>
            <a:r>
              <a:rPr lang="he-IL" sz="1400" b="0" dirty="0"/>
              <a:t>(</a:t>
            </a:r>
            <a:r>
              <a:rPr lang="iw-IL" sz="1400" b="0" dirty="0"/>
              <a:t>שהוא גובה העמודה</a:t>
            </a:r>
            <a:r>
              <a:rPr lang="he-IL" sz="1400" b="0" dirty="0"/>
              <a:t>) </a:t>
            </a:r>
            <a:r>
              <a:rPr lang="iw-IL" sz="1400" b="0" dirty="0"/>
              <a:t>ורוחב </a:t>
            </a:r>
            <a:r>
              <a:rPr lang="he-IL" sz="1400" b="0" dirty="0"/>
              <a:t>(</a:t>
            </a:r>
            <a:r>
              <a:rPr lang="iw-IL" sz="1400" b="0" dirty="0"/>
              <a:t>שהוא רוחב המחלקה</a:t>
            </a:r>
            <a:r>
              <a:rPr lang="he-IL" sz="1400" b="0" dirty="0"/>
              <a:t>).</a:t>
            </a:r>
            <a:endParaRPr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בשלב זה ניתן להתעלם מהסימנים המתמטיים</a:t>
            </a:r>
            <a:r>
              <a:rPr lang="he-IL" sz="1400" dirty="0"/>
              <a:t>. </a:t>
            </a:r>
            <a:r>
              <a:rPr lang="iw-IL" sz="1400" dirty="0"/>
              <a:t>תלמידים שירצו להתעמק בנושא מבחינה סטטיסטית יוכלו להשתמש בהם מאוחר יותר.</a:t>
            </a:r>
            <a:endParaRPr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עוברים לתרגול באקסל</a:t>
            </a:r>
            <a:r>
              <a:rPr lang="he-IL" dirty="0"/>
              <a:t>, </a:t>
            </a:r>
            <a:r>
              <a:rPr lang="iw-IL" dirty="0"/>
              <a:t>בהצלחה!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בשיעור הקודם דיברנו על גרף עמודות. ניתן להשתמש בגרף עמודות למשתנה איכותי </a:t>
            </a:r>
            <a:r>
              <a:rPr lang="he-IL" sz="1400" dirty="0"/>
              <a:t>(</a:t>
            </a:r>
            <a:r>
              <a:rPr lang="iw-IL" sz="1400" dirty="0"/>
              <a:t>קטגורי</a:t>
            </a:r>
            <a:r>
              <a:rPr lang="he-IL" sz="1400" dirty="0"/>
              <a:t>) </a:t>
            </a:r>
            <a:r>
              <a:rPr lang="iw-IL" sz="1400" dirty="0"/>
              <a:t>או למשתנה כמותי בדיד</a:t>
            </a:r>
            <a:r>
              <a:rPr lang="he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אך מה קורה כאשר המשתנה הבלתי תלוי שלנו הוא משתנה כמותי </a:t>
            </a:r>
            <a:r>
              <a:rPr lang="iw-IL" sz="1400" b="1" dirty="0"/>
              <a:t>רציף</a:t>
            </a:r>
            <a:r>
              <a:rPr lang="he-IL" sz="1400" b="0" dirty="0"/>
              <a:t>?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במקרה זה לא נוכל להשתמש בגרף עמודות רגיל</a:t>
            </a:r>
            <a:r>
              <a:rPr lang="he-IL" sz="1400" b="0" dirty="0"/>
              <a:t>, </a:t>
            </a:r>
            <a:r>
              <a:rPr lang="iw-IL" sz="1400" b="0" dirty="0"/>
              <a:t>שכן נזדקק לאינסוף עמודות </a:t>
            </a:r>
            <a:r>
              <a:rPr lang="iw-IL" sz="1400" dirty="0"/>
              <a:t>כדי</a:t>
            </a:r>
            <a:r>
              <a:rPr lang="iw-IL" sz="1400" b="0" dirty="0"/>
              <a:t> לייצג את כל הנתונים בגרף.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לשם כך</a:t>
            </a:r>
            <a:r>
              <a:rPr lang="he-IL" sz="1400" b="0" dirty="0"/>
              <a:t>, </a:t>
            </a:r>
            <a:r>
              <a:rPr lang="iw-IL" sz="1400" b="0" dirty="0"/>
              <a:t>יש לנו היסטוגרמה.</a:t>
            </a: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היסטוגרמה היא מעין גרף עמודות שמיועד להציג התפלגות של משתנה כמותי רציף.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במקום להציג את כל ערכי המשתנה</a:t>
            </a:r>
            <a:r>
              <a:rPr lang="en-US" sz="1400" dirty="0"/>
              <a:t> - </a:t>
            </a:r>
            <a:r>
              <a:rPr lang="iw-IL" sz="1400" dirty="0"/>
              <a:t>משתמשים בחלוקה ל</a:t>
            </a:r>
            <a:r>
              <a:rPr lang="iw-IL" sz="1400" b="1" dirty="0"/>
              <a:t>טווחי ערכים</a:t>
            </a:r>
            <a:r>
              <a:rPr lang="en-US" sz="1400" b="0" dirty="0"/>
              <a:t>’ </a:t>
            </a:r>
            <a:r>
              <a:rPr lang="iw-IL" sz="1400" b="0" dirty="0"/>
              <a:t>כך שבכל עמודה נספרים כל הנתונים שנמצאים בתוך הטווח.</a:t>
            </a: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הסיבה העיקרית לשימוש בהיסטוגרמה היא שהיסטוגרמה מאפשרת לראות </a:t>
            </a:r>
            <a:r>
              <a:rPr lang="he-IL" sz="1400" dirty="0"/>
              <a:t>(</a:t>
            </a:r>
            <a:r>
              <a:rPr lang="iw-IL" sz="1400" dirty="0"/>
              <a:t>ממש לראות בעיניים</a:t>
            </a:r>
            <a:r>
              <a:rPr lang="he-IL" sz="1400" dirty="0"/>
              <a:t>) </a:t>
            </a:r>
            <a:r>
              <a:rPr lang="iw-IL" sz="1400" dirty="0"/>
              <a:t>את צורת ההתפלגות של משתנה.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/>
              <a:t>הטבלה המוצגת בשקופית היא בעצם טבלת שכיחויות למשתנה רציף.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ההיסטוגרמה</a:t>
            </a:r>
            <a:r>
              <a:rPr lang="he-IL" sz="1400" dirty="0"/>
              <a:t>, </a:t>
            </a:r>
            <a:r>
              <a:rPr lang="iw-IL" sz="1400" dirty="0"/>
              <a:t>בשונה מגרף עמודות</a:t>
            </a:r>
            <a:r>
              <a:rPr lang="he-IL" sz="1400" dirty="0"/>
              <a:t>, </a:t>
            </a:r>
            <a:r>
              <a:rPr lang="iw-IL" sz="1400" dirty="0"/>
              <a:t>אינה מציגה את מספר הנתונים</a:t>
            </a:r>
            <a:r>
              <a:rPr lang="he-IL" sz="1400" dirty="0"/>
              <a:t>, </a:t>
            </a:r>
            <a:r>
              <a:rPr lang="iw-IL" sz="1400" dirty="0"/>
              <a:t>אלא את </a:t>
            </a:r>
            <a:r>
              <a:rPr lang="iw-IL" sz="1400" b="1" dirty="0"/>
              <a:t>צפיפות</a:t>
            </a:r>
            <a:r>
              <a:rPr lang="iw-IL" sz="1400" b="0" dirty="0"/>
              <a:t> הנתונים</a:t>
            </a:r>
            <a:r>
              <a:rPr lang="he-IL" sz="1400" b="0" dirty="0"/>
              <a:t>. </a:t>
            </a:r>
            <a:r>
              <a:rPr lang="iw-IL" sz="1400" b="0" dirty="0"/>
              <a:t>מושג זה יוסבר בהמשך השיעור.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כיצד מתפלג מספר העוקבים </a:t>
            </a:r>
            <a:r>
              <a:rPr lang="iw-IL" sz="1400" dirty="0"/>
              <a:t>ל</a:t>
            </a:r>
            <a:r>
              <a:rPr lang="iw-IL" sz="1400" b="0" dirty="0"/>
              <a:t>פי ההיסטוגרמה שבשק</a:t>
            </a:r>
            <a:r>
              <a:rPr lang="iw-IL" sz="1400" dirty="0"/>
              <a:t>ופית</a:t>
            </a:r>
            <a:r>
              <a:rPr lang="iw-IL" sz="1400" b="0" dirty="0"/>
              <a:t>?</a:t>
            </a:r>
            <a:endParaRPr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הערה חשובה</a:t>
            </a:r>
            <a:r>
              <a:rPr lang="he-IL" sz="1400" dirty="0"/>
              <a:t>! (</a:t>
            </a:r>
            <a:r>
              <a:rPr lang="iw-IL" sz="1400" dirty="0"/>
              <a:t>להתעכב על זה בכיתה</a:t>
            </a:r>
            <a:r>
              <a:rPr lang="he-IL" sz="1400" dirty="0"/>
              <a:t>) </a:t>
            </a:r>
            <a:r>
              <a:rPr lang="iw-IL" sz="1400" dirty="0"/>
              <a:t>איך נקבע את מספר</a:t>
            </a:r>
            <a:r>
              <a:rPr lang="he-IL" sz="1400" dirty="0"/>
              <a:t> / </a:t>
            </a:r>
            <a:r>
              <a:rPr lang="iw-IL" sz="1400" dirty="0"/>
              <a:t>רוחב המחלקות</a:t>
            </a:r>
            <a:r>
              <a:rPr lang="he-IL" sz="1400" dirty="0"/>
              <a:t>? </a:t>
            </a:r>
            <a:r>
              <a:rPr lang="iw-IL" sz="1400" dirty="0"/>
              <a:t>התשובה היא שזה תלוי מצב</a:t>
            </a:r>
            <a:r>
              <a:rPr lang="he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יש לבחור את מספר המחלקות שיציג את </a:t>
            </a:r>
            <a:r>
              <a:rPr lang="iw-IL" sz="1400" b="1" dirty="0"/>
              <a:t>ההתפלגות</a:t>
            </a:r>
            <a:r>
              <a:rPr lang="iw-IL" sz="1400" b="0" dirty="0"/>
              <a:t> באופן הנכון ביותר</a:t>
            </a:r>
            <a:r>
              <a:rPr lang="he-IL" sz="1400" b="0" dirty="0"/>
              <a:t>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שימו לב כי גם כאשר בוחרים במספר נמוך מדי של מחלקות</a:t>
            </a:r>
            <a:r>
              <a:rPr lang="he-IL" sz="1400" b="0" dirty="0"/>
              <a:t>, </a:t>
            </a:r>
            <a:r>
              <a:rPr lang="iw-IL" sz="1400" b="0" dirty="0"/>
              <a:t>וגם כאשר בוחרים במספר גבוה מדי של מחלקות</a:t>
            </a:r>
            <a:r>
              <a:rPr lang="he-IL" sz="1400" b="0" dirty="0"/>
              <a:t>, 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ההיסטוגרמה לא תוכל להראות את ההתפלגות כפי שהיא באמת</a:t>
            </a:r>
            <a:r>
              <a:rPr lang="he-IL" sz="1400" b="0" dirty="0"/>
              <a:t>. </a:t>
            </a:r>
            <a:r>
              <a:rPr lang="iw-IL" sz="1400" b="0" dirty="0"/>
              <a:t>ניווכח בכך בתרגיל.</a:t>
            </a:r>
            <a:endParaRPr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7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900" b="0" i="0" u="none" strike="noStrike" cap="none"/>
          </a:p>
        </p:txBody>
      </p:sp>
      <p:sp>
        <p:nvSpPr>
          <p:cNvPr id="15" name="Google Shape;15;p17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iw-IL" sz="13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היסטוגרמה</a:t>
            </a:r>
            <a:endParaRPr sz="1200" b="0" i="0" u="none" strike="noStrike" cap="non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7"/>
          <p:cNvCxnSpPr>
            <a:cxnSpLocks/>
          </p:cNvCxnSpPr>
          <p:nvPr/>
        </p:nvCxnSpPr>
        <p:spPr>
          <a:xfrm>
            <a:off x="8184630" y="445210"/>
            <a:ext cx="763995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8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C63528C-3587-4AF0-97E5-62EFB771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61" y="820822"/>
            <a:ext cx="3815816" cy="3579619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4918668" y="1321380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680411" y="4260915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4025815" y="2048619"/>
            <a:ext cx="4559873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לניתוח נתונים</a:t>
            </a:r>
            <a:b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ויזואליזציה של נתונים -היסטוגרמה</a:t>
            </a:r>
            <a:endParaRPr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4572000" y="512064"/>
            <a:ext cx="4143471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היסטוגרמה באקסל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36" name="Google Shape;136;p10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541556" y="25619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 descr="תמונה שמכילה שולחן&#10;&#10;התיאור נוצר באופן אוטומטי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965" y="1240222"/>
            <a:ext cx="5647125" cy="354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4593150" y="512064"/>
            <a:ext cx="4122322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בונים היסטוגרמה?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1542081" y="1539796"/>
            <a:ext cx="1585385" cy="1585385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1650052" y="2018319"/>
            <a:ext cx="1585385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חישוב הצפיפות</a:t>
            </a:r>
            <a:r>
              <a:rPr lang="he-IL" sz="1600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** </a:t>
            </a: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 כל מחלקה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3725322" y="1539796"/>
            <a:ext cx="1585385" cy="15853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 txBox="1"/>
          <p:nvPr/>
        </p:nvSpPr>
        <p:spPr>
          <a:xfrm>
            <a:off x="3793450" y="1952606"/>
            <a:ext cx="140629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חישוב הרוחב של כל מחלקה*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5908562" y="1539796"/>
            <a:ext cx="1585385" cy="1585385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5757755" y="1952606"/>
            <a:ext cx="1585384" cy="102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חלוקת הנתונים לטווחים </a:t>
            </a:r>
            <a:r>
              <a:rPr lang="he-IL" sz="16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(</a:t>
            </a:r>
            <a:r>
              <a:rPr lang="iw-IL" sz="16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מחלקות</a:t>
            </a:r>
            <a:r>
              <a:rPr lang="he-IL" sz="16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1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778518" y="28335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>
            <a:off x="5886034" y="3134852"/>
            <a:ext cx="1630439" cy="117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בשפה סטטיסטית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טווחים אלו נקראים "מחלקות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 (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ובאנגלית – Bins או Intervals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3681376" y="3134852"/>
            <a:ext cx="1630439" cy="91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הגבול העליון של המחלקה פחות הגבול התחתון של המחלקה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1441617" y="3145515"/>
            <a:ext cx="1802209" cy="91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את הצפיפות מחשבים לפי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b="0" i="0" u="sng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שכיחות המחלקה</a:t>
            </a:r>
            <a:endParaRPr lang="he-IL" b="0" i="0" u="sng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רוחב המחלקה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5" name="Google Shape;155;p11"/>
          <p:cNvSpPr/>
          <p:nvPr/>
        </p:nvSpPr>
        <p:spPr>
          <a:xfrm flipH="1">
            <a:off x="5514538" y="2275043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 flipH="1">
            <a:off x="3327786" y="2275042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8164016" y="1192559"/>
            <a:ext cx="553560" cy="54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sz="3000" dirty="0"/>
          </a:p>
        </p:txBody>
      </p:sp>
      <p:sp>
        <p:nvSpPr>
          <p:cNvPr id="164" name="Google Shape;164;p12"/>
          <p:cNvSpPr txBox="1"/>
          <p:nvPr/>
        </p:nvSpPr>
        <p:spPr>
          <a:xfrm>
            <a:off x="8164016" y="1686077"/>
            <a:ext cx="553560" cy="54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sz="3000" dirty="0"/>
          </a:p>
        </p:txBody>
      </p:sp>
      <p:sp>
        <p:nvSpPr>
          <p:cNvPr id="165" name="Google Shape;165;p12"/>
          <p:cNvSpPr txBox="1"/>
          <p:nvPr/>
        </p:nvSpPr>
        <p:spPr>
          <a:xfrm>
            <a:off x="8063347" y="2179595"/>
            <a:ext cx="654229" cy="54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sz="3000" dirty="0"/>
          </a:p>
        </p:txBody>
      </p:sp>
      <p:sp>
        <p:nvSpPr>
          <p:cNvPr id="166" name="Google Shape;166;p12"/>
          <p:cNvSpPr txBox="1"/>
          <p:nvPr/>
        </p:nvSpPr>
        <p:spPr>
          <a:xfrm>
            <a:off x="5903579" y="1254672"/>
            <a:ext cx="2260437" cy="3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i="0" u="none" strike="noStrike" cap="none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חלוקת הנתונים לטווחים</a:t>
            </a:r>
            <a:endParaRPr i="0" u="none" strike="noStrike" cap="none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6006448" y="1747328"/>
            <a:ext cx="2157568" cy="3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i="0" u="none" strike="noStrike" cap="none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חישוב הרוחב של כל מחלקה</a:t>
            </a:r>
            <a:endParaRPr i="0" u="none" strike="noStrike" cap="none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5947113" y="2230300"/>
            <a:ext cx="2216903" cy="3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חישוב הצפיפות של כל מחלקה</a:t>
            </a:r>
            <a:endParaRPr i="0" u="none" strike="noStrike" cap="none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426423" y="1315390"/>
            <a:ext cx="4607145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נדגים את התהליך עם המחלקה הראשונה בטבלה שלנו</a:t>
            </a: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: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1084169" y="1822925"/>
            <a:ext cx="3949400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המחלקה היא טווח הגילאים 5-9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ושכיחותה 20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1084169" y="2374319"/>
            <a:ext cx="3949400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נחשב את רוחב המחלקה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:         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4 =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5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- 9</a:t>
            </a:r>
            <a:endParaRPr sz="1600" dirty="0"/>
          </a:p>
        </p:txBody>
      </p:sp>
      <p:sp>
        <p:nvSpPr>
          <p:cNvPr id="174" name="Google Shape;174;p12"/>
          <p:cNvSpPr txBox="1"/>
          <p:nvPr/>
        </p:nvSpPr>
        <p:spPr>
          <a:xfrm>
            <a:off x="1084169" y="2925714"/>
            <a:ext cx="3949400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נחשב את צפיפות המחלקה: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      5 =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4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/ 20</a:t>
            </a:r>
            <a:endParaRPr sz="1600" dirty="0"/>
          </a:p>
        </p:txBody>
      </p:sp>
      <p:sp>
        <p:nvSpPr>
          <p:cNvPr id="175" name="Google Shape;175;p12"/>
          <p:cNvSpPr txBox="1"/>
          <p:nvPr/>
        </p:nvSpPr>
        <p:spPr>
          <a:xfrm>
            <a:off x="889233" y="3674133"/>
            <a:ext cx="4144336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כלומר</a:t>
            </a: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 -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הגובה של מחלקה זו בהיסטוגרמה יהיה 5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.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17" name="Google Shape;143;p11">
            <a:extLst>
              <a:ext uri="{FF2B5EF4-FFF2-40B4-BE49-F238E27FC236}">
                <a16:creationId xmlns:a16="http://schemas.microsoft.com/office/drawing/2014/main" id="{8964D0C3-273E-40A3-9689-6557D56BE636}"/>
              </a:ext>
            </a:extLst>
          </p:cNvPr>
          <p:cNvSpPr txBox="1"/>
          <p:nvPr/>
        </p:nvSpPr>
        <p:spPr>
          <a:xfrm>
            <a:off x="4593150" y="512064"/>
            <a:ext cx="4122322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בונים היסטוגרמה?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8" name="Google Shape;150;p11" descr="Google Shape;60;p13">
            <a:extLst>
              <a:ext uri="{FF2B5EF4-FFF2-40B4-BE49-F238E27FC236}">
                <a16:creationId xmlns:a16="http://schemas.microsoft.com/office/drawing/2014/main" id="{DD1BE149-AC94-4370-B1C2-0A03694355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778518" y="283355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Google Shape;97;p7">
            <a:extLst>
              <a:ext uri="{FF2B5EF4-FFF2-40B4-BE49-F238E27FC236}">
                <a16:creationId xmlns:a16="http://schemas.microsoft.com/office/drawing/2014/main" id="{0502E8EF-2B4A-4A35-9399-51A6C84A1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820052"/>
              </p:ext>
            </p:extLst>
          </p:nvPr>
        </p:nvGraphicFramePr>
        <p:xfrm>
          <a:off x="5962974" y="2759104"/>
          <a:ext cx="2653850" cy="1643960"/>
        </p:xfrm>
        <a:graphic>
          <a:graphicData uri="http://schemas.openxmlformats.org/drawingml/2006/table">
            <a:tbl>
              <a:tblPr firstRow="1" firstCol="1">
                <a:noFill/>
                <a:tableStyleId>{EB72E586-2FF7-417C-8683-ECA0FBE2A903}</a:tableStyleId>
              </a:tblPr>
              <a:tblGrid>
                <a:gridCol w="143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6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התפלגות טווח 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גילאי העוקבים</a:t>
                      </a:r>
                      <a:endParaRPr sz="12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מספר עוקבים</a:t>
                      </a:r>
                      <a:endParaRPr sz="12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5-9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</a:t>
                      </a:r>
                      <a:endParaRPr sz="12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10-14</a:t>
                      </a:r>
                      <a:endParaRPr sz="1200" b="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100</a:t>
                      </a:r>
                      <a:endParaRPr sz="12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15-19</a:t>
                      </a:r>
                      <a:endParaRPr sz="1200" b="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200</a:t>
                      </a:r>
                      <a:endParaRPr sz="12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20-24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80</a:t>
                      </a:r>
                      <a:endParaRPr sz="12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25-29</a:t>
                      </a:r>
                      <a:endParaRPr sz="1200" b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8158916" y="1475325"/>
            <a:ext cx="556556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sz="3000" dirty="0"/>
          </a:p>
        </p:txBody>
      </p:sp>
      <p:sp>
        <p:nvSpPr>
          <p:cNvPr id="183" name="Google Shape;183;p13"/>
          <p:cNvSpPr txBox="1"/>
          <p:nvPr/>
        </p:nvSpPr>
        <p:spPr>
          <a:xfrm>
            <a:off x="8158916" y="2202214"/>
            <a:ext cx="556556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sz="3000" dirty="0"/>
          </a:p>
        </p:txBody>
      </p:sp>
      <p:sp>
        <p:nvSpPr>
          <p:cNvPr id="184" name="Google Shape;184;p13"/>
          <p:cNvSpPr txBox="1"/>
          <p:nvPr/>
        </p:nvSpPr>
        <p:spPr>
          <a:xfrm>
            <a:off x="8158916" y="2895547"/>
            <a:ext cx="556555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sz="3000" dirty="0"/>
          </a:p>
        </p:txBody>
      </p:sp>
      <p:sp>
        <p:nvSpPr>
          <p:cNvPr id="185" name="Google Shape;185;p13"/>
          <p:cNvSpPr txBox="1"/>
          <p:nvPr/>
        </p:nvSpPr>
        <p:spPr>
          <a:xfrm>
            <a:off x="6532575" y="1637499"/>
            <a:ext cx="1626341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000"/>
              <a:buFont typeface="Assistant"/>
              <a:buNone/>
            </a:pPr>
            <a:r>
              <a:rPr lang="iw-IL" i="0" u="none" strike="noStrike" cap="none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חלוקת הנתונים לטווחים</a:t>
            </a:r>
            <a:endParaRPr i="0" u="none" strike="noStrike" cap="none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6606588" y="2339169"/>
            <a:ext cx="1552328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000"/>
              <a:buFont typeface="Assistant"/>
              <a:buNone/>
            </a:pPr>
            <a:r>
              <a:rPr lang="iw-IL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חישוב הרוחב של כל מחלקה*</a:t>
            </a:r>
            <a:endParaRPr i="0" u="none" strike="noStrike" cap="none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6475680" y="3040839"/>
            <a:ext cx="1683235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000"/>
              <a:buFont typeface="Assistant"/>
              <a:buNone/>
            </a:pPr>
            <a:r>
              <a:rPr lang="iw-IL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חישוב הצפיפות של כל מחלקה</a:t>
            </a:r>
            <a:endParaRPr i="0" u="none" strike="noStrike" cap="none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graphicFrame>
        <p:nvGraphicFramePr>
          <p:cNvPr id="189" name="Google Shape;189;p13"/>
          <p:cNvGraphicFramePr/>
          <p:nvPr>
            <p:extLst>
              <p:ext uri="{D42A27DB-BD31-4B8C-83A1-F6EECF244321}">
                <p14:modId xmlns:p14="http://schemas.microsoft.com/office/powerpoint/2010/main" val="2724123781"/>
              </p:ext>
            </p:extLst>
          </p:nvPr>
        </p:nvGraphicFramePr>
        <p:xfrm>
          <a:off x="306973" y="1734672"/>
          <a:ext cx="5978464" cy="25200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306CD7"/>
                    </a:gs>
                    <a:gs pos="100000">
                      <a:srgbClr val="90B0FF"/>
                    </a:gs>
                  </a:gsLst>
                  <a:lin ang="16200000" scaled="0"/>
                </a:gradFill>
                <a:tableStyleId>{EE2A57A0-9B9E-47AA-9EDF-5C0165E15505}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0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latin typeface="Assistant" pitchFamily="2" charset="-79"/>
                          <a:cs typeface="Assistant" pitchFamily="2" charset="-79"/>
                        </a:rPr>
                        <a:t>מ</a:t>
                      </a:r>
                      <a:r>
                        <a:rPr lang="he-IL" sz="1200" u="none" strike="noStrike" cap="none" dirty="0">
                          <a:latin typeface="Assistant" pitchFamily="2" charset="-79"/>
                          <a:cs typeface="Assistant" pitchFamily="2" charset="-79"/>
                        </a:rPr>
                        <a:t>ס' </a:t>
                      </a:r>
                      <a:r>
                        <a:rPr lang="iw-IL" sz="1200" u="none" strike="noStrike" cap="none" dirty="0">
                          <a:latin typeface="Assistant" pitchFamily="2" charset="-79"/>
                          <a:cs typeface="Assistant" pitchFamily="2" charset="-79"/>
                        </a:rPr>
                        <a:t>מחלקה</a:t>
                      </a:r>
                      <a:endParaRPr sz="12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>
                          <a:latin typeface="Assistant" pitchFamily="2" charset="-79"/>
                          <a:cs typeface="Assistant" pitchFamily="2" charset="-79"/>
                        </a:rPr>
                        <a:t>טווחי המחלקות</a:t>
                      </a:r>
                      <a:endParaRPr sz="12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>
                          <a:latin typeface="Assistant" pitchFamily="2" charset="-79"/>
                          <a:cs typeface="Assistant" pitchFamily="2" charset="-79"/>
                        </a:rPr>
                        <a:t>גבול תחתון (0L)</a:t>
                      </a:r>
                      <a:endParaRPr sz="12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latin typeface="Assistant" pitchFamily="2" charset="-79"/>
                          <a:cs typeface="Assistant" pitchFamily="2" charset="-79"/>
                        </a:rPr>
                        <a:t>גבול עליון (1L)</a:t>
                      </a:r>
                      <a:endParaRPr sz="12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latin typeface="Assistant" pitchFamily="2" charset="-79"/>
                          <a:cs typeface="Assistant" pitchFamily="2" charset="-79"/>
                        </a:rPr>
                        <a:t>רוחב המחלקה (0L-1L)</a:t>
                      </a:r>
                      <a:endParaRPr sz="12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latin typeface="Assistant" pitchFamily="2" charset="-79"/>
                          <a:cs typeface="Assistant" pitchFamily="2" charset="-79"/>
                        </a:rPr>
                        <a:t>מספר העוקבים במחלקה = שכיחות (f(x))</a:t>
                      </a:r>
                      <a:endParaRPr sz="12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12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5-9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5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20/4=</a:t>
                      </a:r>
                      <a:r>
                        <a:rPr lang="iw-IL" sz="1200" b="1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" pitchFamily="2" charset="-79"/>
                          <a:cs typeface="Assistant" pitchFamily="2" charset="-79"/>
                        </a:rPr>
                        <a:t>5</a:t>
                      </a:r>
                      <a:endParaRPr sz="1200" b="1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10-14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100/4=</a:t>
                      </a:r>
                      <a:r>
                        <a:rPr lang="iw-IL" sz="1200" b="1" i="0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" pitchFamily="2" charset="-79"/>
                          <a:ea typeface="Helvetica Neue"/>
                          <a:cs typeface="Assistant" pitchFamily="2" charset="-79"/>
                          <a:sym typeface="Helvetica Neue"/>
                        </a:rPr>
                        <a:t>25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" pitchFamily="2" charset="-79"/>
                        <a:ea typeface="Helvetica Neue"/>
                        <a:cs typeface="Assistant" pitchFamily="2" charset="-79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3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15-19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19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200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200/4=</a:t>
                      </a:r>
                      <a:r>
                        <a:rPr lang="iw-IL" sz="1200" b="1" i="0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" pitchFamily="2" charset="-79"/>
                          <a:ea typeface="Helvetica Neue"/>
                          <a:cs typeface="Assistant" pitchFamily="2" charset="-79"/>
                          <a:sym typeface="Helvetica Neue"/>
                        </a:rPr>
                        <a:t>50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" pitchFamily="2" charset="-79"/>
                        <a:ea typeface="Helvetica Neue"/>
                        <a:cs typeface="Assistant" pitchFamily="2" charset="-79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20-24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80/4=</a:t>
                      </a:r>
                      <a:r>
                        <a:rPr lang="iw-IL" sz="1200" b="1" i="0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" pitchFamily="2" charset="-79"/>
                          <a:ea typeface="Helvetica Neue"/>
                          <a:cs typeface="Assistant" pitchFamily="2" charset="-79"/>
                          <a:sym typeface="Helvetica Neue"/>
                        </a:rPr>
                        <a:t>20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" pitchFamily="2" charset="-79"/>
                        <a:ea typeface="Helvetica Neue"/>
                        <a:cs typeface="Assistant" pitchFamily="2" charset="-79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5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25-29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25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29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20/4=</a:t>
                      </a:r>
                      <a:r>
                        <a:rPr lang="iw-IL" sz="1200" b="1" i="0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" pitchFamily="2" charset="-79"/>
                          <a:ea typeface="Helvetica Neue"/>
                          <a:cs typeface="Assistant" pitchFamily="2" charset="-79"/>
                          <a:sym typeface="Helvetica Neue"/>
                        </a:rPr>
                        <a:t>5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" pitchFamily="2" charset="-79"/>
                        <a:ea typeface="Helvetica Neue"/>
                        <a:cs typeface="Assistant" pitchFamily="2" charset="-79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0" name="Google Shape;190;p13"/>
          <p:cNvSpPr txBox="1"/>
          <p:nvPr/>
        </p:nvSpPr>
        <p:spPr>
          <a:xfrm>
            <a:off x="1474368" y="1203595"/>
            <a:ext cx="4886700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נרחיב את חישוב הצפיפות </a:t>
            </a:r>
            <a:r>
              <a:rPr lang="iw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כל המחלקות</a:t>
            </a: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: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Google Shape;143;p11">
            <a:extLst>
              <a:ext uri="{FF2B5EF4-FFF2-40B4-BE49-F238E27FC236}">
                <a16:creationId xmlns:a16="http://schemas.microsoft.com/office/drawing/2014/main" id="{C2896FFD-52D2-41E0-8608-625CF42DC2FC}"/>
              </a:ext>
            </a:extLst>
          </p:cNvPr>
          <p:cNvSpPr txBox="1"/>
          <p:nvPr/>
        </p:nvSpPr>
        <p:spPr>
          <a:xfrm>
            <a:off x="4593150" y="512064"/>
            <a:ext cx="412232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בונים היסטוגרמה?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4" name="Google Shape;150;p11" descr="Google Shape;60;p13">
            <a:extLst>
              <a:ext uri="{FF2B5EF4-FFF2-40B4-BE49-F238E27FC236}">
                <a16:creationId xmlns:a16="http://schemas.microsoft.com/office/drawing/2014/main" id="{DC72AE2B-24BD-4723-A7E7-63ADB3C420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778518" y="28335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303" y="1437358"/>
            <a:ext cx="4882792" cy="293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aphicFrame>
        <p:nvGraphicFramePr>
          <p:cNvPr id="199" name="Google Shape;199;p14"/>
          <p:cNvGraphicFramePr/>
          <p:nvPr>
            <p:extLst>
              <p:ext uri="{D42A27DB-BD31-4B8C-83A1-F6EECF244321}">
                <p14:modId xmlns:p14="http://schemas.microsoft.com/office/powerpoint/2010/main" val="280281761"/>
              </p:ext>
            </p:extLst>
          </p:nvPr>
        </p:nvGraphicFramePr>
        <p:xfrm>
          <a:off x="5304861" y="1899218"/>
          <a:ext cx="3075741" cy="1615500"/>
        </p:xfrm>
        <a:graphic>
          <a:graphicData uri="http://schemas.openxmlformats.org/drawingml/2006/table">
            <a:tbl>
              <a:tblPr firstRow="1" bandRow="1">
                <a:noFill/>
                <a:tableStyleId>{EE2A57A0-9B9E-47AA-9EDF-5C0165E15505}</a:tableStyleId>
              </a:tblPr>
              <a:tblGrid>
                <a:gridCol w="36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4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מס' מחלקה</a:t>
                      </a:r>
                      <a:endParaRPr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טווחי המחלקות</a:t>
                      </a:r>
                      <a:endParaRPr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גבול תחתון (0L)</a:t>
                      </a:r>
                      <a:endParaRPr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גבול עליון (1L)</a:t>
                      </a:r>
                      <a:endParaRPr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רוחב המחלקה (0L-1L)</a:t>
                      </a:r>
                      <a:endParaRPr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מספר העוקבים במחלקה = שכיחות (f(x))</a:t>
                      </a:r>
                      <a:endParaRPr dirty="0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>
                        <a:solidFill>
                          <a:srgbClr val="232752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5-9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5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9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4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20</a:t>
                      </a:r>
                      <a:endParaRPr sz="600" u="none" strike="noStrike" cap="none" dirty="0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20/4=</a:t>
                      </a:r>
                      <a:r>
                        <a:rPr lang="iw-IL" sz="800" b="1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 SemiBold" pitchFamily="2" charset="-79"/>
                          <a:cs typeface="Assistant SemiBold" pitchFamily="2" charset="-79"/>
                        </a:rPr>
                        <a:t>5</a:t>
                      </a:r>
                      <a:endParaRPr sz="600" b="1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10-14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10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14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4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100</a:t>
                      </a:r>
                      <a:endParaRPr sz="600" u="none" strike="noStrike" cap="none" dirty="0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100/4=</a:t>
                      </a:r>
                      <a:r>
                        <a:rPr lang="iw-IL" sz="800" b="1" i="0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 SemiBold" pitchFamily="2" charset="-79"/>
                          <a:ea typeface="Helvetica Neue"/>
                          <a:cs typeface="Assistant SemiBold" pitchFamily="2" charset="-79"/>
                          <a:sym typeface="Helvetica Neue"/>
                        </a:rPr>
                        <a:t>25</a:t>
                      </a:r>
                      <a:endParaRPr sz="800" b="1" i="0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 SemiBold" pitchFamily="2" charset="-79"/>
                        <a:ea typeface="Helvetica Neue"/>
                        <a:cs typeface="Assistant SemiBold" pitchFamily="2" charset="-79"/>
                        <a:sym typeface="Helvetica Neu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3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15-19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15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19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4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200</a:t>
                      </a:r>
                      <a:endParaRPr sz="600" u="none" strike="noStrike" cap="none" dirty="0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200/4=</a:t>
                      </a:r>
                      <a:r>
                        <a:rPr lang="iw-IL" sz="800" b="1" i="0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 SemiBold" pitchFamily="2" charset="-79"/>
                          <a:ea typeface="Helvetica Neue"/>
                          <a:cs typeface="Assistant SemiBold" pitchFamily="2" charset="-79"/>
                          <a:sym typeface="Helvetica Neue"/>
                        </a:rPr>
                        <a:t>50</a:t>
                      </a:r>
                      <a:endParaRPr sz="800" b="1" i="0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 SemiBold" pitchFamily="2" charset="-79"/>
                        <a:ea typeface="Helvetica Neue"/>
                        <a:cs typeface="Assistant SemiBold" pitchFamily="2" charset="-79"/>
                        <a:sym typeface="Helvetica Neu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4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20-24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20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24</a:t>
                      </a:r>
                      <a:endParaRPr sz="600" u="none" strike="noStrike" cap="none" dirty="0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4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80</a:t>
                      </a:r>
                      <a:endParaRPr sz="600" u="none" strike="noStrike" cap="none" dirty="0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80/4=</a:t>
                      </a:r>
                      <a:r>
                        <a:rPr lang="iw-IL" sz="800" b="1" i="0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 SemiBold" pitchFamily="2" charset="-79"/>
                          <a:ea typeface="Helvetica Neue"/>
                          <a:cs typeface="Assistant SemiBold" pitchFamily="2" charset="-79"/>
                          <a:sym typeface="Helvetica Neue"/>
                        </a:rPr>
                        <a:t>20</a:t>
                      </a:r>
                      <a:endParaRPr sz="800" b="1" i="0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 SemiBold" pitchFamily="2" charset="-79"/>
                        <a:ea typeface="Helvetica Neue"/>
                        <a:cs typeface="Assistant SemiBold" pitchFamily="2" charset="-79"/>
                        <a:sym typeface="Helvetica Neu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5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25-29</a:t>
                      </a:r>
                      <a:endParaRPr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25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29</a:t>
                      </a:r>
                      <a:endParaRPr sz="600" u="none" strike="noStrike" cap="none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4</a:t>
                      </a:r>
                      <a:endParaRPr sz="600" u="none" strike="noStrike" cap="none" dirty="0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20</a:t>
                      </a:r>
                      <a:endParaRPr sz="600" u="none" strike="noStrike" cap="none" dirty="0">
                        <a:solidFill>
                          <a:schemeClr val="bg1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r>
                        <a:rPr lang="iw-IL" sz="600" u="none" strike="noStrike" cap="none" dirty="0">
                          <a:solidFill>
                            <a:schemeClr val="bg1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20/4=</a:t>
                      </a:r>
                      <a:r>
                        <a:rPr lang="iw-IL" sz="800" b="1" i="0" u="none" strike="noStrike" cap="none" dirty="0">
                          <a:solidFill>
                            <a:srgbClr val="232752"/>
                          </a:solidFill>
                          <a:highlight>
                            <a:srgbClr val="FEC224"/>
                          </a:highlight>
                          <a:latin typeface="Assistant SemiBold" pitchFamily="2" charset="-79"/>
                          <a:ea typeface="Helvetica Neue"/>
                          <a:cs typeface="Assistant SemiBold" pitchFamily="2" charset="-79"/>
                          <a:sym typeface="Helvetica Neue"/>
                        </a:rPr>
                        <a:t>5</a:t>
                      </a:r>
                      <a:endParaRPr sz="800" b="1" i="0" u="none" strike="noStrike" cap="none" dirty="0">
                        <a:solidFill>
                          <a:srgbClr val="232752"/>
                        </a:solidFill>
                        <a:highlight>
                          <a:srgbClr val="FEC224"/>
                        </a:highlight>
                        <a:latin typeface="Assistant SemiBold" pitchFamily="2" charset="-79"/>
                        <a:ea typeface="Helvetica Neue"/>
                        <a:cs typeface="Assistant SemiBold" pitchFamily="2" charset="-79"/>
                        <a:sym typeface="Helvetica Neu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0" name="Google Shape;200;p14"/>
          <p:cNvSpPr txBox="1"/>
          <p:nvPr/>
        </p:nvSpPr>
        <p:spPr>
          <a:xfrm>
            <a:off x="6065240" y="1220406"/>
            <a:ext cx="2652336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וכעת נוכל לבנות היסטוגרמה: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" name="Google Shape;143;p11">
            <a:extLst>
              <a:ext uri="{FF2B5EF4-FFF2-40B4-BE49-F238E27FC236}">
                <a16:creationId xmlns:a16="http://schemas.microsoft.com/office/drawing/2014/main" id="{F1D8276F-3927-4017-A531-66DBE6D44CDC}"/>
              </a:ext>
            </a:extLst>
          </p:cNvPr>
          <p:cNvSpPr txBox="1"/>
          <p:nvPr/>
        </p:nvSpPr>
        <p:spPr>
          <a:xfrm>
            <a:off x="4593150" y="512064"/>
            <a:ext cx="412232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בונים היסטוגרמה?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9" name="Google Shape;150;p11" descr="Google Shape;60;p13">
            <a:extLst>
              <a:ext uri="{FF2B5EF4-FFF2-40B4-BE49-F238E27FC236}">
                <a16:creationId xmlns:a16="http://schemas.microsoft.com/office/drawing/2014/main" id="{F6D0E899-3309-48D9-B3F8-8DC301C85D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4778518" y="28335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/>
        </p:nvSpPr>
        <p:spPr>
          <a:xfrm>
            <a:off x="-5125" y="955187"/>
            <a:ext cx="9144001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5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9" name="Google Shape;209;p15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12" name="Google Shape;212;p15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4258F79-F65B-4D57-9805-B3887092DB56}"/>
              </a:ext>
            </a:extLst>
          </p:cNvPr>
          <p:cNvSpPr/>
          <p:nvPr/>
        </p:nvSpPr>
        <p:spPr>
          <a:xfrm>
            <a:off x="1801224" y="4665374"/>
            <a:ext cx="5468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ומאתר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Pixabay.com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4264926" y="508132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141220" y="1306684"/>
            <a:ext cx="2212082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מהי היסטוגרמה?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537003" y="1878532"/>
            <a:ext cx="3811943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היסטוגרמה היא כלי ויזואלי לשימוש סטטיסטי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היא מסייעת להבין את </a:t>
            </a: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צורת ההתפלגות של משתנה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2" name="Google Shape;42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2030217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/>
          <p:nvPr/>
        </p:nvSpPr>
        <p:spPr>
          <a:xfrm>
            <a:off x="537003" y="2889326"/>
            <a:ext cx="3811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היסטוגרמה היא מעין גרף עמודות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שבו ה"קטגוריות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הן טווחים של ערכים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אך יש שוני מהותי בין גרף עמודות רגיל לבין היסטוגרמה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נראה זאת בשקופיות הבא</a:t>
            </a: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ות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4" name="Google Shape;44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3073830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2087561" y="717152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8045FA2-F105-4062-923C-250529F521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6049" r="9495"/>
          <a:stretch/>
        </p:blipFill>
        <p:spPr>
          <a:xfrm>
            <a:off x="4871104" y="1306684"/>
            <a:ext cx="3672000" cy="28523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תזכורת – גרף עמודות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52" name="Google Shape;52;p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080382" y="36061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5013" y="1375920"/>
            <a:ext cx="3877237" cy="275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280" y="1375921"/>
            <a:ext cx="3801708" cy="275563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"/>
          <p:cNvSpPr/>
          <p:nvPr/>
        </p:nvSpPr>
        <p:spPr>
          <a:xfrm>
            <a:off x="5802910" y="4302104"/>
            <a:ext cx="1009369" cy="56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914" y="28064"/>
                </a:moveTo>
                <a:lnTo>
                  <a:pt x="162294" y="27841"/>
                </a:lnTo>
                <a:lnTo>
                  <a:pt x="194348" y="-32047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משתנה איכותי</a:t>
            </a:r>
            <a:endParaRPr sz="1600" dirty="0">
              <a:solidFill>
                <a:srgbClr val="00B0F0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2297710" y="4302104"/>
            <a:ext cx="1226261" cy="56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013" y="28064"/>
                </a:moveTo>
                <a:lnTo>
                  <a:pt x="-67355" y="26839"/>
                </a:lnTo>
                <a:lnTo>
                  <a:pt x="-99408" y="-36053"/>
                </a:lnTo>
              </a:path>
            </a:pathLst>
          </a:custGeom>
          <a:ln>
            <a:solidFill>
              <a:srgbClr val="232752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משתנה כמותי בדיד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מהי היסטוגרמה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62" name="Google Shape;62;p4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935303" y="439037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675" y="1300294"/>
            <a:ext cx="5687941" cy="33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/>
          <p:nvPr/>
        </p:nvSpPr>
        <p:spPr>
          <a:xfrm>
            <a:off x="7143750" y="2707379"/>
            <a:ext cx="1445895" cy="80788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013" y="28064"/>
                </a:moveTo>
                <a:lnTo>
                  <a:pt x="-26790" y="27529"/>
                </a:lnTo>
                <a:lnTo>
                  <a:pt x="-57550" y="226073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משתנה כמותי רציף, בחלוקה לטווחי ערכים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החשיבות של היסטוגרמה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1" name="Google Shape;71;p5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528491" y="28519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"/>
          <p:cNvSpPr txBox="1"/>
          <p:nvPr/>
        </p:nvSpPr>
        <p:spPr>
          <a:xfrm>
            <a:off x="5846596" y="1635308"/>
            <a:ext cx="2131334" cy="8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רגע</a:t>
            </a:r>
            <a:r>
              <a:rPr lang="he-IL" sz="1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למה בעצם אנחנו צריכים היסטוגרמה</a:t>
            </a:r>
            <a:r>
              <a:rPr lang="he-IL" sz="1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?</a:t>
            </a:r>
            <a:endParaRPr sz="18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5947795" y="2975361"/>
            <a:ext cx="2232885" cy="102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"/>
              <a:buNone/>
            </a:pPr>
            <a:r>
              <a:rPr lang="iw-IL" sz="1600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ה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היסטוגרמה מאפשרת לראות את צורת ההתפלגות של משתנה –</a:t>
            </a:r>
            <a:endParaRPr sz="1600" dirty="0"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2995042" y="1307556"/>
            <a:ext cx="2131333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אם משתנה מתפלג נורמלית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ההיסטוגרמה שלו תיראה כך: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2694534" y="2647610"/>
            <a:ext cx="2431841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אם המשתנה בעל התפלגות ימנית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ההיסטוגרמה שלו תיראה כך:</a:t>
            </a:r>
            <a:endParaRPr dirty="0"/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33" y="2096203"/>
            <a:ext cx="2152920" cy="131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925" y="766146"/>
            <a:ext cx="1917336" cy="119833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 txBox="1"/>
          <p:nvPr/>
        </p:nvSpPr>
        <p:spPr>
          <a:xfrm>
            <a:off x="2473157" y="4082912"/>
            <a:ext cx="2653219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ואם המשתנה בעל התפלגות שמאלית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ההיסטוגרמה שלו תיראה כך:</a:t>
            </a:r>
            <a:endParaRPr dirty="0"/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6">
            <a:alphaModFix/>
          </a:blip>
          <a:srcRect l="3348" b="4999"/>
          <a:stretch/>
        </p:blipFill>
        <p:spPr>
          <a:xfrm>
            <a:off x="379133" y="3539474"/>
            <a:ext cx="2152920" cy="133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8;p6" descr="Google Shape;93;p14">
            <a:extLst>
              <a:ext uri="{FF2B5EF4-FFF2-40B4-BE49-F238E27FC236}">
                <a16:creationId xmlns:a16="http://schemas.microsoft.com/office/drawing/2014/main" id="{FCCB398F-9BF9-46D0-945D-B29221C54FE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03097" y="1327030"/>
            <a:ext cx="761770" cy="68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6115574" y="1335773"/>
            <a:ext cx="2514496" cy="102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נראה למשל את הטבלה ה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זו,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שמציגה התפלגות של גילאי העוקבים בחשבון אינסטגרם - 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88" name="Google Shape;88;p6"/>
          <p:cNvGraphicFramePr/>
          <p:nvPr>
            <p:extLst>
              <p:ext uri="{D42A27DB-BD31-4B8C-83A1-F6EECF244321}">
                <p14:modId xmlns:p14="http://schemas.microsoft.com/office/powerpoint/2010/main" val="1128932123"/>
              </p:ext>
            </p:extLst>
          </p:nvPr>
        </p:nvGraphicFramePr>
        <p:xfrm>
          <a:off x="1209581" y="1441147"/>
          <a:ext cx="4738250" cy="2406750"/>
        </p:xfrm>
        <a:graphic>
          <a:graphicData uri="http://schemas.openxmlformats.org/drawingml/2006/table">
            <a:tbl>
              <a:tblPr firstRow="1" firstCol="1">
                <a:noFill/>
                <a:tableStyleId>{EB72E586-2FF7-417C-8683-ECA0FBE2A903}</a:tableStyleId>
              </a:tblPr>
              <a:tblGrid>
                <a:gridCol w="232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התפלגות טווח גילאי העוקבים</a:t>
                      </a:r>
                      <a:endParaRPr sz="14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מספר עוקבים</a:t>
                      </a:r>
                      <a:endParaRPr sz="14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5-9</a:t>
                      </a:r>
                      <a:endParaRPr sz="14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</a:t>
                      </a:r>
                      <a:endParaRPr sz="14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10-14</a:t>
                      </a:r>
                      <a:endParaRPr sz="14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100</a:t>
                      </a:r>
                      <a:endParaRPr sz="14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15-19</a:t>
                      </a:r>
                      <a:endParaRPr sz="14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200</a:t>
                      </a:r>
                      <a:endParaRPr sz="14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20-24</a:t>
                      </a:r>
                      <a:endParaRPr sz="14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80</a:t>
                      </a:r>
                      <a:endParaRPr sz="14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25-29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9" name="Google Shape;89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773301" y="51850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5;p7">
            <a:extLst>
              <a:ext uri="{FF2B5EF4-FFF2-40B4-BE49-F238E27FC236}">
                <a16:creationId xmlns:a16="http://schemas.microsoft.com/office/drawing/2014/main" id="{6D93B318-1527-47C4-9952-7E6E22E3FC64}"/>
              </a:ext>
            </a:extLst>
          </p:cNvPr>
          <p:cNvSpPr txBox="1"/>
          <p:nvPr/>
        </p:nvSpPr>
        <p:spPr>
          <a:xfrm>
            <a:off x="7088697" y="512028"/>
            <a:ext cx="154137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6325299" y="1191237"/>
            <a:ext cx="2304771" cy="102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כך תיראה היסטוגרמה המתארת את טבלת התפלגות גילאי העוקבים -</a:t>
            </a:r>
            <a:endParaRPr sz="1600" dirty="0"/>
          </a:p>
        </p:txBody>
      </p:sp>
      <p:graphicFrame>
        <p:nvGraphicFramePr>
          <p:cNvPr id="97" name="Google Shape;97;p7"/>
          <p:cNvGraphicFramePr/>
          <p:nvPr>
            <p:extLst>
              <p:ext uri="{D42A27DB-BD31-4B8C-83A1-F6EECF244321}">
                <p14:modId xmlns:p14="http://schemas.microsoft.com/office/powerpoint/2010/main" val="1640082712"/>
              </p:ext>
            </p:extLst>
          </p:nvPr>
        </p:nvGraphicFramePr>
        <p:xfrm>
          <a:off x="5976220" y="2674741"/>
          <a:ext cx="2653850" cy="1643960"/>
        </p:xfrm>
        <a:graphic>
          <a:graphicData uri="http://schemas.openxmlformats.org/drawingml/2006/table">
            <a:tbl>
              <a:tblPr firstRow="1" firstCol="1">
                <a:noFill/>
                <a:tableStyleId>{EB72E586-2FF7-417C-8683-ECA0FBE2A903}</a:tableStyleId>
              </a:tblPr>
              <a:tblGrid>
                <a:gridCol w="143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6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התפלגות טווח 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גילאי העוקבים</a:t>
                      </a:r>
                      <a:endParaRPr sz="12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מספר עוקבים</a:t>
                      </a:r>
                      <a:endParaRPr sz="120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5-9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</a:t>
                      </a:r>
                      <a:endParaRPr sz="12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10-14</a:t>
                      </a:r>
                      <a:endParaRPr sz="1200" b="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100</a:t>
                      </a:r>
                      <a:endParaRPr sz="12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15-19</a:t>
                      </a:r>
                      <a:endParaRPr sz="1200" b="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200</a:t>
                      </a:r>
                      <a:endParaRPr sz="12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20-24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80</a:t>
                      </a:r>
                      <a:endParaRPr sz="1200" i="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25-29</a:t>
                      </a:r>
                      <a:endParaRPr sz="1200" b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iw-IL" sz="120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28575" marR="28575" marT="28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1" y="1191237"/>
            <a:ext cx="5207818" cy="312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9;p6" descr="Google Shape;60;p13">
            <a:extLst>
              <a:ext uri="{FF2B5EF4-FFF2-40B4-BE49-F238E27FC236}">
                <a16:creationId xmlns:a16="http://schemas.microsoft.com/office/drawing/2014/main" id="{7F5E472D-A6B3-4F35-BF2B-A066CA6DB5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6845831" y="37236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5;p7">
            <a:extLst>
              <a:ext uri="{FF2B5EF4-FFF2-40B4-BE49-F238E27FC236}">
                <a16:creationId xmlns:a16="http://schemas.microsoft.com/office/drawing/2014/main" id="{372552D8-F147-4C9C-B1C2-2ABC38469AE1}"/>
              </a:ext>
            </a:extLst>
          </p:cNvPr>
          <p:cNvSpPr txBox="1"/>
          <p:nvPr/>
        </p:nvSpPr>
        <p:spPr>
          <a:xfrm>
            <a:off x="7088697" y="512028"/>
            <a:ext cx="154137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/>
        </p:nvSpPr>
        <p:spPr>
          <a:xfrm>
            <a:off x="-1" y="3256145"/>
            <a:ext cx="6134635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IDEAS</a:t>
            </a:r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2663191" y="508519"/>
            <a:ext cx="6059896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איך נקבע את מספר /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רוחב המחלקות? 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07" name="Google Shape;107;p8" descr="shutterstock_1761954272.jpeg"/>
          <p:cNvPicPr preferRelativeResize="0"/>
          <p:nvPr/>
        </p:nvPicPr>
        <p:blipFill rotWithShape="1">
          <a:blip r:embed="rId3">
            <a:alphaModFix/>
          </a:blip>
          <a:srcRect l="34779" t="6204" r="21823" b="6206"/>
          <a:stretch/>
        </p:blipFill>
        <p:spPr>
          <a:xfrm>
            <a:off x="664233" y="1205266"/>
            <a:ext cx="2345135" cy="2345136"/>
          </a:xfrm>
          <a:custGeom>
            <a:avLst/>
            <a:gdLst/>
            <a:ahLst/>
            <a:cxnLst/>
            <a:rect l="l" t="t" r="r" b="b"/>
            <a:pathLst>
              <a:path w="21598" h="21598" extrusionOk="0">
                <a:moveTo>
                  <a:pt x="2431" y="0"/>
                </a:moveTo>
                <a:cubicBezTo>
                  <a:pt x="1717" y="0"/>
                  <a:pt x="1291" y="1"/>
                  <a:pt x="1005" y="121"/>
                </a:cubicBezTo>
                <a:cubicBezTo>
                  <a:pt x="594" y="270"/>
                  <a:pt x="270" y="594"/>
                  <a:pt x="121" y="1005"/>
                </a:cubicBezTo>
                <a:cubicBezTo>
                  <a:pt x="1" y="1291"/>
                  <a:pt x="0" y="1717"/>
                  <a:pt x="0" y="2431"/>
                </a:cubicBezTo>
                <a:lnTo>
                  <a:pt x="0" y="19167"/>
                </a:lnTo>
                <a:cubicBezTo>
                  <a:pt x="0" y="19881"/>
                  <a:pt x="1" y="20307"/>
                  <a:pt x="121" y="20593"/>
                </a:cubicBezTo>
                <a:cubicBezTo>
                  <a:pt x="270" y="21004"/>
                  <a:pt x="594" y="21331"/>
                  <a:pt x="1005" y="21481"/>
                </a:cubicBezTo>
                <a:cubicBezTo>
                  <a:pt x="1291" y="21600"/>
                  <a:pt x="1717" y="21598"/>
                  <a:pt x="2431" y="21598"/>
                </a:cubicBezTo>
                <a:lnTo>
                  <a:pt x="19167" y="21598"/>
                </a:lnTo>
                <a:cubicBezTo>
                  <a:pt x="19881" y="21598"/>
                  <a:pt x="20307" y="21600"/>
                  <a:pt x="20593" y="21481"/>
                </a:cubicBezTo>
                <a:cubicBezTo>
                  <a:pt x="21004" y="21331"/>
                  <a:pt x="21331" y="21004"/>
                  <a:pt x="21481" y="20593"/>
                </a:cubicBezTo>
                <a:cubicBezTo>
                  <a:pt x="21600" y="20307"/>
                  <a:pt x="21598" y="19881"/>
                  <a:pt x="21598" y="19167"/>
                </a:cubicBezTo>
                <a:lnTo>
                  <a:pt x="21598" y="2431"/>
                </a:lnTo>
                <a:cubicBezTo>
                  <a:pt x="21598" y="1717"/>
                  <a:pt x="21600" y="1291"/>
                  <a:pt x="21481" y="1005"/>
                </a:cubicBezTo>
                <a:cubicBezTo>
                  <a:pt x="21331" y="594"/>
                  <a:pt x="21004" y="270"/>
                  <a:pt x="20593" y="121"/>
                </a:cubicBezTo>
                <a:cubicBezTo>
                  <a:pt x="20307" y="1"/>
                  <a:pt x="19881" y="0"/>
                  <a:pt x="19167" y="0"/>
                </a:cubicBezTo>
                <a:lnTo>
                  <a:pt x="243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8" name="Google Shape;108;p8" descr="Google Shape;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5574197" y="3496888"/>
            <a:ext cx="1495240" cy="89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8"/>
          <p:cNvSpPr txBox="1"/>
          <p:nvPr/>
        </p:nvSpPr>
        <p:spPr>
          <a:xfrm>
            <a:off x="4394835" y="1813345"/>
            <a:ext cx="4322740" cy="9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יש לבחור את מספר המחלקות שיציג את </a:t>
            </a:r>
            <a:r>
              <a:rPr lang="iw-IL" sz="1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ההתפלגות</a:t>
            </a:r>
            <a:r>
              <a:rPr lang="iw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באופן הנכון ביותר</a:t>
            </a:r>
            <a:r>
              <a:rPr lang="he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2800" b="0" i="0" u="none" strike="noStrike" cap="none"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 txBox="1"/>
          <p:nvPr/>
        </p:nvSpPr>
        <p:spPr>
          <a:xfrm>
            <a:off x="5381581" y="1199730"/>
            <a:ext cx="3336000" cy="47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התשובה היא שזה תלוי </a:t>
            </a:r>
            <a:r>
              <a:rPr lang="iw-IL" sz="18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מצב</a:t>
            </a:r>
            <a:r>
              <a:rPr lang="iw-IL" sz="1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8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4572000" y="512064"/>
            <a:ext cx="4143471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היסטוגרמה באקסל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571323" y="1539796"/>
            <a:ext cx="1585385" cy="1585385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1696896" y="1814106"/>
            <a:ext cx="1334239" cy="102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התאמה של מספר</a:t>
            </a:r>
            <a:r>
              <a:rPr lang="he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/ </a:t>
            </a: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רוחב המחלקות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3664539" y="1539796"/>
            <a:ext cx="1585385" cy="15853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"/>
          <p:cNvSpPr txBox="1"/>
          <p:nvPr/>
        </p:nvSpPr>
        <p:spPr>
          <a:xfrm>
            <a:off x="3759894" y="1952606"/>
            <a:ext cx="140629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לחיצה על לחצן "היסטוגרמה"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5757755" y="1539796"/>
            <a:ext cx="1585385" cy="1585385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5757755" y="1952606"/>
            <a:ext cx="1585384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סימון הנתונים הרלוונטיים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5757753" y="3181630"/>
            <a:ext cx="1716323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יש לסמן נתונים גולמיים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ולא נתונים מסוכמים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3640321" y="3181630"/>
            <a:ext cx="1630439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בלשונית "הוספ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ה",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בסרגל "תרשימים"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1384183" y="3181630"/>
            <a:ext cx="1959665" cy="91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ע"י לחיצה בלחצן ימני על הציר האופקי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ובחירה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ב"עיצוב ציר"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7" name="Google Shape;127;p9"/>
          <p:cNvSpPr/>
          <p:nvPr/>
        </p:nvSpPr>
        <p:spPr>
          <a:xfrm flipH="1">
            <a:off x="5447225" y="2275043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 flipH="1">
            <a:off x="3393374" y="2275042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929" y="2557165"/>
            <a:ext cx="485805" cy="41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6;p10" descr="Google Shape;60;p13">
            <a:extLst>
              <a:ext uri="{FF2B5EF4-FFF2-40B4-BE49-F238E27FC236}">
                <a16:creationId xmlns:a16="http://schemas.microsoft.com/office/drawing/2014/main" id="{0261D6DD-8529-45DF-BBF7-AB3F07E84B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4541556" y="25619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938</Words>
  <Application>Microsoft Office PowerPoint</Application>
  <PresentationFormat>‫הצגה על המסך (16:9)</PresentationFormat>
  <Paragraphs>217</Paragraphs>
  <Slides>15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Calibri</vt:lpstr>
      <vt:lpstr>Arial</vt:lpstr>
      <vt:lpstr>Assistant SemiBold</vt:lpstr>
      <vt:lpstr>Assistant ExtraBold</vt:lpstr>
      <vt:lpstr>Assistant</vt:lpstr>
      <vt:lpstr>Helvetica Neue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22</cp:revision>
  <dcterms:modified xsi:type="dcterms:W3CDTF">2023-06-19T14:04:27Z</dcterms:modified>
</cp:coreProperties>
</file>